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7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8.xml" ContentType="application/vnd.openxmlformats-officedocument.theme+xml"/>
  <Override PartName="/ppt/slideLayouts/slideLayout5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  <p:sldMasterId id="2147483899" r:id="rId2"/>
    <p:sldMasterId id="2147486484" r:id="rId3"/>
    <p:sldMasterId id="2147486487" r:id="rId4"/>
    <p:sldMasterId id="2147486493" r:id="rId5"/>
    <p:sldMasterId id="2147486499" r:id="rId6"/>
    <p:sldMasterId id="2147486505" r:id="rId7"/>
    <p:sldMasterId id="2147486511" r:id="rId8"/>
    <p:sldMasterId id="2147486517" r:id="rId9"/>
  </p:sldMasterIdLst>
  <p:notesMasterIdLst>
    <p:notesMasterId r:id="rId13"/>
  </p:notesMasterIdLst>
  <p:sldIdLst>
    <p:sldId id="417" r:id="rId10"/>
    <p:sldId id="419" r:id="rId11"/>
    <p:sldId id="418" r:id="rId12"/>
  </p:sldIdLst>
  <p:sldSz cx="9144000" cy="6858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1100" kern="1200">
        <a:solidFill>
          <a:schemeClr val="tx1"/>
        </a:solidFill>
        <a:latin typeface="Calibri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572">
          <p15:clr>
            <a:srgbClr val="A4A3A4"/>
          </p15:clr>
        </p15:guide>
        <p15:guide id="4" pos="5465">
          <p15:clr>
            <a:srgbClr val="A4A3A4"/>
          </p15:clr>
        </p15:guide>
        <p15:guide id="5" pos="158">
          <p15:clr>
            <a:srgbClr val="A4A3A4"/>
          </p15:clr>
        </p15:guide>
        <p15:guide id="6" pos="30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33CC"/>
    <a:srgbClr val="EAEAEA"/>
    <a:srgbClr val="00FFFF"/>
    <a:srgbClr val="FF9966"/>
    <a:srgbClr val="C5D9F1"/>
    <a:srgbClr val="00808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5086" autoAdjust="0"/>
  </p:normalViewPr>
  <p:slideViewPr>
    <p:cSldViewPr>
      <p:cViewPr varScale="1">
        <p:scale>
          <a:sx n="68" d="100"/>
          <a:sy n="68" d="100"/>
        </p:scale>
        <p:origin x="282" y="102"/>
      </p:cViewPr>
      <p:guideLst>
        <p:guide orient="horz" pos="2182"/>
        <p:guide orient="horz" pos="663"/>
        <p:guide orient="horz" pos="572"/>
        <p:guide pos="5465"/>
        <p:guide pos="158"/>
        <p:guide pos="3086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10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SzTx/>
              <a:buFontTx/>
              <a:buNone/>
              <a:defRPr kumimoji="1"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SzTx/>
              <a:buFontTx/>
              <a:buNone/>
              <a:defRPr kumimoji="1"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22820D9-A8B7-49E9-84EA-E64357486FEA}" type="datetimeFigureOut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SzTx/>
              <a:buFontTx/>
              <a:buNone/>
              <a:defRPr kumimoji="1"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SzTx/>
              <a:buFontTx/>
              <a:buNone/>
              <a:defRPr kumimoji="1"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A3C00E06-E87E-400E-BAEF-FFC4D5BA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8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58237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58400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406400"/>
            <a:ext cx="2090738" cy="52546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5763" y="406400"/>
            <a:ext cx="6119812" cy="52546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501968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573511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31418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859540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875" y="1376363"/>
            <a:ext cx="4098925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76363"/>
            <a:ext cx="4100513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53241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975915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715013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537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56241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79579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458917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668744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406400"/>
            <a:ext cx="2090738" cy="52546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5763" y="406400"/>
            <a:ext cx="6119812" cy="52546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276194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r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3640" y="7581489"/>
            <a:ext cx="924188" cy="1188327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5381" y="7581489"/>
            <a:ext cx="1888056" cy="1663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FA54-3F78-45D5-A5B6-3743928EBD75}" type="datetimeFigureOut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0B27-1775-4ABB-A661-D717938F5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32670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588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23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F691EBB-8B3F-4845-B382-492EDC2D5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6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5985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6946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02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892863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352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14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>
            <a:lvl1pPr latinLnBrk="0">
              <a:defRPr>
                <a:latin typeface="+mn-lt"/>
              </a:defRPr>
            </a:lvl1pPr>
            <a:lvl2pPr latinLnBrk="0">
              <a:defRPr>
                <a:latin typeface="+mn-lt"/>
              </a:defRPr>
            </a:lvl2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59374B3-A555-4603-AF04-B198D5AF4C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661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051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6778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121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320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A26E3CC-CCC8-43F4-8594-539571D536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527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392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7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875" y="1376363"/>
            <a:ext cx="4098925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76363"/>
            <a:ext cx="4100513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0932299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_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1"/>
            <a:ext cx="4342008" cy="376545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8341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489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5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2775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10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20050" cy="4214842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977F31B-614B-4CCF-8010-53CEC536FE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513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6200000">
            <a:off x="830569" y="256715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56" tIns="40028" rIns="80056" bIns="40028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174307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3633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75" y="2928938"/>
            <a:ext cx="32416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7313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_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1"/>
            <a:ext cx="4342008" cy="376545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84799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027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5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2775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10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20050" cy="4214842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7BF2DB8-D4EF-4408-A82C-35F00E5A2B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318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6200000">
            <a:off x="830569" y="256715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56" tIns="40028" rIns="80056" bIns="40028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7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1743075"/>
            <a:ext cx="10906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5291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_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75" y="2928938"/>
            <a:ext cx="32416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37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8687576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/>
          </p:cNvGrpSpPr>
          <p:nvPr userDrawn="1"/>
        </p:nvGrpSpPr>
        <p:grpSpPr bwMode="auto">
          <a:xfrm>
            <a:off x="0" y="0"/>
            <a:ext cx="9158288" cy="6858000"/>
            <a:chOff x="0" y="0"/>
            <a:chExt cx="10705155" cy="75628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248655" cy="7562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0456500" y="0"/>
              <a:ext cx="248655" cy="7562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 rot="5400000">
              <a:off x="5219929" y="-5219929"/>
              <a:ext cx="248594" cy="10688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rot="5400000">
              <a:off x="5219929" y="2089075"/>
              <a:ext cx="248594" cy="10688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6296025"/>
            <a:ext cx="108585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38" y="444500"/>
            <a:ext cx="10874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>
          <a:xfrm>
            <a:off x="222746" y="221710"/>
            <a:ext cx="8728615" cy="6409749"/>
          </a:xfrm>
          <a:custGeom>
            <a:avLst/>
            <a:gdLst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0 w 10209213"/>
              <a:gd name="connsiteY3" fmla="*/ 7062788 h 7062788"/>
              <a:gd name="connsiteX4" fmla="*/ 0 w 10209213"/>
              <a:gd name="connsiteY4" fmla="*/ 0 h 7062788"/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7298814 w 10209213"/>
              <a:gd name="connsiteY3" fmla="*/ 7058032 h 7062788"/>
              <a:gd name="connsiteX4" fmla="*/ 0 w 10209213"/>
              <a:gd name="connsiteY4" fmla="*/ 7062788 h 7062788"/>
              <a:gd name="connsiteX5" fmla="*/ 0 w 10209213"/>
              <a:gd name="connsiteY5" fmla="*/ 0 h 7062788"/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7298814 w 10209213"/>
              <a:gd name="connsiteY3" fmla="*/ 7058032 h 7062788"/>
              <a:gd name="connsiteX4" fmla="*/ 0 w 10209213"/>
              <a:gd name="connsiteY4" fmla="*/ 7062788 h 7062788"/>
              <a:gd name="connsiteX5" fmla="*/ 0 w 10209213"/>
              <a:gd name="connsiteY5" fmla="*/ 0 h 7062788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7062788 h 7068529"/>
              <a:gd name="connsiteX3" fmla="*/ 8138476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7062788 h 7068529"/>
              <a:gd name="connsiteX3" fmla="*/ 8154351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154351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06901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06901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6575 w 10215563"/>
              <a:gd name="connsiteY4" fmla="*/ 6381750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6575 w 10215563"/>
              <a:gd name="connsiteY4" fmla="*/ 6381750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09219"/>
              <a:gd name="connsiteY0" fmla="*/ 0 h 7068529"/>
              <a:gd name="connsiteX1" fmla="*/ 10209213 w 10209219"/>
              <a:gd name="connsiteY1" fmla="*/ 0 h 7068529"/>
              <a:gd name="connsiteX2" fmla="*/ 9720263 w 10209219"/>
              <a:gd name="connsiteY2" fmla="*/ 6091238 h 7068529"/>
              <a:gd name="connsiteX3" fmla="*/ 8216900 w 10209219"/>
              <a:gd name="connsiteY3" fmla="*/ 6318250 h 7068529"/>
              <a:gd name="connsiteX4" fmla="*/ 8156575 w 10209219"/>
              <a:gd name="connsiteY4" fmla="*/ 6381750 h 7068529"/>
              <a:gd name="connsiteX5" fmla="*/ 8154351 w 10209219"/>
              <a:gd name="connsiteY5" fmla="*/ 7068529 h 7068529"/>
              <a:gd name="connsiteX6" fmla="*/ 0 w 10209219"/>
              <a:gd name="connsiteY6" fmla="*/ 7062788 h 7068529"/>
              <a:gd name="connsiteX7" fmla="*/ 0 w 10209219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09369"/>
              <a:gd name="connsiteY0" fmla="*/ 0 h 7068529"/>
              <a:gd name="connsiteX1" fmla="*/ 10209213 w 10209369"/>
              <a:gd name="connsiteY1" fmla="*/ 0 h 7068529"/>
              <a:gd name="connsiteX2" fmla="*/ 10193338 w 10209369"/>
              <a:gd name="connsiteY2" fmla="*/ 6316663 h 7068529"/>
              <a:gd name="connsiteX3" fmla="*/ 8216900 w 10209369"/>
              <a:gd name="connsiteY3" fmla="*/ 6318250 h 7068529"/>
              <a:gd name="connsiteX4" fmla="*/ 8156575 w 10209369"/>
              <a:gd name="connsiteY4" fmla="*/ 6381750 h 7068529"/>
              <a:gd name="connsiteX5" fmla="*/ 8154351 w 10209369"/>
              <a:gd name="connsiteY5" fmla="*/ 7068529 h 7068529"/>
              <a:gd name="connsiteX6" fmla="*/ 0 w 10209369"/>
              <a:gd name="connsiteY6" fmla="*/ 7062788 h 7068529"/>
              <a:gd name="connsiteX7" fmla="*/ 0 w 10209369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6575 w 10203085"/>
              <a:gd name="connsiteY4" fmla="*/ 63817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048625 w 10203085"/>
              <a:gd name="connsiteY4" fmla="*/ 6486525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6610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093075 w 10203085"/>
              <a:gd name="connsiteY4" fmla="*/ 6416675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159750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31825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78588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642350 w 10203085"/>
              <a:gd name="connsiteY4" fmla="*/ 65309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464300 h 7068529"/>
              <a:gd name="connsiteX4" fmla="*/ 8642350 w 10203085"/>
              <a:gd name="connsiteY4" fmla="*/ 65309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46430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523038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48970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4928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5055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18550 w 10203085"/>
              <a:gd name="connsiteY3" fmla="*/ 63277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28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5525 w 10203085"/>
              <a:gd name="connsiteY4" fmla="*/ 6572250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2350 w 10203085"/>
              <a:gd name="connsiteY4" fmla="*/ 657542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03085" h="7068529">
                <a:moveTo>
                  <a:pt x="0" y="0"/>
                </a:moveTo>
                <a:lnTo>
                  <a:pt x="10202863" y="0"/>
                </a:lnTo>
                <a:cubicBezTo>
                  <a:pt x="10204980" y="2108729"/>
                  <a:pt x="10191221" y="4388909"/>
                  <a:pt x="10193338" y="6497638"/>
                </a:cubicBezTo>
                <a:lnTo>
                  <a:pt x="8721725" y="6499225"/>
                </a:lnTo>
                <a:cubicBezTo>
                  <a:pt x="8668544" y="6499489"/>
                  <a:pt x="8645366" y="6530283"/>
                  <a:pt x="8642350" y="6575425"/>
                </a:cubicBezTo>
                <a:cubicBezTo>
                  <a:pt x="8645684" y="6750742"/>
                  <a:pt x="8643301" y="6641756"/>
                  <a:pt x="8643301" y="7068529"/>
                </a:cubicBezTo>
                <a:lnTo>
                  <a:pt x="0" y="7062788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79976" tIns="39988" rIns="79976" bIns="39988"/>
          <a:lstStyle/>
          <a:p>
            <a:pPr lvl="0"/>
            <a:r>
              <a:rPr lang="en-US" altLang="ko-KR" noProof="0"/>
              <a:t>Click icon to add picture</a:t>
            </a:r>
            <a:endParaRPr lang="en-US" noProof="0" dirty="0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36638" y="1835730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vert="horz" lIns="409338" tIns="125950" rIns="79976" bIns="39988" anchor="ctr" anchorCtr="0"/>
          <a:lstStyle>
            <a:lvl1pPr algn="l" latinLnBrk="0" hangingPunct="0">
              <a:defRPr sz="3900">
                <a:solidFill>
                  <a:schemeClr val="bg1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9"/>
            <a:ext cx="4342008" cy="376545"/>
          </a:xfrm>
          <a:prstGeom prst="rect">
            <a:avLst/>
          </a:prstGeom>
        </p:spPr>
        <p:txBody>
          <a:bodyPr vert="horz" lIns="0" tIns="0" rIns="79976" bIns="39988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vert="horz" lIns="0" tIns="0" rIns="79976" bIns="39988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842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10276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3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12320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59179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406400"/>
            <a:ext cx="78263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/>
              <a:t>Click to edit Master style</a:t>
            </a:r>
          </a:p>
        </p:txBody>
      </p:sp>
      <p:sp>
        <p:nvSpPr>
          <p:cNvPr id="102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76363"/>
            <a:ext cx="8351838" cy="428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LeftInfo"/>
          <p:cNvSpPr txBox="1">
            <a:spLocks noChangeArrowheads="1"/>
          </p:cNvSpPr>
          <p:nvPr/>
        </p:nvSpPr>
        <p:spPr bwMode="auto">
          <a:xfrm>
            <a:off x="-1706563" y="438150"/>
            <a:ext cx="1706563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Slide title </a:t>
            </a: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minimum 32 pt</a:t>
            </a: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(32 pt makes 2 rows</a:t>
            </a:r>
          </a:p>
          <a:p>
            <a:pPr algn="r" eaLnBrk="1" latinLnBrk="0" hangingPunct="1">
              <a:defRPr/>
            </a:pPr>
            <a:endParaRPr kumimoji="0" lang="en-US" altLang="ko-KR" sz="120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Text and bullet level 1</a:t>
            </a: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 minimum 24 pt</a:t>
            </a:r>
          </a:p>
          <a:p>
            <a:pPr algn="r" eaLnBrk="1" latinLnBrk="0" hangingPunct="1">
              <a:defRPr/>
            </a:pPr>
            <a:endParaRPr kumimoji="0" lang="en-US" altLang="ko-KR" sz="120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Bullets level 2-5</a:t>
            </a: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minimum 20 pt</a:t>
            </a:r>
          </a:p>
          <a:p>
            <a:pPr algn="r" eaLnBrk="1" latinLnBrk="0" hangingPunct="1">
              <a:defRPr/>
            </a:pPr>
            <a:endParaRPr kumimoji="0" lang="en-US" altLang="ko-KR" sz="120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spcBef>
                <a:spcPct val="50000"/>
              </a:spcBef>
              <a:defRPr/>
            </a:pPr>
            <a:endParaRPr kumimoji="0" lang="en-US" altLang="ko-KR" sz="80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eaLnBrk="1" latinLnBrk="0" hangingPunct="1">
              <a:spcBef>
                <a:spcPct val="50000"/>
              </a:spcBef>
              <a:defRPr/>
            </a:pPr>
            <a:r>
              <a:rPr kumimoji="0" lang="sv-SE" altLang="ko-KR" sz="500">
                <a:solidFill>
                  <a:srgbClr val="9099AE"/>
                </a:solidFill>
                <a:latin typeface="Ericsson Capital TT" pitchFamily="2" charset="0"/>
                <a:ea typeface="MS PGothic" pitchFamily="34" charset="-128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−≤≥ﬁﬂ</a:t>
            </a:r>
            <a:endParaRPr kumimoji="0" lang="sv-SE" altLang="ko-KR" sz="500" i="1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eaLnBrk="1" latinLnBrk="0" hangingPunct="1">
              <a:spcBef>
                <a:spcPct val="50000"/>
              </a:spcBef>
              <a:defRPr/>
            </a:pPr>
            <a:r>
              <a:rPr kumimoji="0" lang="sv-SE" altLang="ko-KR" sz="500">
                <a:solidFill>
                  <a:srgbClr val="9099AE"/>
                </a:solidFill>
                <a:latin typeface="Ericsson Capital TT" pitchFamily="2" charset="0"/>
                <a:ea typeface="MS PGothic" pitchFamily="34" charset="-128"/>
              </a:rPr>
              <a:t>ĀĀĂĂĄĄĆĆĊĊČČĎĎĐĐĒĒĖĖĘĘĚĚĞĞĠĠĢĢĪĪĮĮİĶĶĹĹĻĻĽĽŃŃŅŅŇŇŌŌŐŐŔŔŖŖŘŘŚŚŞŞŢŢŤŤŪŪŮŮŰŰŲŲŴŴŶŶŹŹŻŻȘș</a:t>
            </a:r>
            <a:endParaRPr kumimoji="0" lang="sv-SE" altLang="ko-KR" sz="500" i="1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eaLnBrk="1" latinLnBrk="0" hangingPunct="1">
              <a:spcBef>
                <a:spcPct val="50000"/>
              </a:spcBef>
              <a:defRPr/>
            </a:pPr>
            <a:r>
              <a:rPr kumimoji="0" lang="sv-SE" altLang="ko-KR" sz="500">
                <a:solidFill>
                  <a:srgbClr val="9099AE"/>
                </a:solidFill>
                <a:latin typeface="Ericsson Capital TT" pitchFamily="2" charset="0"/>
                <a:ea typeface="MS PGothic" pitchFamily="34" charset="-128"/>
              </a:rPr>
              <a:t>ΆΈΉΊΌΎΏΐΑΒΓΕΖΗΘΙΚΛΜΝΞΟΠΡΣΤΥΦΧΨΪΫΆΈΉΊΰαβγδεζηθικλνξορςΣΤΥΦΧΨΩΪΫΌΎΏ</a:t>
            </a:r>
            <a:endParaRPr kumimoji="0" lang="sv-SE" altLang="ko-KR" sz="500" i="1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eaLnBrk="1" latinLnBrk="0" hangingPunct="1">
              <a:spcBef>
                <a:spcPct val="50000"/>
              </a:spcBef>
              <a:defRPr/>
            </a:pPr>
            <a:r>
              <a:rPr kumimoji="0" lang="sv-SE" altLang="ko-KR" sz="500">
                <a:solidFill>
                  <a:srgbClr val="9099AE"/>
                </a:solidFill>
                <a:latin typeface="Ericsson Capital TT" pitchFamily="2" charset="0"/>
                <a:ea typeface="MS PGothic" pitchFamily="34" charset="-128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  <a:endParaRPr kumimoji="0" lang="en-US" altLang="ko-KR" sz="5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eaLnBrk="1" latinLnBrk="0" hangingPunct="1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altLang="ko-KR" sz="5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5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800">
              <a:solidFill>
                <a:srgbClr val="9099AE"/>
              </a:solidFill>
              <a:latin typeface="Ericsson Capital TT" pitchFamily="2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400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r>
              <a:rPr kumimoji="0" lang="en-US" altLang="ko-KR" sz="1200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Do not add objects or text in the footer area</a:t>
            </a:r>
          </a:p>
        </p:txBody>
      </p:sp>
      <p:sp>
        <p:nvSpPr>
          <p:cNvPr id="1029" name="Line"/>
          <p:cNvSpPr>
            <a:spLocks noChangeShapeType="1"/>
          </p:cNvSpPr>
          <p:nvPr/>
        </p:nvSpPr>
        <p:spPr bwMode="auto">
          <a:xfrm flipH="1">
            <a:off x="-792163" y="0"/>
            <a:ext cx="595313" cy="158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pic>
        <p:nvPicPr>
          <p:cNvPr id="1030" name="Econ2011" descr="Blue Logotyp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357938"/>
            <a:ext cx="866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 descr="ipecs_positioni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59525"/>
            <a:ext cx="126047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xtfooterCopy"/>
          <p:cNvSpPr txBox="1">
            <a:spLocks noChangeArrowheads="1"/>
          </p:cNvSpPr>
          <p:nvPr/>
        </p:nvSpPr>
        <p:spPr bwMode="auto">
          <a:xfrm>
            <a:off x="3284538" y="6497638"/>
            <a:ext cx="2590800" cy="215900"/>
          </a:xfrm>
          <a:prstGeom prst="rect">
            <a:avLst/>
          </a:prstGeom>
          <a:noFill/>
          <a:ln>
            <a:noFill/>
          </a:ln>
          <a:extLst/>
        </p:spPr>
        <p:txBody>
          <a:bodyPr lIns="72000" rIns="72000"/>
          <a:lstStyle>
            <a:lvl1pPr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ko-KR" sz="800" dirty="0">
                <a:solidFill>
                  <a:srgbClr val="87888A"/>
                </a:solidFill>
              </a:rPr>
              <a:t>Ericsson-LG Enterprise Internal  |  2014-04-29  |  Page </a:t>
            </a:r>
            <a:fld id="{AC50884D-5925-44A3-939C-FF1AB3752EBF}" type="slidenum">
              <a:rPr lang="en-US" altLang="ko-KR" sz="800" smtClean="0">
                <a:solidFill>
                  <a:srgbClr val="87888A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ko-KR" sz="800" dirty="0">
              <a:solidFill>
                <a:srgbClr val="87888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76" r:id="rId1"/>
    <p:sldLayoutId id="2147495577" r:id="rId2"/>
    <p:sldLayoutId id="2147495578" r:id="rId3"/>
    <p:sldLayoutId id="2147495579" r:id="rId4"/>
    <p:sldLayoutId id="2147495580" r:id="rId5"/>
    <p:sldLayoutId id="2147495581" r:id="rId6"/>
    <p:sldLayoutId id="2147495582" r:id="rId7"/>
    <p:sldLayoutId id="2147495583" r:id="rId8"/>
    <p:sldLayoutId id="2147495584" r:id="rId9"/>
    <p:sldLayoutId id="2147495585" r:id="rId10"/>
    <p:sldLayoutId id="214749558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9D4"/>
        </a:buClr>
        <a:buFont typeface="Arial" pitchFamily="34" charset="0"/>
        <a:buChar char="›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33400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92175" indent="-179388" algn="l" rtl="0" eaLnBrk="0" fontAlgn="base" hangingPunct="0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25253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6144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0716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5288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29860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4432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objekt 7" descr="EricssonLG_logo_RGB.e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850" y="420688"/>
            <a:ext cx="24384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LeftInfo"/>
          <p:cNvSpPr txBox="1">
            <a:spLocks noChangeArrowheads="1"/>
          </p:cNvSpPr>
          <p:nvPr/>
        </p:nvSpPr>
        <p:spPr bwMode="auto">
          <a:xfrm>
            <a:off x="-1514475" y="2828925"/>
            <a:ext cx="14763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algn="r" eaLnBrk="1" latinLnBrk="0" hangingPunct="1">
              <a:defRPr/>
            </a:pPr>
            <a:r>
              <a:rPr kumimoji="0" lang="en-US" altLang="ko-KR" sz="1200" b="1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Slide title</a:t>
            </a:r>
          </a:p>
          <a:p>
            <a:pPr algn="r" eaLnBrk="1" latinLnBrk="0" hangingPunct="1">
              <a:defRPr/>
            </a:pPr>
            <a:r>
              <a:rPr kumimoji="0" lang="en-US" altLang="ko-KR" sz="1200" b="1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70 pt</a:t>
            </a: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r>
              <a:rPr kumimoji="0" lang="en-US" altLang="ko-KR" sz="1200" b="1">
                <a:solidFill>
                  <a:srgbClr val="9FB7D3"/>
                </a:solidFill>
                <a:latin typeface="Arial" pitchFamily="34" charset="0"/>
                <a:ea typeface="MS PGothic" pitchFamily="34" charset="-128"/>
              </a:rPr>
              <a:t>CAPITALS</a:t>
            </a: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endParaRPr kumimoji="0" lang="en-US" altLang="ko-KR" sz="1200" b="1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  <a:p>
            <a:pPr algn="r" eaLnBrk="1" latinLnBrk="0" hangingPunct="1">
              <a:defRPr/>
            </a:pPr>
            <a:r>
              <a:rPr kumimoji="0" lang="en-US" altLang="ko-KR" sz="1200" b="1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Slide subtitle </a:t>
            </a:r>
          </a:p>
          <a:p>
            <a:pPr algn="r" eaLnBrk="1" latinLnBrk="0" hangingPunct="1">
              <a:defRPr/>
            </a:pPr>
            <a:r>
              <a:rPr kumimoji="0" lang="en-US" altLang="ko-KR" sz="1200" b="1">
                <a:solidFill>
                  <a:srgbClr val="FFFFFF"/>
                </a:solidFill>
                <a:latin typeface="Arial" pitchFamily="34" charset="0"/>
                <a:ea typeface="MS PGothic" pitchFamily="34" charset="-128"/>
              </a:rPr>
              <a:t>minimum 30 pt</a:t>
            </a:r>
          </a:p>
          <a:p>
            <a:pPr algn="r" eaLnBrk="1" latinLnBrk="0" hangingPunct="1">
              <a:defRPr/>
            </a:pPr>
            <a:endParaRPr kumimoji="0" lang="en-GB" altLang="ko-KR" sz="1200" b="1">
              <a:solidFill>
                <a:schemeClr val="bg1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052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406400"/>
            <a:ext cx="78263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/>
              <a:t>Click to edit Master style</a:t>
            </a:r>
          </a:p>
        </p:txBody>
      </p:sp>
      <p:sp>
        <p:nvSpPr>
          <p:cNvPr id="2053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76363"/>
            <a:ext cx="8351838" cy="428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87" r:id="rId1"/>
    <p:sldLayoutId id="2147495588" r:id="rId2"/>
    <p:sldLayoutId id="2147495589" r:id="rId3"/>
    <p:sldLayoutId id="2147495590" r:id="rId4"/>
    <p:sldLayoutId id="2147495591" r:id="rId5"/>
    <p:sldLayoutId id="2147495592" r:id="rId6"/>
    <p:sldLayoutId id="2147495593" r:id="rId7"/>
    <p:sldLayoutId id="2147495594" r:id="rId8"/>
    <p:sldLayoutId id="2147495595" r:id="rId9"/>
    <p:sldLayoutId id="2147495596" r:id="rId10"/>
    <p:sldLayoutId id="214749559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Ericsson Capital Regular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Ericsson Capital Regular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Ericsson Capital Regular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MS PGothic" pitchFamily="34" charset="-128"/>
          <a:cs typeface="Ericsson Capital Regular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Ericsson Capital Regular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Ericsson Capital Regular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Ericsson Capital Regular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pitchFamily="34" charset="-128"/>
          <a:cs typeface="Ericsson Capital Regular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9D4"/>
        </a:buClr>
        <a:buFont typeface="Arial" pitchFamily="34" charset="0"/>
        <a:buChar char="›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33400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892175" indent="-179388" algn="l" rtl="0" eaLnBrk="0" fontAlgn="base" hangingPunct="0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25253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6144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0716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</a:defRPr>
      </a:lvl6pPr>
      <a:lvl7pPr marL="25288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</a:defRPr>
      </a:lvl7pPr>
      <a:lvl8pPr marL="29860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</a:defRPr>
      </a:lvl8pPr>
      <a:lvl9pPr marL="34432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fld id="{359F169E-5713-4656-B7FF-39B8BA25E295}" type="datetimeFigureOut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fld id="{C72D758F-81C7-46F5-81BC-1608089F5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316288" y="620713"/>
            <a:ext cx="2736850" cy="720725"/>
          </a:xfrm>
          <a:prstGeom prst="rect">
            <a:avLst/>
          </a:prstGeom>
        </p:spPr>
        <p:txBody>
          <a:bodyPr lIns="80165" tIns="40083" rIns="80165" bIns="40083"/>
          <a:lstStyle>
            <a:lvl1pPr marL="0" indent="0" algn="ctr" defTabSz="457200" rtl="0" eaLnBrk="1" latinLnBrk="0" hangingPunct="1">
              <a:lnSpc>
                <a:spcPct val="110000"/>
              </a:lnSpc>
              <a:spcBef>
                <a:spcPct val="20000"/>
              </a:spcBef>
              <a:buFont typeface="Arial"/>
              <a:buNone/>
              <a:defRPr sz="1460" kern="1200" baseline="0">
                <a:solidFill>
                  <a:schemeClr val="tx1"/>
                </a:solidFill>
                <a:latin typeface="iPECS"/>
                <a:ea typeface="iPECS"/>
                <a:cs typeface="iPE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600" b="1" dirty="0" err="1">
                <a:latin typeface="+mn-lt"/>
              </a:rPr>
              <a:t>iPECS</a:t>
            </a:r>
            <a:r>
              <a:rPr lang="en-US" sz="1600" b="1" dirty="0">
                <a:latin typeface="+mn-lt"/>
              </a:rPr>
              <a:t> Power Point Theme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Ver. 20140210</a:t>
            </a:r>
          </a:p>
        </p:txBody>
      </p:sp>
      <p:sp>
        <p:nvSpPr>
          <p:cNvPr id="3078" name="Rectangle 18"/>
          <p:cNvSpPr>
            <a:spLocks noChangeArrowheads="1"/>
          </p:cNvSpPr>
          <p:nvPr/>
        </p:nvSpPr>
        <p:spPr bwMode="auto">
          <a:xfrm>
            <a:off x="3062288" y="1614488"/>
            <a:ext cx="3729037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r>
              <a:rPr lang="en-US" altLang="ko-KR" sz="1000">
                <a:solidFill>
                  <a:srgbClr val="FF0000"/>
                </a:solidFill>
              </a:rPr>
              <a:t>Click ‘New Slide’ and select layouts below you want to use.</a:t>
            </a:r>
          </a:p>
        </p:txBody>
      </p:sp>
      <p:pic>
        <p:nvPicPr>
          <p:cNvPr id="307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7" t="2258" r="62381" b="47937"/>
          <a:stretch>
            <a:fillRect/>
          </a:stretch>
        </p:blipFill>
        <p:spPr bwMode="auto">
          <a:xfrm>
            <a:off x="3559175" y="1989138"/>
            <a:ext cx="2735263" cy="38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3708400" y="2420938"/>
            <a:ext cx="431800" cy="2508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98" r:id="rId1"/>
  </p:sldLayoutIdLst>
  <p:hf sldNum="0" hdr="0" ftr="0" dt="0"/>
  <p:txStyles>
    <p:titleStyle>
      <a:lvl1pPr algn="ctr" defTabSz="400050" rtl="0" eaLnBrk="0" fontAlgn="base" latinLnBrk="1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00050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2pPr>
      <a:lvl3pPr algn="ctr" defTabSz="400050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3pPr>
      <a:lvl4pPr algn="ctr" defTabSz="400050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4pPr>
      <a:lvl5pPr algn="ctr" defTabSz="400050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5pPr>
      <a:lvl6pPr marL="457200" algn="ctr" defTabSz="400050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6pPr>
      <a:lvl7pPr marL="914400" algn="ctr" defTabSz="400050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7pPr>
      <a:lvl8pPr marL="1371600" algn="ctr" defTabSz="400050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8pPr>
      <a:lvl9pPr marL="1828800" algn="ctr" defTabSz="400050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pitchFamily="34" charset="0"/>
          <a:ea typeface="맑은 고딕" pitchFamily="50" charset="-127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713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1763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03400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550" indent="-200414" algn="l" defTabSz="40082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377" indent="-200414" algn="l" defTabSz="40082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6204" indent="-200414" algn="l" defTabSz="40082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032" indent="-200414" algn="l" defTabSz="40082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827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54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482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309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4136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963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791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618" algn="l" defTabSz="40082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620A11-283E-4AAA-9ACD-06CD7A6D9E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1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4102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99" r:id="rId1"/>
    <p:sldLayoutId id="2147495600" r:id="rId2"/>
    <p:sldLayoutId id="2147495601" r:id="rId3"/>
    <p:sldLayoutId id="2147495602" r:id="rId4"/>
    <p:sldLayoutId id="2147495603" r:id="rId5"/>
    <p:sldLayoutId id="2147495626" r:id="rId6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96F131-5176-4775-B4E1-6AB02446D0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5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5126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605" r:id="rId1"/>
    <p:sldLayoutId id="2147495606" r:id="rId2"/>
    <p:sldLayoutId id="2147495607" r:id="rId3"/>
    <p:sldLayoutId id="2147495608" r:id="rId4"/>
    <p:sldLayoutId id="2147495609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41CE2B4-8F18-4411-9C08-549E70F464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149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6150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610" r:id="rId1"/>
    <p:sldLayoutId id="2147495611" r:id="rId2"/>
    <p:sldLayoutId id="2147495612" r:id="rId3"/>
    <p:sldLayoutId id="2147495613" r:id="rId4"/>
    <p:sldLayoutId id="2147495614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F2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1224CC9-7FE1-40F8-B7EB-71BC20E86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173" name="제목 개체 틀 14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2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  <p:sp>
        <p:nvSpPr>
          <p:cNvPr id="7174" name="텍스트 개체 틀 15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200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615" r:id="rId1"/>
    <p:sldLayoutId id="2147495616" r:id="rId2"/>
    <p:sldLayoutId id="2147495617" r:id="rId3"/>
    <p:sldLayoutId id="2147495618" r:id="rId4"/>
    <p:sldLayoutId id="2147495619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1pPr>
      <a:lvl2pPr marL="649288" indent="-2492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2pPr>
      <a:lvl3pPr marL="10001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bg1"/>
          </a:solidFill>
          <a:latin typeface="+mn-ea"/>
          <a:ea typeface="+mn-ea"/>
          <a:cs typeface="+mn-cs"/>
        </a:defRPr>
      </a:lvl3pPr>
      <a:lvl4pPr marL="140017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bg1"/>
          </a:solidFill>
          <a:latin typeface="+mn-ea"/>
          <a:ea typeface="+mn-ea"/>
          <a:cs typeface="+mn-cs"/>
        </a:defRPr>
      </a:lvl4pPr>
      <a:lvl5pPr marL="18002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bg1"/>
          </a:solidFill>
          <a:latin typeface="+mn-ea"/>
          <a:ea typeface="+mn-ea"/>
          <a:cs typeface="+mn-cs"/>
        </a:defRPr>
      </a:lvl5pPr>
      <a:lvl6pPr marL="220182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15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2491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2823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32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66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99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327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165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199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2324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2655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F2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2014  |  Internal  |                             |                   / 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2014. 00. 00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D50CF52-C247-4E1E-ADEF-89A51491BF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197" name="제목 개체 틀 14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2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  <p:sp>
        <p:nvSpPr>
          <p:cNvPr id="8198" name="텍스트 개체 틀 15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200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620" r:id="rId1"/>
    <p:sldLayoutId id="2147495621" r:id="rId2"/>
    <p:sldLayoutId id="2147495622" r:id="rId3"/>
    <p:sldLayoutId id="2147495623" r:id="rId4"/>
    <p:sldLayoutId id="2147495624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1pPr>
      <a:lvl2pPr marL="649288" indent="-249238" algn="l" defTabSz="400050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2pPr>
      <a:lvl3pPr marL="10001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bg1"/>
          </a:solidFill>
          <a:latin typeface="+mn-ea"/>
          <a:ea typeface="+mn-ea"/>
          <a:cs typeface="+mn-cs"/>
        </a:defRPr>
      </a:lvl3pPr>
      <a:lvl4pPr marL="140017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bg1"/>
          </a:solidFill>
          <a:latin typeface="+mn-ea"/>
          <a:ea typeface="+mn-ea"/>
          <a:cs typeface="+mn-cs"/>
        </a:defRPr>
      </a:lvl4pPr>
      <a:lvl5pPr marL="18002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bg1"/>
          </a:solidFill>
          <a:latin typeface="+mn-ea"/>
          <a:ea typeface="+mn-ea"/>
          <a:cs typeface="+mn-cs"/>
        </a:defRPr>
      </a:lvl5pPr>
      <a:lvl6pPr marL="220182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15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2491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2823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32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66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99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327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165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199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2324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2655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95625" r:id="rId1"/>
  </p:sldLayoutIdLst>
  <p:hf hdr="0"/>
  <p:txStyles>
    <p:titleStyle>
      <a:lvl1pPr algn="ctr" defTabSz="398463" rtl="0" eaLnBrk="0" fontAlgn="base" latinLnBrk="1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2pPr>
      <a:lvl3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3pPr>
      <a:lvl4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4pPr>
      <a:lvl5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5pPr>
      <a:lvl6pPr marL="4572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6pPr>
      <a:lvl7pPr marL="9144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7pPr>
      <a:lvl8pPr marL="13716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8pPr>
      <a:lvl9pPr marL="18288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  <a:ea typeface="맑은 고딕" pitchFamily="50" charset="-127"/>
        </a:defRPr>
      </a:lvl9pPr>
    </p:titleStyle>
    <p:bodyStyle>
      <a:lvl1pPr marL="298450" indent="-298450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9288" indent="-2492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9853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58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9863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199649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99584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999523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399463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9929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9871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0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974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99679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961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9955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99488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/>
          <p:cNvSpPr/>
          <p:nvPr/>
        </p:nvSpPr>
        <p:spPr>
          <a:xfrm>
            <a:off x="0" y="0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 defTabSz="40082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600">
              <a:solidFill>
                <a:prstClr val="white"/>
              </a:solidFill>
            </a:endParaRPr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304800" y="0"/>
            <a:ext cx="5857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200" dirty="0">
                <a:solidFill>
                  <a:schemeClr val="bg1"/>
                </a:solidFill>
                <a:latin typeface="Calibri" pitchFamily="34" charset="0"/>
                <a:ea typeface="iPECS" pitchFamily="34" charset="-127"/>
              </a:rPr>
              <a:t>MG DB file and Web Access vulnerable</a:t>
            </a:r>
          </a:p>
        </p:txBody>
      </p:sp>
      <p:sp>
        <p:nvSpPr>
          <p:cNvPr id="3088" name="TextBox 22"/>
          <p:cNvSpPr txBox="1">
            <a:spLocks noChangeArrowheads="1"/>
          </p:cNvSpPr>
          <p:nvPr/>
        </p:nvSpPr>
        <p:spPr bwMode="auto">
          <a:xfrm>
            <a:off x="282388" y="1339021"/>
            <a:ext cx="8556812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ko-KR" sz="2000" dirty="0">
                <a:latin typeface="Calibri" pitchFamily="34" charset="0"/>
              </a:rPr>
              <a:t>Change current ID/Password of WEB admin  (now, periodically)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08388"/>
            <a:ext cx="4536504" cy="26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51520" y="628997"/>
            <a:ext cx="5857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200" dirty="0">
                <a:latin typeface="Calibri" pitchFamily="34" charset="0"/>
                <a:ea typeface="iPECS" pitchFamily="34" charset="-127"/>
              </a:rPr>
              <a:t>ACTION PLAN </a:t>
            </a:r>
          </a:p>
        </p:txBody>
      </p:sp>
    </p:spTree>
    <p:extLst>
      <p:ext uri="{BB962C8B-B14F-4D97-AF65-F5344CB8AC3E}">
        <p14:creationId xmlns:p14="http://schemas.microsoft.com/office/powerpoint/2010/main" val="223713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661" y="2835965"/>
            <a:ext cx="7304683" cy="2681267"/>
          </a:xfrm>
          <a:prstGeom prst="rect">
            <a:avLst/>
          </a:prstGeom>
        </p:spPr>
      </p:pic>
      <p:sp>
        <p:nvSpPr>
          <p:cNvPr id="20" name="Rectangle 1"/>
          <p:cNvSpPr/>
          <p:nvPr/>
        </p:nvSpPr>
        <p:spPr>
          <a:xfrm>
            <a:off x="0" y="0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 defTabSz="40082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600">
              <a:solidFill>
                <a:prstClr val="white"/>
              </a:solidFill>
            </a:endParaRPr>
          </a:p>
        </p:txBody>
      </p:sp>
      <p:sp>
        <p:nvSpPr>
          <p:cNvPr id="3088" name="TextBox 22"/>
          <p:cNvSpPr txBox="1">
            <a:spLocks noChangeArrowheads="1"/>
          </p:cNvSpPr>
          <p:nvPr/>
        </p:nvSpPr>
        <p:spPr bwMode="auto">
          <a:xfrm>
            <a:off x="282388" y="1124744"/>
            <a:ext cx="855681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None/>
            </a:pPr>
            <a:r>
              <a:rPr lang="en-US" altLang="ko-KR" sz="2000" dirty="0">
                <a:latin typeface="Calibri" pitchFamily="34" charset="0"/>
              </a:rPr>
              <a:t>2. Enable DB compression(Encryption), TLS, Strong Password, Web Block</a:t>
            </a:r>
          </a:p>
          <a:p>
            <a:pPr marL="457200" indent="-457200" eaLnBrk="1" hangingPunct="1">
              <a:spcBef>
                <a:spcPct val="0"/>
              </a:spcBef>
              <a:buAutoNum type="arabicParenR"/>
            </a:pPr>
            <a:r>
              <a:rPr lang="en-US" altLang="ko-KR" sz="2000" dirty="0">
                <a:latin typeface="Calibri" pitchFamily="34" charset="0"/>
              </a:rPr>
              <a:t>Strong Password usage : ON</a:t>
            </a:r>
          </a:p>
          <a:p>
            <a:pPr marL="457200" indent="-457200" eaLnBrk="1" hangingPunct="1">
              <a:spcBef>
                <a:spcPct val="0"/>
              </a:spcBef>
              <a:buAutoNum type="arabicParenR"/>
            </a:pPr>
            <a:r>
              <a:rPr lang="en-US" altLang="ko-KR" sz="2000" b="1" dirty="0">
                <a:solidFill>
                  <a:srgbClr val="FF0000"/>
                </a:solidFill>
                <a:latin typeface="Calibri" pitchFamily="34" charset="0"/>
              </a:rPr>
              <a:t>Compressed DB Usage : ON (prevent</a:t>
            </a:r>
            <a:r>
              <a:rPr lang="ko-KR" altLang="en-US" sz="20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ko-KR" sz="2000" b="1" dirty="0">
                <a:solidFill>
                  <a:srgbClr val="FF0000"/>
                </a:solidFill>
                <a:latin typeface="Calibri" pitchFamily="34" charset="0"/>
              </a:rPr>
              <a:t>to get the password from DB file)</a:t>
            </a:r>
          </a:p>
          <a:p>
            <a:pPr marL="457200" indent="-457200" eaLnBrk="1" hangingPunct="1">
              <a:spcBef>
                <a:spcPct val="0"/>
              </a:spcBef>
              <a:buAutoNum type="arabicParenR"/>
            </a:pPr>
            <a:r>
              <a:rPr lang="en-US" altLang="ko-KR" sz="2000" dirty="0">
                <a:latin typeface="Calibri" pitchFamily="34" charset="0"/>
              </a:rPr>
              <a:t>TLS for Web : ON</a:t>
            </a:r>
          </a:p>
          <a:p>
            <a:pPr marL="457200" indent="-457200" eaLnBrk="1" hangingPunct="1">
              <a:spcBef>
                <a:spcPct val="0"/>
              </a:spcBef>
              <a:buAutoNum type="arabicParenR"/>
            </a:pPr>
            <a:r>
              <a:rPr lang="en-US" altLang="ko-KR" sz="2000" dirty="0">
                <a:latin typeface="Calibri" pitchFamily="34" charset="0"/>
              </a:rPr>
              <a:t>Web Password Block Count : 5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2627784" y="3501008"/>
            <a:ext cx="5040560" cy="936104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27784" y="5229200"/>
            <a:ext cx="5040560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0"/>
            <a:ext cx="5857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200" dirty="0">
                <a:solidFill>
                  <a:schemeClr val="bg1"/>
                </a:solidFill>
                <a:latin typeface="Calibri" pitchFamily="34" charset="0"/>
                <a:ea typeface="iPECS" pitchFamily="34" charset="-127"/>
              </a:rPr>
              <a:t>MG DB file and Web Access vulnerable</a:t>
            </a:r>
          </a:p>
        </p:txBody>
      </p:sp>
    </p:spTree>
    <p:extLst>
      <p:ext uri="{BB962C8B-B14F-4D97-AF65-F5344CB8AC3E}">
        <p14:creationId xmlns:p14="http://schemas.microsoft.com/office/powerpoint/2010/main" val="223713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960973"/>
            <a:ext cx="7088659" cy="3677862"/>
          </a:xfrm>
          <a:prstGeom prst="rect">
            <a:avLst/>
          </a:prstGeom>
        </p:spPr>
      </p:pic>
      <p:sp>
        <p:nvSpPr>
          <p:cNvPr id="20" name="Rectangle 1"/>
          <p:cNvSpPr/>
          <p:nvPr/>
        </p:nvSpPr>
        <p:spPr>
          <a:xfrm>
            <a:off x="0" y="0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 defTabSz="40082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600">
              <a:solidFill>
                <a:prstClr val="white"/>
              </a:solidFill>
            </a:endParaRPr>
          </a:p>
        </p:txBody>
      </p:sp>
      <p:sp>
        <p:nvSpPr>
          <p:cNvPr id="3088" name="TextBox 22"/>
          <p:cNvSpPr txBox="1">
            <a:spLocks noChangeArrowheads="1"/>
          </p:cNvSpPr>
          <p:nvPr/>
        </p:nvSpPr>
        <p:spPr bwMode="auto">
          <a:xfrm>
            <a:off x="282388" y="1423804"/>
            <a:ext cx="8556812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None/>
            </a:pPr>
            <a:r>
              <a:rPr lang="en-US" altLang="ko-KR" sz="2000" dirty="0">
                <a:latin typeface="Calibri" pitchFamily="34" charset="0"/>
              </a:rPr>
              <a:t>3. 	Change Web Password guard timer to 5 min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endParaRPr lang="en-US" altLang="ko-KR" sz="2000" dirty="0">
              <a:latin typeface="Calibri" pitchFamily="34" charset="0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51520" y="628997"/>
            <a:ext cx="5857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200" dirty="0">
                <a:latin typeface="Calibri" pitchFamily="34" charset="0"/>
                <a:ea typeface="iPECS" pitchFamily="34" charset="-127"/>
              </a:rPr>
              <a:t>ACTION PLAN 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2555776" y="4869160"/>
            <a:ext cx="4680520" cy="432048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0"/>
            <a:ext cx="5857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200" dirty="0">
                <a:solidFill>
                  <a:schemeClr val="bg1"/>
                </a:solidFill>
                <a:latin typeface="Calibri" pitchFamily="34" charset="0"/>
                <a:ea typeface="iPECS" pitchFamily="34" charset="-127"/>
              </a:rPr>
              <a:t>MG DB file and Web Access vulnerable</a:t>
            </a:r>
          </a:p>
        </p:txBody>
      </p:sp>
    </p:spTree>
    <p:extLst>
      <p:ext uri="{BB962C8B-B14F-4D97-AF65-F5344CB8AC3E}">
        <p14:creationId xmlns:p14="http://schemas.microsoft.com/office/powerpoint/2010/main" val="2237139195"/>
      </p:ext>
    </p:extLst>
  </p:cSld>
  <p:clrMapOvr>
    <a:masterClrMapping/>
  </p:clrMapOvr>
</p:sld>
</file>

<file path=ppt/theme/theme1.xml><?xml version="1.0" encoding="utf-8"?>
<a:theme xmlns:a="http://schemas.openxmlformats.org/drawingml/2006/main" name="Landscape2009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Regular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85000"/>
          <a:buFontTx/>
          <a:buChar char="•"/>
          <a:tabLst/>
          <a:defRPr kumimoji="0" lang="ko-K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85000"/>
          <a:buFontTx/>
          <a:buChar char="•"/>
          <a:tabLst/>
          <a:defRPr kumimoji="0" lang="ko-K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굴림" pitchFamily="50" charset="-127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ndscape2009">
  <a:themeElements>
    <a:clrScheme name="1_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1_Landscape2009">
      <a:majorFont>
        <a:latin typeface="Ericsson Capital Regular"/>
        <a:ea typeface="ＭＳ Ｐゴシック"/>
        <a:cs typeface="Ericsson Capital Regular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85000"/>
          <a:buFontTx/>
          <a:buChar char="•"/>
          <a:tabLst/>
          <a:defRPr kumimoji="0" lang="ko-K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85000"/>
          <a:buFontTx/>
          <a:buChar char="•"/>
          <a:tabLst/>
          <a:defRPr kumimoji="0" lang="ko-K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굴림" pitchFamily="50" charset="-127"/>
          </a:defRPr>
        </a:defPPr>
      </a:lstStyle>
    </a:lnDef>
  </a:objectDefaults>
  <a:extraClrSchemeLst>
    <a:extraClrScheme>
      <a:clrScheme name="1_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PECS-ELE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0140210_iPECS_PPT_Template_01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0140210_iPECS_PPT_Template_02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0140210_iPECS_PPT_Template_03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0140210_iPECS_PPT_Template_04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20140210_iPECS_PPT_Template_05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20140210_iPECS_PPT_Template_06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lg-ericsson 템플렛서식파일</Template>
  <TotalTime>26296</TotalTime>
  <Words>82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3</vt:i4>
      </vt:variant>
    </vt:vector>
  </HeadingPairs>
  <TitlesOfParts>
    <vt:vector size="22" baseType="lpstr">
      <vt:lpstr>Ericsson Capital Regular</vt:lpstr>
      <vt:lpstr>iPECS</vt:lpstr>
      <vt:lpstr>MS PGothic</vt:lpstr>
      <vt:lpstr>MS PGothic</vt:lpstr>
      <vt:lpstr>굴림</vt:lpstr>
      <vt:lpstr>맑은 고딕</vt:lpstr>
      <vt:lpstr>Arial</vt:lpstr>
      <vt:lpstr>Calibri</vt:lpstr>
      <vt:lpstr>Ericsson Capital TT</vt:lpstr>
      <vt:lpstr>Wingdings</vt:lpstr>
      <vt:lpstr>Landscape2009</vt:lpstr>
      <vt:lpstr>1_Landscape2009</vt:lpstr>
      <vt:lpstr>iPECS-ELEE</vt:lpstr>
      <vt:lpstr>20140210_iPECS_PPT_Template_01</vt:lpstr>
      <vt:lpstr>20140210_iPECS_PPT_Template_02</vt:lpstr>
      <vt:lpstr>20140210_iPECS_PPT_Template_03</vt:lpstr>
      <vt:lpstr>20140210_iPECS_PPT_Template_04</vt:lpstr>
      <vt:lpstr>20140210_iPECS_PPT_Template_05</vt:lpstr>
      <vt:lpstr>20140210_iPECS_PPT_Template_06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LG-Ericsson Powerpoint Template</dc:title>
  <dc:creator>LG-Ericsson</dc:creator>
  <cp:lastModifiedBy>Yongjoo Kim</cp:lastModifiedBy>
  <cp:revision>1466</cp:revision>
  <dcterms:created xsi:type="dcterms:W3CDTF">2010-07-08T02:03:15Z</dcterms:created>
  <dcterms:modified xsi:type="dcterms:W3CDTF">2017-01-06T08:29:58Z</dcterms:modified>
</cp:coreProperties>
</file>