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57" r:id="rId4"/>
    <p:sldId id="358" r:id="rId5"/>
    <p:sldId id="359" r:id="rId6"/>
    <p:sldId id="360" r:id="rId7"/>
    <p:sldId id="368" r:id="rId8"/>
    <p:sldId id="367" r:id="rId9"/>
    <p:sldId id="362" r:id="rId10"/>
    <p:sldId id="369" r:id="rId11"/>
    <p:sldId id="364" r:id="rId12"/>
    <p:sldId id="365" r:id="rId13"/>
    <p:sldId id="366" r:id="rId14"/>
    <p:sldId id="333" r:id="rId15"/>
    <p:sldId id="311" r:id="rId16"/>
    <p:sldId id="314" r:id="rId17"/>
    <p:sldId id="334" r:id="rId18"/>
    <p:sldId id="337" r:id="rId19"/>
    <p:sldId id="349" r:id="rId20"/>
    <p:sldId id="370" r:id="rId21"/>
    <p:sldId id="264" r:id="rId22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66FFFF"/>
    <a:srgbClr val="C5003D"/>
    <a:srgbClr val="00285E"/>
    <a:srgbClr val="5959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09" autoAdjust="0"/>
    <p:restoredTop sz="99320" autoAdjust="0"/>
  </p:normalViewPr>
  <p:slideViewPr>
    <p:cSldViewPr>
      <p:cViewPr>
        <p:scale>
          <a:sx n="100" d="100"/>
          <a:sy n="100" d="100"/>
        </p:scale>
        <p:origin x="-456" y="480"/>
      </p:cViewPr>
      <p:guideLst>
        <p:guide orient="horz" pos="3022"/>
        <p:guide orient="horz" pos="845"/>
        <p:guide orient="horz" pos="1298"/>
        <p:guide orient="horz" pos="2659"/>
        <p:guide orient="horz" pos="3475"/>
        <p:guide orient="horz" pos="482"/>
        <p:guide orient="horz" pos="73"/>
        <p:guide orient="horz" pos="572"/>
        <p:guide pos="2880"/>
        <p:guide pos="158"/>
        <p:guide pos="5602"/>
        <p:guide pos="612"/>
        <p:guide pos="5465"/>
        <p:guide pos="295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EE96F1-4B2F-4C6C-9AF3-726CD7333EDE}" type="datetimeFigureOut">
              <a:rPr lang="ko-KR" altLang="en-US"/>
              <a:pPr>
                <a:defRPr/>
              </a:pPr>
              <a:t>2011-10-04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1F7B1BE-D705-44E4-B6F9-B1AB16609C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9BBF0-AAFC-45A3-90F4-12DCA9E17AE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ko-KR"/>
          </a:p>
        </p:txBody>
      </p:sp>
      <p:sp>
        <p:nvSpPr>
          <p:cNvPr id="16387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F8483-48A0-425C-A24F-B52E34F8803F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ko-KR"/>
          </a:p>
        </p:txBody>
      </p:sp>
      <p:sp>
        <p:nvSpPr>
          <p:cNvPr id="41987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59FB6-3115-44E2-88AF-8714CC35C08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ko-KR"/>
          </a:p>
        </p:txBody>
      </p:sp>
      <p:sp>
        <p:nvSpPr>
          <p:cNvPr id="44035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1D19E-8D07-421A-A7CA-39D5C8EA150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ko-KR"/>
          </a:p>
        </p:txBody>
      </p:sp>
      <p:sp>
        <p:nvSpPr>
          <p:cNvPr id="18435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BA208-074E-4104-AF6F-BE2054016C08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ko-KR"/>
          </a:p>
        </p:txBody>
      </p:sp>
      <p:sp>
        <p:nvSpPr>
          <p:cNvPr id="20483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1ADCB-B669-4CFD-9F0F-2C554996302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ko-KR"/>
          </a:p>
        </p:txBody>
      </p:sp>
      <p:sp>
        <p:nvSpPr>
          <p:cNvPr id="22531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56112-27A3-411E-9E2B-30837457794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ko-KR"/>
          </a:p>
        </p:txBody>
      </p:sp>
      <p:sp>
        <p:nvSpPr>
          <p:cNvPr id="24579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D252C-3660-4A15-AC8C-4C7CAC9BBD0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ko-KR"/>
          </a:p>
        </p:txBody>
      </p:sp>
      <p:sp>
        <p:nvSpPr>
          <p:cNvPr id="27651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8420F-8775-4BE8-907F-A8FCF96CD66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ko-KR"/>
          </a:p>
        </p:txBody>
      </p:sp>
      <p:sp>
        <p:nvSpPr>
          <p:cNvPr id="30723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841AC-F912-4AFB-B5B0-90C506DC61BD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ko-KR"/>
          </a:p>
        </p:txBody>
      </p:sp>
      <p:sp>
        <p:nvSpPr>
          <p:cNvPr id="32771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D892A-C5EC-4356-9331-B421FD253098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ko-KR"/>
          </a:p>
        </p:txBody>
      </p:sp>
      <p:sp>
        <p:nvSpPr>
          <p:cNvPr id="34819" name="슬라이드 노트 개체 틀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:\LG_Ericsson_PMS.jpg"/>
          <p:cNvPicPr>
            <a:picLocks noChangeAspect="1" noChangeArrowheads="1"/>
          </p:cNvPicPr>
          <p:nvPr userDrawn="1"/>
        </p:nvPicPr>
        <p:blipFill>
          <a:blip r:embed="rId2"/>
          <a:srcRect l="24040" t="44031" r="23639" b="44000"/>
          <a:stretch>
            <a:fillRect/>
          </a:stretch>
        </p:blipFill>
        <p:spPr bwMode="auto">
          <a:xfrm>
            <a:off x="2339975" y="5588000"/>
            <a:ext cx="4464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텍스트 개체 틀 8"/>
          <p:cNvSpPr>
            <a:spLocks noGrp="1"/>
          </p:cNvSpPr>
          <p:nvPr>
            <p:ph type="body" sz="quarter" idx="20"/>
          </p:nvPr>
        </p:nvSpPr>
        <p:spPr>
          <a:xfrm>
            <a:off x="451934" y="1496754"/>
            <a:ext cx="7720466" cy="1500198"/>
          </a:xfrm>
        </p:spPr>
        <p:txBody>
          <a:bodyPr anchor="ctr">
            <a:normAutofit/>
          </a:bodyPr>
          <a:lstStyle>
            <a:lvl1pPr marL="0" indent="0">
              <a:buNone/>
              <a:defRPr sz="4200" b="0" baseline="0">
                <a:solidFill>
                  <a:schemeClr val="tx2"/>
                </a:solidFill>
                <a:latin typeface="Ericsson Sans" pitchFamily="50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1"/>
          </p:nvPr>
        </p:nvSpPr>
        <p:spPr>
          <a:xfrm>
            <a:off x="468313" y="3789041"/>
            <a:ext cx="7704137" cy="5040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20" name="텍스트 개체 틀 18"/>
          <p:cNvSpPr>
            <a:spLocks noGrp="1"/>
          </p:cNvSpPr>
          <p:nvPr>
            <p:ph type="body" sz="quarter" idx="22"/>
          </p:nvPr>
        </p:nvSpPr>
        <p:spPr>
          <a:xfrm>
            <a:off x="468313" y="4221088"/>
            <a:ext cx="7704137" cy="5040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21" name="텍스트 개체 틀 18"/>
          <p:cNvSpPr>
            <a:spLocks noGrp="1"/>
          </p:cNvSpPr>
          <p:nvPr>
            <p:ph type="body" sz="quarter" idx="23"/>
          </p:nvPr>
        </p:nvSpPr>
        <p:spPr>
          <a:xfrm>
            <a:off x="468313" y="4653136"/>
            <a:ext cx="7704137" cy="50405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E7332BF-E7F5-4447-AB28-E7D06882E250}" type="datetimeFigureOut">
              <a:rPr lang="ko-KR" altLang="en-US"/>
              <a:pPr>
                <a:defRPr/>
              </a:pPr>
              <a:t>2011-10-04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BE00724-CBE1-4D6D-9AC5-A03AB69F2F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468313" y="981075"/>
            <a:ext cx="8207375" cy="511175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Char char="›"/>
              <a:tabLst/>
              <a:defRPr sz="2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LG_Ericsson_PMS.jpg"/>
          <p:cNvPicPr>
            <a:picLocks noChangeAspect="1" noChangeArrowheads="1"/>
          </p:cNvPicPr>
          <p:nvPr userDrawn="1"/>
        </p:nvPicPr>
        <p:blipFill>
          <a:blip r:embed="rId2"/>
          <a:srcRect l="24040" t="44031" r="23639" b="44000"/>
          <a:stretch>
            <a:fillRect/>
          </a:stretch>
        </p:blipFill>
        <p:spPr bwMode="auto">
          <a:xfrm>
            <a:off x="6122988" y="6210300"/>
            <a:ext cx="28416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텍스트 개체 틀 8"/>
          <p:cNvSpPr>
            <a:spLocks noGrp="1"/>
          </p:cNvSpPr>
          <p:nvPr>
            <p:ph type="body" sz="quarter" idx="20"/>
          </p:nvPr>
        </p:nvSpPr>
        <p:spPr>
          <a:xfrm>
            <a:off x="451934" y="1700808"/>
            <a:ext cx="7698644" cy="1588722"/>
          </a:xfrm>
        </p:spPr>
        <p:txBody>
          <a:bodyPr anchor="ctr">
            <a:normAutofit/>
          </a:bodyPr>
          <a:lstStyle>
            <a:lvl1pPr marL="0" indent="0">
              <a:buNone/>
              <a:defRPr sz="4200" b="0" baseline="0">
                <a:solidFill>
                  <a:srgbClr val="C00000"/>
                </a:solidFill>
                <a:latin typeface="Ericsson Sans" pitchFamily="50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21"/>
          </p:nvPr>
        </p:nvSpPr>
        <p:spPr>
          <a:xfrm>
            <a:off x="453323" y="3586949"/>
            <a:ext cx="7708544" cy="721592"/>
          </a:xfrm>
        </p:spPr>
        <p:txBody>
          <a:bodyPr anchor="ctr">
            <a:normAutofit/>
          </a:bodyPr>
          <a:lstStyle>
            <a:lvl1pPr>
              <a:buNone/>
              <a:defRPr sz="3000"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111750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3887787" cy="5111750"/>
          </a:xfrm>
        </p:spPr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21" name="텍스트 개체 틀 19"/>
          <p:cNvSpPr>
            <a:spLocks noGrp="1"/>
          </p:cNvSpPr>
          <p:nvPr>
            <p:ph type="body" sz="quarter" idx="11"/>
          </p:nvPr>
        </p:nvSpPr>
        <p:spPr>
          <a:xfrm>
            <a:off x="4787901" y="981075"/>
            <a:ext cx="3887787" cy="511175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24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차트 개체 틀 22"/>
          <p:cNvSpPr>
            <a:spLocks noGrp="1"/>
          </p:cNvSpPr>
          <p:nvPr>
            <p:ph type="chart" sz="quarter" idx="10"/>
          </p:nvPr>
        </p:nvSpPr>
        <p:spPr>
          <a:xfrm>
            <a:off x="468313" y="981075"/>
            <a:ext cx="3887787" cy="511175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/>
          </a:p>
        </p:txBody>
      </p:sp>
      <p:sp>
        <p:nvSpPr>
          <p:cNvPr id="29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0" name="텍스트 개체 틀 19"/>
          <p:cNvSpPr>
            <a:spLocks noGrp="1"/>
          </p:cNvSpPr>
          <p:nvPr>
            <p:ph type="body" sz="quarter" idx="11"/>
          </p:nvPr>
        </p:nvSpPr>
        <p:spPr>
          <a:xfrm>
            <a:off x="4787901" y="981075"/>
            <a:ext cx="3887787" cy="511175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/>
          <p:cNvSpPr>
            <a:spLocks noGrp="1"/>
          </p:cNvSpPr>
          <p:nvPr>
            <p:ph type="pic" sz="quarter" idx="10"/>
          </p:nvPr>
        </p:nvSpPr>
        <p:spPr>
          <a:xfrm>
            <a:off x="468313" y="980728"/>
            <a:ext cx="3887787" cy="511209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altLang="ko-KR" noProof="0" dirty="0" smtClean="0"/>
              <a:t>Click icon to add picture</a:t>
            </a:r>
            <a:endParaRPr lang="ko-KR" altLang="en-US" noProof="0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1"/>
          </p:nvPr>
        </p:nvSpPr>
        <p:spPr>
          <a:xfrm>
            <a:off x="4788024" y="981075"/>
            <a:ext cx="3887664" cy="5111750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29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LG_Ericsson_PMS.jpg"/>
          <p:cNvPicPr>
            <a:picLocks noChangeAspect="1" noChangeArrowheads="1"/>
          </p:cNvPicPr>
          <p:nvPr userDrawn="1"/>
        </p:nvPicPr>
        <p:blipFill>
          <a:blip r:embed="rId2"/>
          <a:srcRect l="24040" t="44031" r="23639" b="44000"/>
          <a:stretch>
            <a:fillRect/>
          </a:stretch>
        </p:blipFill>
        <p:spPr bwMode="auto">
          <a:xfrm>
            <a:off x="971550" y="2708275"/>
            <a:ext cx="71834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 (Arial 24pt)</a:t>
            </a:r>
          </a:p>
          <a:p>
            <a:pPr lvl="1"/>
            <a:r>
              <a:rPr lang="en-US" altLang="ko-KR" smtClean="0"/>
              <a:t>Second Level (Arial 20pt)  </a:t>
            </a:r>
            <a:endParaRPr lang="ko-KR" altLang="en-US" smtClean="0"/>
          </a:p>
          <a:p>
            <a:pPr lvl="2"/>
            <a:r>
              <a:rPr lang="en-US" altLang="ko-KR" smtClean="0"/>
              <a:t>Third Level (Arial 18pt)</a:t>
            </a:r>
            <a:endParaRPr lang="ko-KR" altLang="en-US" smtClean="0"/>
          </a:p>
          <a:p>
            <a:pPr lvl="3"/>
            <a:r>
              <a:rPr lang="en-US" altLang="ko-KR" smtClean="0"/>
              <a:t>Fourth Level (Arial 16pt)</a:t>
            </a:r>
            <a:endParaRPr lang="ko-KR" altLang="en-US" smtClean="0"/>
          </a:p>
          <a:p>
            <a:pPr lvl="4"/>
            <a:r>
              <a:rPr lang="en-US" altLang="ko-KR" smtClean="0"/>
              <a:t>Fifth Level (Arial 16pt)</a:t>
            </a:r>
            <a:endParaRPr lang="ko-KR" altLang="en-US" smtClean="0"/>
          </a:p>
        </p:txBody>
      </p:sp>
      <p:pic>
        <p:nvPicPr>
          <p:cNvPr id="1027" name="Picture 7" descr="F:\LG_Ericsson_PMS.jpg"/>
          <p:cNvPicPr>
            <a:picLocks noChangeAspect="1" noChangeArrowheads="1"/>
          </p:cNvPicPr>
          <p:nvPr userDrawn="1"/>
        </p:nvPicPr>
        <p:blipFill>
          <a:blip r:embed="rId12"/>
          <a:srcRect l="24040" t="44031" r="23639" b="44000"/>
          <a:stretch>
            <a:fillRect/>
          </a:stretch>
        </p:blipFill>
        <p:spPr bwMode="auto">
          <a:xfrm>
            <a:off x="6122988" y="6210300"/>
            <a:ext cx="28416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 userDrawn="1"/>
        </p:nvCxnSpPr>
        <p:spPr>
          <a:xfrm flipV="1">
            <a:off x="249238" y="765175"/>
            <a:ext cx="86439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1"/>
          <p:cNvSpPr txBox="1">
            <a:spLocks/>
          </p:cNvSpPr>
          <p:nvPr userDrawn="1"/>
        </p:nvSpPr>
        <p:spPr>
          <a:xfrm>
            <a:off x="385763" y="6324600"/>
            <a:ext cx="3529012" cy="3444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" dirty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rPr>
              <a:t>LG-Ericsson Co., Ltd. | LG-Ericsson Confidential | 20110407</a:t>
            </a:r>
            <a:endParaRPr kumimoji="0" lang="en-US" altLang="ko-KR" sz="800" dirty="0">
              <a:solidFill>
                <a:srgbClr val="59595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61" r:id="rId9"/>
    <p:sldLayoutId id="2147483662" r:id="rId10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85E"/>
        </a:buClr>
        <a:buFont typeface="Arial" charset="0"/>
        <a:buChar char="›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jpeg"/><Relationship Id="rId3" Type="http://schemas.openxmlformats.org/officeDocument/2006/relationships/control" Target="../activeX/activeX2.xml"/><Relationship Id="rId21" Type="http://schemas.openxmlformats.org/officeDocument/2006/relationships/image" Target="../media/image35.jpeg"/><Relationship Id="rId7" Type="http://schemas.openxmlformats.org/officeDocument/2006/relationships/control" Target="../activeX/activeX6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2" Type="http://schemas.openxmlformats.org/officeDocument/2006/relationships/control" Target="../activeX/activeX1.xml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5" Type="http://schemas.openxmlformats.org/officeDocument/2006/relationships/control" Target="../activeX/activeX4.xml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design.de/awards_product_index_d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accent1"/>
                </a:solidFill>
              </a:rPr>
              <a:t>iPECS SBG-1000 Introduction</a:t>
            </a:r>
            <a:endParaRPr lang="ko-KR" altLang="en-US" smtClean="0">
              <a:solidFill>
                <a:schemeClr val="accent1"/>
              </a:solidFill>
            </a:endParaRPr>
          </a:p>
        </p:txBody>
      </p:sp>
      <p:sp>
        <p:nvSpPr>
          <p:cNvPr id="13314" name="텍스트 개체 틀 6"/>
          <p:cNvSpPr>
            <a:spLocks noGrp="1"/>
          </p:cNvSpPr>
          <p:nvPr>
            <p:ph type="body" sz="quarter" idx="21"/>
          </p:nvPr>
        </p:nvSpPr>
        <p:spPr>
          <a:xfrm>
            <a:off x="468313" y="37893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KS Choi</a:t>
            </a:r>
            <a:endParaRPr lang="ko-KR" altLang="en-US" smtClean="0"/>
          </a:p>
        </p:txBody>
      </p:sp>
      <p:sp>
        <p:nvSpPr>
          <p:cNvPr id="13315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ES) PLM Team</a:t>
            </a:r>
          </a:p>
        </p:txBody>
      </p:sp>
      <p:sp>
        <p:nvSpPr>
          <p:cNvPr id="13316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smtClean="0"/>
              <a:t>Oct. 2011(Ver 1.1)</a:t>
            </a:r>
            <a:endParaRPr lang="ko-KR" altLang="en-US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571744"/>
            <a:ext cx="49696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Smart Office in a Single Platform</a:t>
            </a:r>
            <a:endParaRPr kumimoji="0" lang="ko-KR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684213" y="5084763"/>
            <a:ext cx="3438525" cy="906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Built-in file server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Built-in print server</a:t>
            </a:r>
            <a:endParaRPr kumimoji="0" lang="ko-KR" altLang="en-US" sz="1200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5205413" y="5083175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Firewall (SPI) / </a:t>
            </a:r>
            <a:r>
              <a:rPr kumimoji="0" lang="en-US" sz="1200" dirty="0"/>
              <a:t>DMZ Host</a:t>
            </a:r>
            <a:r>
              <a:rPr kumimoji="0" lang="en-US" altLang="ko-KR" sz="1200" dirty="0"/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NAT/NAPT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Virtual Private Network (IPSec, PPTP, L2TP)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dirty="0"/>
              <a:t>Rule-based Packet Filtering</a:t>
            </a:r>
            <a:endParaRPr kumimoji="0" lang="en-US" altLang="ko-KR" sz="1200" dirty="0"/>
          </a:p>
        </p:txBody>
      </p:sp>
      <p:sp>
        <p:nvSpPr>
          <p:cNvPr id="28675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357188" y="981075"/>
            <a:ext cx="8572500" cy="1162050"/>
          </a:xfrm>
        </p:spPr>
        <p:txBody>
          <a:bodyPr/>
          <a:lstStyle/>
          <a:p>
            <a:pPr eaLnBrk="1" hangingPunct="1"/>
            <a:r>
              <a:rPr lang="en-US" altLang="ko-KR" smtClean="0"/>
              <a:t>Function Blocks</a:t>
            </a:r>
          </a:p>
          <a:p>
            <a:pPr lvl="1" eaLnBrk="1" hangingPunct="1"/>
            <a:r>
              <a:rPr lang="en-US" altLang="ko-KR" sz="1500" smtClean="0"/>
              <a:t>All telephony, data networking, security &amp; wireless functions are available from a box</a:t>
            </a:r>
          </a:p>
          <a:p>
            <a:pPr lvl="1" eaLnBrk="1" hangingPunct="1"/>
            <a:r>
              <a:rPr lang="en-US" altLang="ko-KR" sz="1500" smtClean="0"/>
              <a:t>Easy to install and use from a Smart Install Wizard &amp; single management Web interface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4375" y="2060575"/>
            <a:ext cx="3438525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r>
              <a:rPr kumimoji="0" lang="en-US" altLang="ko-KR" sz="1200">
                <a:solidFill>
                  <a:srgbClr val="FFFFFF"/>
                </a:solidFill>
              </a:rPr>
              <a:t> LG-Ericsson IP-PBX (LIK)</a:t>
            </a:r>
          </a:p>
          <a:p>
            <a:r>
              <a:rPr kumimoji="0" lang="en-US" altLang="ko-KR" sz="1200">
                <a:solidFill>
                  <a:srgbClr val="FFFFFF"/>
                </a:solidFill>
              </a:rPr>
              <a:t> Max SIP Trunk (4 w/DECT, 6 w/o DECT) </a:t>
            </a:r>
          </a:p>
          <a:p>
            <a:r>
              <a:rPr kumimoji="0" lang="en-US" altLang="ko-KR" sz="1200">
                <a:solidFill>
                  <a:srgbClr val="FFFFFF"/>
                </a:solidFill>
              </a:rPr>
              <a:t> Failover to PSTN </a:t>
            </a:r>
          </a:p>
          <a:p>
            <a:r>
              <a:rPr kumimoji="0" lang="en-US" altLang="ko-KR" sz="1200">
                <a:solidFill>
                  <a:srgbClr val="FFFFFF"/>
                </a:solidFill>
              </a:rPr>
              <a:t>      (1, 2, 4 CO or 1, 2 BRI back-up)</a:t>
            </a:r>
          </a:p>
          <a:p>
            <a:r>
              <a:rPr kumimoji="0" lang="en-US" altLang="ko-KR" sz="1200">
                <a:solidFill>
                  <a:srgbClr val="FFFFFF"/>
                </a:solidFill>
              </a:rPr>
              <a:t> Max Extension : 24 extensions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714375" y="3082925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Wide range of desktop IP phones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DECT desktop &amp; terminals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IP </a:t>
            </a:r>
            <a:r>
              <a:rPr kumimoji="0" lang="en-US" altLang="ko-KR" sz="1200" dirty="0" err="1"/>
              <a:t>Softphones</a:t>
            </a:r>
            <a:endParaRPr kumimoji="0" lang="en-US" altLang="ko-KR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Smart phone clients</a:t>
            </a:r>
            <a:endParaRPr kumimoji="0"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84213" y="4076700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Built-in Voice mail (4ch/480min)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IP </a:t>
            </a:r>
            <a:r>
              <a:rPr kumimoji="0" lang="en-US" altLang="ko-KR" sz="1200" dirty="0" err="1"/>
              <a:t>Softphones</a:t>
            </a:r>
            <a:r>
              <a:rPr kumimoji="0" lang="en-US" altLang="ko-KR" sz="12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 Call Recording </a:t>
            </a:r>
            <a:endParaRPr kumimoji="0" lang="ko-KR" altLang="en-US" sz="12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05413" y="2114550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r"/>
            <a:r>
              <a:rPr kumimoji="0" lang="en-US" altLang="ko-KR" sz="1200">
                <a:solidFill>
                  <a:srgbClr val="FFFFFF"/>
                </a:solidFill>
              </a:rPr>
              <a:t> Static Routing, RIP v1/v2</a:t>
            </a:r>
          </a:p>
          <a:p>
            <a:pPr algn="r"/>
            <a:r>
              <a:rPr kumimoji="0" lang="en-US" altLang="ko-KR" sz="1200">
                <a:solidFill>
                  <a:srgbClr val="FFFFFF"/>
                </a:solidFill>
              </a:rPr>
              <a:t> 8-port (4 standard+4 PoE) 10/100M </a:t>
            </a:r>
          </a:p>
          <a:p>
            <a:pPr algn="r"/>
            <a:r>
              <a:rPr kumimoji="0" lang="en-US" altLang="ko-KR" sz="1200">
                <a:solidFill>
                  <a:srgbClr val="FFFFFF"/>
                </a:solidFill>
              </a:rPr>
              <a:t>STP/RSTP, VLAN</a:t>
            </a:r>
          </a:p>
          <a:p>
            <a:pPr algn="r"/>
            <a:r>
              <a:rPr kumimoji="0" lang="en-US" altLang="ko-KR" sz="1200">
                <a:solidFill>
                  <a:srgbClr val="FFFFFF"/>
                </a:solidFill>
              </a:rPr>
              <a:t>IGMP Snooping v1/2/3</a:t>
            </a:r>
            <a:endParaRPr kumimoji="0" lang="ko-KR" altLang="en-US" sz="1200">
              <a:solidFill>
                <a:srgbClr val="FFFFFF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05413" y="3082925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dirty="0"/>
              <a:t>General QoS Profile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dirty="0"/>
              <a:t>Traffic Priority &amp; Traffic Shaping</a:t>
            </a:r>
            <a:endParaRPr kumimoji="0" lang="ko-KR" altLang="en-US" sz="1200" dirty="0">
              <a:solidFill>
                <a:srgbClr val="FF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DSCP / 802.1p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Priority Queue Configuration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205413" y="4083050"/>
            <a:ext cx="3438525" cy="906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802.11 b/g/n 2.4GHz 2x2 MIMO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Multiple SSIDs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WPA/WPA2/WEP, WMM QoS</a:t>
            </a:r>
            <a:endParaRPr kumimoji="0" lang="ko-KR" altLang="en-US" sz="1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/>
              <a:t>Wireless Protected Set-up</a:t>
            </a:r>
            <a:endParaRPr kumimoji="0" lang="ko-KR" altLang="en-US" sz="1200" dirty="0"/>
          </a:p>
        </p:txBody>
      </p:sp>
      <p:sp>
        <p:nvSpPr>
          <p:cNvPr id="15" name="타원 14"/>
          <p:cNvSpPr/>
          <p:nvPr/>
        </p:nvSpPr>
        <p:spPr>
          <a:xfrm>
            <a:off x="3071813" y="2500313"/>
            <a:ext cx="3214687" cy="30718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b="1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11572" y="2621557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IP-PBX / SIP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25210" y="4426166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Applications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11572" y="5264763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Facility Service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824066" y="2621557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Routing/Switching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410428" y="4426166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WLAN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824066" y="5264763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Firewall/Security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7702" y="3143248"/>
            <a:ext cx="2348136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Plug &amp; Play installation with Wizard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Unified management for all elements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2625210" y="3429000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Terminals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410428" y="3429000"/>
            <a:ext cx="1322677" cy="235939"/>
          </a:xfrm>
          <a:prstGeom prst="roundRect">
            <a:avLst/>
          </a:prstGeom>
          <a:solidFill>
            <a:srgbClr val="66FF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QoS</a:t>
            </a:r>
            <a:endParaRPr kumimoji="0" lang="ko-KR" alt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92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Function blocks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8" name="텍스트 개체 틀 10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Wide range of terminals and applications</a:t>
            </a:r>
            <a:endParaRPr lang="ko-KR" altLang="en-US" smtClean="0"/>
          </a:p>
        </p:txBody>
      </p:sp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Terminals &amp; applications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2017713" y="3738563"/>
            <a:ext cx="6554787" cy="1060450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100" b="1">
              <a:solidFill>
                <a:srgbClr val="5F5F5F"/>
              </a:solidFill>
            </a:endParaRPr>
          </a:p>
        </p:txBody>
      </p:sp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92545" y="3803404"/>
            <a:ext cx="491382" cy="47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23007" y="3855843"/>
            <a:ext cx="737072" cy="373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30961" y="3803404"/>
            <a:ext cx="666746" cy="497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" name="AutoShape 45"/>
          <p:cNvSpPr>
            <a:spLocks noChangeArrowheads="1"/>
          </p:cNvSpPr>
          <p:nvPr/>
        </p:nvSpPr>
        <p:spPr bwMode="auto">
          <a:xfrm>
            <a:off x="2017713" y="2597150"/>
            <a:ext cx="1851025" cy="1060450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100" b="1">
              <a:solidFill>
                <a:srgbClr val="5F5F5F"/>
              </a:solidFill>
            </a:endParaRPr>
          </a:p>
        </p:txBody>
      </p:sp>
      <p:sp>
        <p:nvSpPr>
          <p:cNvPr id="56" name="AutoShape 45"/>
          <p:cNvSpPr>
            <a:spLocks noChangeArrowheads="1"/>
          </p:cNvSpPr>
          <p:nvPr/>
        </p:nvSpPr>
        <p:spPr bwMode="auto">
          <a:xfrm>
            <a:off x="2017713" y="1547813"/>
            <a:ext cx="6554787" cy="966787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100" b="1">
              <a:solidFill>
                <a:srgbClr val="5F5F5F"/>
              </a:solidFill>
            </a:endParaRPr>
          </a:p>
        </p:txBody>
      </p:sp>
      <p:pic>
        <p:nvPicPr>
          <p:cNvPr id="29704" name="Picture 34" descr="IP 8840_sid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1693863"/>
            <a:ext cx="7096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6" descr="IP 8820_sid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0638" y="1693863"/>
            <a:ext cx="7191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7" descr="IP 8830_sid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325" y="1693863"/>
            <a:ext cx="7334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39"/>
          <p:cNvSpPr>
            <a:spLocks noChangeArrowheads="1"/>
          </p:cNvSpPr>
          <p:nvPr/>
        </p:nvSpPr>
        <p:spPr bwMode="auto">
          <a:xfrm>
            <a:off x="3830638" y="2071688"/>
            <a:ext cx="85725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Standard 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LIP-8012D</a:t>
            </a:r>
          </a:p>
        </p:txBody>
      </p:sp>
      <p:sp>
        <p:nvSpPr>
          <p:cNvPr id="29708" name="Rectangle 40"/>
          <p:cNvSpPr>
            <a:spLocks noChangeArrowheads="1"/>
          </p:cNvSpPr>
          <p:nvPr/>
        </p:nvSpPr>
        <p:spPr bwMode="auto">
          <a:xfrm>
            <a:off x="4759325" y="2071688"/>
            <a:ext cx="1019175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Professional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 </a:t>
            </a:r>
            <a:r>
              <a:rPr kumimoji="0" lang="en-US" altLang="ko-KR" sz="1100" b="1">
                <a:latin typeface="Arial" charset="0"/>
              </a:rPr>
              <a:t>LIP-8024D</a:t>
            </a:r>
          </a:p>
        </p:txBody>
      </p:sp>
      <p:sp>
        <p:nvSpPr>
          <p:cNvPr id="29709" name="Rectangle 41"/>
          <p:cNvSpPr>
            <a:spLocks noChangeArrowheads="1"/>
          </p:cNvSpPr>
          <p:nvPr/>
        </p:nvSpPr>
        <p:spPr bwMode="auto">
          <a:xfrm>
            <a:off x="5688013" y="2071688"/>
            <a:ext cx="871537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Executive 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LIP-8040L</a:t>
            </a:r>
          </a:p>
        </p:txBody>
      </p:sp>
      <p:pic>
        <p:nvPicPr>
          <p:cNvPr id="29710" name="그림 11" descr="IP 8815_side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4338" y="1647825"/>
            <a:ext cx="6477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Rectangle 38"/>
          <p:cNvSpPr>
            <a:spLocks noChangeArrowheads="1"/>
          </p:cNvSpPr>
          <p:nvPr/>
        </p:nvSpPr>
        <p:spPr bwMode="auto">
          <a:xfrm>
            <a:off x="2901950" y="2071688"/>
            <a:ext cx="85725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Compact 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LIP-8008D</a:t>
            </a:r>
          </a:p>
        </p:txBody>
      </p:sp>
      <p:pic>
        <p:nvPicPr>
          <p:cNvPr id="29712" name="그림 5" descr="IP 8850_side.pn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263" y="1644650"/>
            <a:ext cx="796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Rectangle 38"/>
          <p:cNvSpPr>
            <a:spLocks noChangeArrowheads="1"/>
          </p:cNvSpPr>
          <p:nvPr/>
        </p:nvSpPr>
        <p:spPr bwMode="auto">
          <a:xfrm>
            <a:off x="6613525" y="2071688"/>
            <a:ext cx="849313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Premium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LIP-8050V</a:t>
            </a:r>
          </a:p>
        </p:txBody>
      </p:sp>
      <p:sp>
        <p:nvSpPr>
          <p:cNvPr id="76" name="AutoShape 45"/>
          <p:cNvSpPr>
            <a:spLocks noChangeArrowheads="1"/>
          </p:cNvSpPr>
          <p:nvPr/>
        </p:nvSpPr>
        <p:spPr bwMode="auto">
          <a:xfrm>
            <a:off x="544513" y="1547813"/>
            <a:ext cx="1414462" cy="966787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IP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Terminals</a:t>
            </a:r>
            <a:endParaRPr kumimoji="0" lang="ko-KR" altLang="ko-KR" sz="1600" b="1" dirty="0">
              <a:solidFill>
                <a:srgbClr val="5F5F5F"/>
              </a:solidFill>
            </a:endParaRPr>
          </a:p>
        </p:txBody>
      </p:sp>
      <p:sp>
        <p:nvSpPr>
          <p:cNvPr id="77" name="AutoShape 45"/>
          <p:cNvSpPr>
            <a:spLocks noChangeArrowheads="1"/>
          </p:cNvSpPr>
          <p:nvPr/>
        </p:nvSpPr>
        <p:spPr bwMode="auto">
          <a:xfrm>
            <a:off x="544513" y="2597150"/>
            <a:ext cx="1414462" cy="1060450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Wireless</a:t>
            </a:r>
            <a:endParaRPr kumimoji="0" lang="ko-KR" altLang="ko-KR" sz="1600" b="1" dirty="0">
              <a:solidFill>
                <a:srgbClr val="5F5F5F"/>
              </a:solidFill>
            </a:endParaRPr>
          </a:p>
        </p:txBody>
      </p:sp>
      <p:sp>
        <p:nvSpPr>
          <p:cNvPr id="78" name="AutoShape 45"/>
          <p:cNvSpPr>
            <a:spLocks noChangeArrowheads="1"/>
          </p:cNvSpPr>
          <p:nvPr/>
        </p:nvSpPr>
        <p:spPr bwMode="auto">
          <a:xfrm>
            <a:off x="544513" y="3738563"/>
            <a:ext cx="1414462" cy="1060450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Soft clients*</a:t>
            </a:r>
            <a:endParaRPr kumimoji="0" lang="ko-KR" altLang="ko-KR" sz="1600" b="1" dirty="0">
              <a:solidFill>
                <a:srgbClr val="5F5F5F"/>
              </a:solidFill>
            </a:endParaRPr>
          </a:p>
        </p:txBody>
      </p:sp>
      <p:sp>
        <p:nvSpPr>
          <p:cNvPr id="29717" name="Rectangle 38"/>
          <p:cNvSpPr>
            <a:spLocks noChangeArrowheads="1"/>
          </p:cNvSpPr>
          <p:nvPr/>
        </p:nvSpPr>
        <p:spPr bwMode="auto">
          <a:xfrm>
            <a:off x="2214563" y="2609850"/>
            <a:ext cx="523875" cy="29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Wi-Fi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18" name="Rectangle 38"/>
          <p:cNvSpPr>
            <a:spLocks noChangeArrowheads="1"/>
          </p:cNvSpPr>
          <p:nvPr/>
        </p:nvSpPr>
        <p:spPr bwMode="auto">
          <a:xfrm>
            <a:off x="2159000" y="4275138"/>
            <a:ext cx="81915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Phontage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(LIP-SP)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19" name="Rectangle 38"/>
          <p:cNvSpPr>
            <a:spLocks noChangeArrowheads="1"/>
          </p:cNvSpPr>
          <p:nvPr/>
        </p:nvSpPr>
        <p:spPr bwMode="auto">
          <a:xfrm>
            <a:off x="3203575" y="4275138"/>
            <a:ext cx="1282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Phontage 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Deluxe(LIP-SPD)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20" name="Rectangle 38"/>
          <p:cNvSpPr>
            <a:spLocks noChangeArrowheads="1"/>
          </p:cNvSpPr>
          <p:nvPr/>
        </p:nvSpPr>
        <p:spPr bwMode="auto">
          <a:xfrm>
            <a:off x="4465638" y="4275138"/>
            <a:ext cx="1020762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Phontage 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PDA(LIP-SP)</a:t>
            </a:r>
            <a:endParaRPr kumimoji="0" lang="en-US" altLang="ko-KR" sz="1100" b="1">
              <a:latin typeface="Arial" charset="0"/>
            </a:endParaRPr>
          </a:p>
        </p:txBody>
      </p:sp>
      <p:pic>
        <p:nvPicPr>
          <p:cNvPr id="29721" name="그림 84" descr="LIP-8002_STG_Side.jpg"/>
          <p:cNvPicPr>
            <a:picLocks noChangeAspect="1"/>
          </p:cNvPicPr>
          <p:nvPr/>
        </p:nvPicPr>
        <p:blipFill>
          <a:blip r:embed="rId1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628775"/>
            <a:ext cx="8207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2" name="Rectangle 38"/>
          <p:cNvSpPr>
            <a:spLocks noChangeArrowheads="1"/>
          </p:cNvSpPr>
          <p:nvPr/>
        </p:nvSpPr>
        <p:spPr bwMode="auto">
          <a:xfrm>
            <a:off x="2051050" y="2060575"/>
            <a:ext cx="890588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Entry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 </a:t>
            </a:r>
            <a:r>
              <a:rPr kumimoji="0" lang="en-US" altLang="ko-KR" sz="1100" b="1">
                <a:latin typeface="Arial" charset="0"/>
              </a:rPr>
              <a:t>LIP-8002E</a:t>
            </a:r>
          </a:p>
        </p:txBody>
      </p:sp>
      <p:pic>
        <p:nvPicPr>
          <p:cNvPr id="88" name="Picture 8" descr="crypt_15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654329" y="3803404"/>
            <a:ext cx="486643" cy="47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724" name="Rectangle 38"/>
          <p:cNvSpPr>
            <a:spLocks noChangeArrowheads="1"/>
          </p:cNvSpPr>
          <p:nvPr/>
        </p:nvSpPr>
        <p:spPr bwMode="auto">
          <a:xfrm>
            <a:off x="5508625" y="4275138"/>
            <a:ext cx="941388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Web Phone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(LIP-WP)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3962400" y="2584450"/>
            <a:ext cx="4576763" cy="1060450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100" b="1">
              <a:solidFill>
                <a:srgbClr val="5F5F5F"/>
              </a:solidFill>
            </a:endParaRPr>
          </a:p>
        </p:txBody>
      </p:sp>
      <p:sp>
        <p:nvSpPr>
          <p:cNvPr id="29728" name="Rectangle 38"/>
          <p:cNvSpPr>
            <a:spLocks noChangeArrowheads="1"/>
          </p:cNvSpPr>
          <p:nvPr/>
        </p:nvSpPr>
        <p:spPr bwMode="auto">
          <a:xfrm>
            <a:off x="4248150" y="2597150"/>
            <a:ext cx="56515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DECT</a:t>
            </a:r>
            <a:endParaRPr kumimoji="0" lang="en-US" altLang="ko-KR" sz="1100" b="1">
              <a:latin typeface="Arial" charset="0"/>
            </a:endParaRPr>
          </a:p>
        </p:txBody>
      </p:sp>
      <p:pic>
        <p:nvPicPr>
          <p:cNvPr id="29729" name="Picture 36" descr="IP 8820_side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924175"/>
            <a:ext cx="89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0" name="Rectangle 38"/>
          <p:cNvSpPr>
            <a:spLocks noChangeArrowheads="1"/>
          </p:cNvSpPr>
          <p:nvPr/>
        </p:nvSpPr>
        <p:spPr bwMode="auto">
          <a:xfrm>
            <a:off x="4808538" y="3357563"/>
            <a:ext cx="7810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LWS-WK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31" name="Rectangle 38"/>
          <p:cNvSpPr>
            <a:spLocks noChangeArrowheads="1"/>
          </p:cNvSpPr>
          <p:nvPr/>
        </p:nvSpPr>
        <p:spPr bwMode="auto">
          <a:xfrm>
            <a:off x="2792413" y="3363913"/>
            <a:ext cx="81756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WIT-400H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65" name="AutoShape 45"/>
          <p:cNvSpPr>
            <a:spLocks noChangeArrowheads="1"/>
          </p:cNvSpPr>
          <p:nvPr/>
        </p:nvSpPr>
        <p:spPr bwMode="auto">
          <a:xfrm>
            <a:off x="2017713" y="4867275"/>
            <a:ext cx="6554787" cy="1062038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100" b="1">
              <a:solidFill>
                <a:srgbClr val="5F5F5F"/>
              </a:solidFill>
            </a:endParaRPr>
          </a:p>
        </p:txBody>
      </p:sp>
      <p:sp>
        <p:nvSpPr>
          <p:cNvPr id="90" name="AutoShape 45"/>
          <p:cNvSpPr>
            <a:spLocks noChangeArrowheads="1"/>
          </p:cNvSpPr>
          <p:nvPr/>
        </p:nvSpPr>
        <p:spPr bwMode="auto">
          <a:xfrm>
            <a:off x="544513" y="4867275"/>
            <a:ext cx="1414462" cy="1062038"/>
          </a:xfrm>
          <a:prstGeom prst="roundRect">
            <a:avLst>
              <a:gd name="adj" fmla="val 6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5F5F5F"/>
                </a:solidFill>
              </a:rPr>
              <a:t>License*</a:t>
            </a:r>
            <a:endParaRPr kumimoji="0" lang="ko-KR" altLang="ko-KR" sz="1600" b="1" dirty="0">
              <a:solidFill>
                <a:srgbClr val="5F5F5F"/>
              </a:solidFill>
            </a:endParaRPr>
          </a:p>
        </p:txBody>
      </p:sp>
      <p:sp>
        <p:nvSpPr>
          <p:cNvPr id="29739" name="Rectangle 38"/>
          <p:cNvSpPr>
            <a:spLocks noChangeArrowheads="1"/>
          </p:cNvSpPr>
          <p:nvPr/>
        </p:nvSpPr>
        <p:spPr bwMode="auto">
          <a:xfrm>
            <a:off x="2286000" y="5405438"/>
            <a:ext cx="1176338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IPCR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(IPCRS/IPCRC)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40" name="Rectangle 38"/>
          <p:cNvSpPr>
            <a:spLocks noChangeArrowheads="1"/>
          </p:cNvSpPr>
          <p:nvPr/>
        </p:nvSpPr>
        <p:spPr bwMode="auto">
          <a:xfrm>
            <a:off x="3324225" y="5405438"/>
            <a:ext cx="1128713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Ez Attendant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(SBG-1K-EZA)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4619605" y="4966508"/>
            <a:ext cx="443129" cy="41951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dirty="0"/>
          </a:p>
        </p:txBody>
      </p:sp>
      <p:sp>
        <p:nvSpPr>
          <p:cNvPr id="29744" name="Rectangle 38"/>
          <p:cNvSpPr>
            <a:spLocks noChangeArrowheads="1"/>
          </p:cNvSpPr>
          <p:nvPr/>
        </p:nvSpPr>
        <p:spPr bwMode="auto">
          <a:xfrm>
            <a:off x="4492625" y="5405438"/>
            <a:ext cx="1111250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IP Networking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(SBG-1K-IPN)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5674216" y="4966508"/>
            <a:ext cx="443129" cy="41951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dirty="0"/>
          </a:p>
        </p:txBody>
      </p:sp>
      <p:sp>
        <p:nvSpPr>
          <p:cNvPr id="29748" name="Rectangle 38"/>
          <p:cNvSpPr>
            <a:spLocks noChangeArrowheads="1"/>
          </p:cNvSpPr>
          <p:nvPr/>
        </p:nvSpPr>
        <p:spPr bwMode="auto">
          <a:xfrm>
            <a:off x="5548313" y="5405438"/>
            <a:ext cx="1165225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TAPI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(SBG-1K-TAPI)</a:t>
            </a: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806778" y="4971271"/>
            <a:ext cx="443129" cy="41951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dirty="0"/>
          </a:p>
        </p:txBody>
      </p:sp>
      <p:sp>
        <p:nvSpPr>
          <p:cNvPr id="29752" name="Rectangle 38"/>
          <p:cNvSpPr>
            <a:spLocks noChangeArrowheads="1"/>
          </p:cNvSpPr>
          <p:nvPr/>
        </p:nvSpPr>
        <p:spPr bwMode="auto">
          <a:xfrm>
            <a:off x="6677025" y="5405438"/>
            <a:ext cx="1484313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3</a:t>
            </a:r>
            <a:r>
              <a:rPr kumimoji="0" lang="en-US" altLang="ko-KR" sz="1100" b="1" i="1" baseline="30000">
                <a:latin typeface="Arial" charset="0"/>
              </a:rPr>
              <a:t>rd</a:t>
            </a:r>
            <a:r>
              <a:rPr kumimoji="0" lang="en-US" altLang="ko-KR" sz="1100" b="1" i="1">
                <a:latin typeface="Arial" charset="0"/>
              </a:rPr>
              <a:t> party SIP phone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(SBG-1K-SIPE)</a:t>
            </a:r>
          </a:p>
        </p:txBody>
      </p:sp>
      <p:sp>
        <p:nvSpPr>
          <p:cNvPr id="29753" name="TextBox 106"/>
          <p:cNvSpPr txBox="1">
            <a:spLocks noChangeArrowheads="1"/>
          </p:cNvSpPr>
          <p:nvPr/>
        </p:nvSpPr>
        <p:spPr bwMode="auto">
          <a:xfrm>
            <a:off x="1000125" y="5929313"/>
            <a:ext cx="538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* Dedicated licenses are needed for soft clients and applications respectively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pic>
        <p:nvPicPr>
          <p:cNvPr id="29754" name="Picture 8" descr="ACT 5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5388" y="1571625"/>
            <a:ext cx="7858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5" name="Rectangle 38"/>
          <p:cNvSpPr>
            <a:spLocks noChangeArrowheads="1"/>
          </p:cNvSpPr>
          <p:nvPr/>
        </p:nvSpPr>
        <p:spPr bwMode="auto">
          <a:xfrm>
            <a:off x="7545388" y="2071688"/>
            <a:ext cx="9620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Conference</a:t>
            </a:r>
          </a:p>
          <a:p>
            <a:pPr>
              <a:lnSpc>
                <a:spcPct val="120000"/>
              </a:lnSpc>
            </a:pPr>
            <a:r>
              <a:rPr kumimoji="0" lang="en-US" altLang="ko-KR" sz="1100" b="1">
                <a:latin typeface="Arial" charset="0"/>
              </a:rPr>
              <a:t>ACT-50</a:t>
            </a:r>
          </a:p>
        </p:txBody>
      </p:sp>
      <p:pic>
        <p:nvPicPr>
          <p:cNvPr id="29756" name="Picture 16" descr="WIT-400H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638" y="2714625"/>
            <a:ext cx="952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57" name="Picture 13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60750" y="4962525"/>
            <a:ext cx="5715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65" name="Picture 69" descr="GDC-400H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647700" cy="863600"/>
          </a:xfrm>
          <a:prstGeom prst="rect">
            <a:avLst/>
          </a:prstGeom>
          <a:noFill/>
        </p:spPr>
      </p:pic>
      <p:pic>
        <p:nvPicPr>
          <p:cNvPr id="29773" name="Picture 77" descr="big img 01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708275"/>
            <a:ext cx="792162" cy="792163"/>
          </a:xfrm>
          <a:prstGeom prst="rect">
            <a:avLst/>
          </a:prstGeom>
          <a:noFill/>
        </p:spPr>
      </p:pic>
      <p:sp>
        <p:nvSpPr>
          <p:cNvPr id="29774" name="Rectangle 38"/>
          <p:cNvSpPr>
            <a:spLocks noChangeArrowheads="1"/>
          </p:cNvSpPr>
          <p:nvPr/>
        </p:nvSpPr>
        <p:spPr bwMode="auto">
          <a:xfrm>
            <a:off x="7151688" y="3357563"/>
            <a:ext cx="876300" cy="29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GDC-450H</a:t>
            </a:r>
            <a:endParaRPr kumimoji="0" lang="en-US" altLang="ko-KR" sz="1100" b="1">
              <a:latin typeface="Arial" charset="0"/>
            </a:endParaRPr>
          </a:p>
        </p:txBody>
      </p:sp>
      <p:sp>
        <p:nvSpPr>
          <p:cNvPr id="29732" name="Rectangle 38"/>
          <p:cNvSpPr>
            <a:spLocks noChangeArrowheads="1"/>
          </p:cNvSpPr>
          <p:nvPr/>
        </p:nvSpPr>
        <p:spPr bwMode="auto">
          <a:xfrm>
            <a:off x="5902325" y="3357563"/>
            <a:ext cx="873125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100" b="1" i="1">
                <a:latin typeface="Arial" charset="0"/>
              </a:rPr>
              <a:t>GDC-400H</a:t>
            </a:r>
            <a:endParaRPr kumimoji="0" lang="en-US" altLang="ko-KR" sz="1100" b="1">
              <a:latin typeface="Arial" charset="0"/>
            </a:endParaRPr>
          </a:p>
        </p:txBody>
      </p:sp>
      <p:pic>
        <p:nvPicPr>
          <p:cNvPr id="29777" name="Picture 81" descr="PREVIEW PRODUCT IMAGE">
            <a:hlinkClick r:id="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268538" y="5013325"/>
            <a:ext cx="719137" cy="442913"/>
          </a:xfrm>
          <a:prstGeom prst="rect">
            <a:avLst/>
          </a:prstGeom>
          <a:noFill/>
        </p:spPr>
      </p:pic>
    </p:spTree>
    <p:controls>
      <p:control spid="29766" r:id="rId2" imgW="914400" imgH="228600"/>
      <p:control spid="29767" r:id="rId3" imgW="914400" imgH="228600"/>
      <p:control spid="29768" r:id="rId4" imgW="914400" imgH="228600"/>
      <p:control spid="29769" r:id="rId5" imgW="914400" imgH="228600"/>
      <p:control spid="29770" r:id="rId6" imgW="914400" imgH="228600"/>
      <p:control spid="29771" r:id="rId7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그룹 24"/>
          <p:cNvGrpSpPr>
            <a:grpSpLocks/>
          </p:cNvGrpSpPr>
          <p:nvPr/>
        </p:nvGrpSpPr>
        <p:grpSpPr bwMode="auto">
          <a:xfrm>
            <a:off x="2262188" y="3429000"/>
            <a:ext cx="4881562" cy="2346325"/>
            <a:chOff x="-115973" y="1571611"/>
            <a:chExt cx="7527925" cy="32234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9757" y="1571611"/>
              <a:ext cx="4142195" cy="172729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6284" y="2071046"/>
              <a:ext cx="4142195" cy="172729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1980" y="2568298"/>
              <a:ext cx="4142195" cy="172729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5973" y="3067732"/>
              <a:ext cx="4142195" cy="172729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1746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468313" y="960438"/>
            <a:ext cx="8207375" cy="5111750"/>
          </a:xfrm>
        </p:spPr>
        <p:txBody>
          <a:bodyPr/>
          <a:lstStyle/>
          <a:p>
            <a:pPr marL="180975" indent="-180975" eaLnBrk="1" hangingPunct="1"/>
            <a:r>
              <a:rPr lang="en-US" altLang="ko-KR" smtClean="0"/>
              <a:t>Plug &amp; Play like Installations &amp; Configurations</a:t>
            </a:r>
          </a:p>
          <a:p>
            <a:pPr lvl="1" eaLnBrk="1" hangingPunct="1"/>
            <a:r>
              <a:rPr lang="en-US" altLang="ko-KR" sz="1800" smtClean="0"/>
              <a:t>Smart Install Wizard with pre-defined configurations for quick &amp; simple voice and data installations</a:t>
            </a:r>
          </a:p>
          <a:p>
            <a:pPr lvl="1" eaLnBrk="1" hangingPunct="1"/>
            <a:r>
              <a:rPr lang="en-US" altLang="ko-KR" sz="1800" smtClean="0"/>
              <a:t>Auto discovery and registration of LG-Ericsson IP phones, DECT desktop phone and DECT terminal</a:t>
            </a:r>
          </a:p>
          <a:p>
            <a:pPr lvl="1" eaLnBrk="1" hangingPunct="1"/>
            <a:r>
              <a:rPr lang="en-US" altLang="ko-KR" sz="1800" smtClean="0"/>
              <a:t>Easy-to-connect for Wi-Fi devices via WPS (Wi-Fi Protected Set-up)</a:t>
            </a:r>
          </a:p>
          <a:p>
            <a:pPr lvl="1" eaLnBrk="1" hangingPunct="1">
              <a:buFont typeface="Arial" charset="0"/>
              <a:buNone/>
            </a:pPr>
            <a:endParaRPr lang="en-US" altLang="ko-KR" sz="1600" smtClean="0"/>
          </a:p>
        </p:txBody>
      </p:sp>
      <p:sp>
        <p:nvSpPr>
          <p:cNvPr id="31747" name="TextBox 25"/>
          <p:cNvSpPr txBox="1">
            <a:spLocks noChangeArrowheads="1"/>
          </p:cNvSpPr>
          <p:nvPr/>
        </p:nvSpPr>
        <p:spPr bwMode="auto">
          <a:xfrm>
            <a:off x="5476875" y="5786438"/>
            <a:ext cx="1895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 b="1">
                <a:latin typeface="Arial" charset="0"/>
                <a:ea typeface="맑은 고딕" pitchFamily="50" charset="-127"/>
              </a:rPr>
              <a:t>Smart Install Wizard</a:t>
            </a:r>
            <a:endParaRPr kumimoji="0" lang="ko-KR" altLang="en-US" sz="1400" b="1">
              <a:latin typeface="Arial" charset="0"/>
              <a:ea typeface="맑은 고딕" pitchFamily="50" charset="-127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Easy installation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468313" y="960438"/>
            <a:ext cx="8207375" cy="2968625"/>
          </a:xfrm>
        </p:spPr>
        <p:txBody>
          <a:bodyPr/>
          <a:lstStyle/>
          <a:p>
            <a:pPr marL="180975" indent="-180975" eaLnBrk="1" hangingPunct="1"/>
            <a:r>
              <a:rPr lang="en-US" altLang="ko-KR" smtClean="0"/>
              <a:t>Easy and cost effective management</a:t>
            </a:r>
          </a:p>
          <a:p>
            <a:pPr lvl="1" eaLnBrk="1" hangingPunct="1"/>
            <a:r>
              <a:rPr lang="en-US" altLang="ko-KR" sz="1600" smtClean="0"/>
              <a:t>Installation &amp; Management</a:t>
            </a:r>
          </a:p>
          <a:p>
            <a:pPr lvl="2" eaLnBrk="1" hangingPunct="1"/>
            <a:r>
              <a:rPr lang="en-US" altLang="ko-KR" sz="1400" smtClean="0"/>
              <a:t>Installation Wizard</a:t>
            </a:r>
          </a:p>
          <a:p>
            <a:pPr lvl="2" eaLnBrk="1" hangingPunct="1"/>
            <a:r>
              <a:rPr lang="en-US" altLang="ko-KR" sz="1400" smtClean="0"/>
              <a:t>Intuitive single Web-based Management</a:t>
            </a:r>
          </a:p>
          <a:p>
            <a:pPr lvl="2" eaLnBrk="1" hangingPunct="1"/>
            <a:r>
              <a:rPr lang="en-US" altLang="ko-KR" sz="1400" smtClean="0"/>
              <a:t>Support SNMP, TR-069, CLI (Telnet / Telnet over SSL)</a:t>
            </a:r>
          </a:p>
          <a:p>
            <a:pPr lvl="1" eaLnBrk="1" hangingPunct="1"/>
            <a:r>
              <a:rPr lang="en-US" altLang="ko-KR" sz="1600" smtClean="0"/>
              <a:t>Maintenance &amp; Troubleshooting</a:t>
            </a:r>
          </a:p>
          <a:p>
            <a:pPr lvl="2" eaLnBrk="1" hangingPunct="1"/>
            <a:r>
              <a:rPr lang="en-US" altLang="ko-KR" sz="1400" smtClean="0"/>
              <a:t>Device Configuration Up/download &amp; F/W Upgrade</a:t>
            </a:r>
          </a:p>
          <a:p>
            <a:pPr lvl="2" eaLnBrk="1" hangingPunct="1"/>
            <a:r>
              <a:rPr lang="en-US" altLang="ko-KR" sz="1400" smtClean="0"/>
              <a:t>Network Connection Management, Monitoring &amp; Diagnostics</a:t>
            </a:r>
          </a:p>
          <a:p>
            <a:pPr lvl="2" eaLnBrk="1" hangingPunct="1"/>
            <a:r>
              <a:rPr lang="en-US" altLang="ko-KR" sz="1400" smtClean="0"/>
              <a:t>System Log / Security Log &amp; E-Mail Notification / Syslog Support</a:t>
            </a:r>
          </a:p>
        </p:txBody>
      </p:sp>
      <p:grpSp>
        <p:nvGrpSpPr>
          <p:cNvPr id="33794" name="그룹 31"/>
          <p:cNvGrpSpPr>
            <a:grpSpLocks/>
          </p:cNvGrpSpPr>
          <p:nvPr/>
        </p:nvGrpSpPr>
        <p:grpSpPr bwMode="auto">
          <a:xfrm>
            <a:off x="2201863" y="4000500"/>
            <a:ext cx="4799012" cy="2135188"/>
            <a:chOff x="717558" y="2786058"/>
            <a:chExt cx="4052512" cy="2008908"/>
          </a:xfrm>
        </p:grpSpPr>
        <p:pic>
          <p:nvPicPr>
            <p:cNvPr id="33796" name="Picture 5" descr="cloud3_bl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3220" y="2786058"/>
              <a:ext cx="1397004" cy="78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0088" y="2852058"/>
              <a:ext cx="935634" cy="695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Carrier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IP Network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(WAN)</a:t>
              </a:r>
              <a:endParaRPr kumimoji="0" lang="ko-KR" altLang="en-US" sz="1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8" name="직선 연결선 7"/>
            <p:cNvCxnSpPr>
              <a:stCxn id="6" idx="3"/>
            </p:cNvCxnSpPr>
            <p:nvPr/>
          </p:nvCxnSpPr>
          <p:spPr>
            <a:xfrm flipV="1">
              <a:off x="2839664" y="3174397"/>
              <a:ext cx="1579180" cy="1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657348" y="3432792"/>
              <a:ext cx="1518855" cy="581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16200000" flipH="1">
              <a:off x="2233589" y="3682035"/>
              <a:ext cx="970848" cy="729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1" name="그림 10" descr="SBG-1000_side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7873" y="2850701"/>
              <a:ext cx="922197" cy="55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그림 11" descr="SBG-1000_side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176" y="3659507"/>
              <a:ext cx="922197" cy="55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그림 12" descr="SBG-1000_side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1608" y="4241288"/>
              <a:ext cx="922197" cy="55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Box 14"/>
            <p:cNvSpPr txBox="1">
              <a:spLocks noChangeArrowheads="1"/>
            </p:cNvSpPr>
            <p:nvPr/>
          </p:nvSpPr>
          <p:spPr bwMode="auto">
            <a:xfrm>
              <a:off x="3083181" y="3238555"/>
              <a:ext cx="750229" cy="26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ADSL2/2+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33805" name="Picture 7" descr="modem_gre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903" y="3091090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7" descr="modem_gre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6206" y="3544062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7" name="TextBox 17"/>
            <p:cNvSpPr txBox="1">
              <a:spLocks noChangeArrowheads="1"/>
            </p:cNvSpPr>
            <p:nvPr/>
          </p:nvSpPr>
          <p:spPr bwMode="auto">
            <a:xfrm>
              <a:off x="2867504" y="3755694"/>
              <a:ext cx="566123" cy="26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VDSL2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33808" name="Picture 7" descr="modem_gre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29553" y="3867274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9" name="TextBox 19"/>
            <p:cNvSpPr txBox="1">
              <a:spLocks noChangeArrowheads="1"/>
            </p:cNvSpPr>
            <p:nvPr/>
          </p:nvSpPr>
          <p:spPr bwMode="auto">
            <a:xfrm>
              <a:off x="1728980" y="4078906"/>
              <a:ext cx="1107608" cy="43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Fiber</a:t>
              </a:r>
            </a:p>
            <a:p>
              <a:pPr algn="r"/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(10/100M or 1G)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33810" name="Picture 23" descr="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8784" y="3451655"/>
              <a:ext cx="250716" cy="3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1" name="TextBox 24"/>
            <p:cNvSpPr txBox="1">
              <a:spLocks noChangeArrowheads="1"/>
            </p:cNvSpPr>
            <p:nvPr/>
          </p:nvSpPr>
          <p:spPr bwMode="auto">
            <a:xfrm>
              <a:off x="717558" y="3825330"/>
              <a:ext cx="942455" cy="60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200" b="1">
                  <a:latin typeface="Arial" charset="0"/>
                  <a:ea typeface="맑은 고딕" pitchFamily="50" charset="-127"/>
                </a:rPr>
                <a:t>Remote</a:t>
              </a:r>
            </a:p>
            <a:p>
              <a:pPr algn="ctr"/>
              <a:r>
                <a:rPr kumimoji="0" lang="en-US" altLang="ko-KR" sz="1200" b="1">
                  <a:latin typeface="Arial" charset="0"/>
                  <a:ea typeface="맑은 고딕" pitchFamily="50" charset="-127"/>
                </a:rPr>
                <a:t>Maintenance</a:t>
              </a:r>
            </a:p>
            <a:p>
              <a:pPr algn="ctr"/>
              <a:r>
                <a:rPr kumimoji="0" lang="en-US" altLang="ko-KR" sz="1200" b="1">
                  <a:latin typeface="Arial" charset="0"/>
                  <a:ea typeface="맑은 고딕" pitchFamily="50" charset="-127"/>
                </a:rPr>
                <a:t>Center</a:t>
              </a:r>
              <a:endParaRPr kumimoji="0" lang="ko-KR" altLang="en-US" sz="1200" b="1">
                <a:latin typeface="Arial" charset="0"/>
                <a:ea typeface="맑은 고딕" pitchFamily="50" charset="-127"/>
              </a:endParaRPr>
            </a:p>
          </p:txBody>
        </p:sp>
        <p:cxnSp>
          <p:nvCxnSpPr>
            <p:cNvPr id="26" name="직선 연결선 25"/>
            <p:cNvCxnSpPr>
              <a:stCxn id="24" idx="0"/>
            </p:cNvCxnSpPr>
            <p:nvPr/>
          </p:nvCxnSpPr>
          <p:spPr>
            <a:xfrm rot="5400000" flipH="1" flipV="1">
              <a:off x="1266200" y="3213943"/>
              <a:ext cx="176246" cy="300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Easy Management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357188" y="981075"/>
            <a:ext cx="8607425" cy="537686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Full feature IP-PBX</a:t>
            </a:r>
          </a:p>
          <a:p>
            <a:pPr lvl="1" eaLnBrk="1" hangingPunct="1"/>
            <a:r>
              <a:rPr lang="en-US" altLang="ko-KR" sz="1400" smtClean="0"/>
              <a:t>Call Forward, Call Park, Call Pick-Up (Direct/Group), Call Transfer (Station/CO/Voice Mail)</a:t>
            </a:r>
          </a:p>
          <a:p>
            <a:pPr lvl="1" eaLnBrk="1" hangingPunct="1"/>
            <a:r>
              <a:rPr lang="en-US" altLang="ko-KR" sz="1400" smtClean="0"/>
              <a:t>Call Waiting/Camp-On, Dial-by-Name, Do Not Disturb, Hold/Recall, DSS/BLF, Intercom</a:t>
            </a:r>
          </a:p>
          <a:p>
            <a:pPr lvl="1" eaLnBrk="1" hangingPunct="1"/>
            <a:r>
              <a:rPr lang="en-US" altLang="ko-KR" sz="1400" smtClean="0"/>
              <a:t>CO Queuing, Delayed CO Ring, CO Line Preset Forward, CO Ring Assignment</a:t>
            </a:r>
          </a:p>
          <a:p>
            <a:pPr lvl="1" eaLnBrk="1" hangingPunct="1"/>
            <a:r>
              <a:rPr lang="en-US" altLang="ko-KR" sz="1400" smtClean="0"/>
              <a:t>Speed Dial (Individual/Common), Last Number Redial, Message Wait/Call Back</a:t>
            </a:r>
          </a:p>
          <a:p>
            <a:pPr lvl="1" eaLnBrk="1" hangingPunct="1"/>
            <a:r>
              <a:rPr lang="en-US" altLang="ko-KR" sz="1400" smtClean="0"/>
              <a:t>Station Groups (Circular / Terminal / Ring / Pick-Up / Voice Mail), Flexible Numbering Plan</a:t>
            </a:r>
          </a:p>
          <a:p>
            <a:pPr lvl="1" eaLnBrk="1" hangingPunct="1"/>
            <a:r>
              <a:rPr lang="en-US" altLang="ko-KR" sz="1400" smtClean="0"/>
              <a:t>Built-In Auto Attendant &amp; Voice Mail, Answering Machine Emulation</a:t>
            </a:r>
          </a:p>
          <a:p>
            <a:pPr lvl="1" eaLnBrk="1" hangingPunct="1"/>
            <a:r>
              <a:rPr lang="en-US" altLang="ko-KR" sz="1400" smtClean="0"/>
              <a:t>On demand call recording - Voice call recorded in system voice mail storage</a:t>
            </a:r>
          </a:p>
          <a:p>
            <a:pPr lvl="1" eaLnBrk="1" hangingPunct="1"/>
            <a:r>
              <a:rPr lang="en-US" altLang="ko-KR" sz="1400" smtClean="0"/>
              <a:t>Mobile Extension, Three-Party Voice Conference, IP Fax Relay (T.38)</a:t>
            </a:r>
          </a:p>
          <a:p>
            <a:pPr eaLnBrk="1" hangingPunct="1"/>
            <a:r>
              <a:rPr lang="en-US" altLang="ko-KR" smtClean="0"/>
              <a:t>Advanced Applications</a:t>
            </a:r>
          </a:p>
          <a:p>
            <a:pPr lvl="1" eaLnBrk="1" hangingPunct="1"/>
            <a:r>
              <a:rPr lang="en-US" altLang="ko-KR" sz="1400" smtClean="0"/>
              <a:t>IP Softphone</a:t>
            </a:r>
          </a:p>
          <a:p>
            <a:pPr lvl="1" eaLnBrk="1" hangingPunct="1"/>
            <a:r>
              <a:rPr lang="en-US" altLang="ko-KR" sz="1400" smtClean="0"/>
              <a:t>Advanced Call Recording (IPCR)</a:t>
            </a:r>
          </a:p>
          <a:p>
            <a:pPr lvl="1" eaLnBrk="1" hangingPunct="1"/>
            <a:r>
              <a:rPr lang="en-US" altLang="ko-KR" sz="1400" smtClean="0"/>
              <a:t>SIP client for Smart phone (TBD)</a:t>
            </a:r>
            <a:endParaRPr lang="ko-KR" altLang="en-US" sz="1400" smtClean="0"/>
          </a:p>
          <a:p>
            <a:pPr lvl="1" eaLnBrk="1" hangingPunct="1"/>
            <a:r>
              <a:rPr lang="en-US" altLang="ko-KR" sz="1400" smtClean="0"/>
              <a:t>3</a:t>
            </a:r>
            <a:r>
              <a:rPr lang="en-US" altLang="ko-KR" sz="1400" baseline="30000" smtClean="0"/>
              <a:t>rd</a:t>
            </a:r>
            <a:r>
              <a:rPr lang="en-US" altLang="ko-KR" sz="1400" smtClean="0"/>
              <a:t> party application interface via TAPI, SMDR etc.</a:t>
            </a:r>
          </a:p>
          <a:p>
            <a:pPr eaLnBrk="1" hangingPunct="1"/>
            <a:r>
              <a:rPr lang="en-US" altLang="ko-KR" sz="2000" smtClean="0"/>
              <a:t>Standard SIP trunk and extension</a:t>
            </a:r>
          </a:p>
          <a:p>
            <a:pPr lvl="1" eaLnBrk="1" hangingPunct="1"/>
            <a:r>
              <a:rPr lang="en-US" altLang="ko-KR" sz="1400" smtClean="0"/>
              <a:t>6 SIP Trunk Support</a:t>
            </a:r>
          </a:p>
          <a:p>
            <a:pPr lvl="1" eaLnBrk="1" hangingPunct="1"/>
            <a:r>
              <a:rPr lang="en-US" altLang="ko-KR" sz="1400" smtClean="0"/>
              <a:t>SIP Proxy / Registrar / User Agent</a:t>
            </a:r>
          </a:p>
          <a:p>
            <a:pPr lvl="1" eaLnBrk="1" hangingPunct="1"/>
            <a:r>
              <a:rPr lang="en-US" altLang="ko-KR" sz="1400" smtClean="0"/>
              <a:t>SIP Extension Support </a:t>
            </a: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Voice services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357188" y="981075"/>
            <a:ext cx="8572500" cy="3662363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Smart Mobile Office in a simple and secure way</a:t>
            </a:r>
          </a:p>
          <a:p>
            <a:pPr lvl="1" eaLnBrk="1" hangingPunct="1"/>
            <a:r>
              <a:rPr lang="en-US" altLang="ko-KR" sz="1600" smtClean="0"/>
              <a:t>Providing complete wireless solution for in-premise &amp; external mobility for voice and data services</a:t>
            </a:r>
          </a:p>
          <a:p>
            <a:pPr lvl="1" eaLnBrk="1" hangingPunct="1"/>
            <a:r>
              <a:rPr lang="en-US" altLang="ko-KR" sz="1600" smtClean="0"/>
              <a:t>Minimal  wiring &amp; configurations with pre-defined Quick Install Wizard</a:t>
            </a:r>
          </a:p>
          <a:p>
            <a:pPr lvl="1" eaLnBrk="1" hangingPunct="1"/>
            <a:r>
              <a:rPr lang="en-US" altLang="ko-KR" sz="1600" smtClean="0"/>
              <a:t>Multiple choices of wireless voice mobility</a:t>
            </a:r>
          </a:p>
          <a:p>
            <a:pPr lvl="2" eaLnBrk="1" hangingPunct="1"/>
            <a:r>
              <a:rPr lang="en-US" altLang="ko-KR" sz="1400" smtClean="0"/>
              <a:t>DECT Desktop Keyset for same rich feature experience as desktop phone</a:t>
            </a:r>
          </a:p>
          <a:p>
            <a:pPr lvl="2" eaLnBrk="1" hangingPunct="1"/>
            <a:r>
              <a:rPr lang="en-US" altLang="ko-KR" sz="1400" smtClean="0"/>
              <a:t>DECT and Wi-Fi phones</a:t>
            </a:r>
          </a:p>
          <a:p>
            <a:pPr lvl="2" eaLnBrk="1" hangingPunct="1"/>
            <a:r>
              <a:rPr lang="en-US" altLang="ko-KR" sz="1400" smtClean="0"/>
              <a:t>IP Softphone, SIP Clients for Smart phones</a:t>
            </a:r>
          </a:p>
          <a:p>
            <a:pPr lvl="1" eaLnBrk="1" hangingPunct="1"/>
            <a:r>
              <a:rPr lang="en-US" altLang="ko-KR" sz="1600" smtClean="0"/>
              <a:t>One number for system IP phone &amp; softphone (LG-Ericsson Proprietary)</a:t>
            </a:r>
          </a:p>
          <a:p>
            <a:pPr lvl="1" eaLnBrk="1" hangingPunct="1"/>
            <a:r>
              <a:rPr lang="en-US" altLang="ko-KR" sz="1600" smtClean="0"/>
              <a:t>Simultaneous Ringing (Sim-Ring) for multiple devices</a:t>
            </a:r>
          </a:p>
        </p:txBody>
      </p:sp>
      <p:pic>
        <p:nvPicPr>
          <p:cNvPr id="35842" name="그림 7" descr="SBG-1000_s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4265613"/>
            <a:ext cx="17319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직선 연결선 19"/>
          <p:cNvCxnSpPr/>
          <p:nvPr/>
        </p:nvCxnSpPr>
        <p:spPr>
          <a:xfrm>
            <a:off x="3657600" y="4803775"/>
            <a:ext cx="447675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44"/>
          <p:cNvSpPr>
            <a:spLocks/>
          </p:cNvSpPr>
          <p:nvPr/>
        </p:nvSpPr>
        <p:spPr bwMode="auto">
          <a:xfrm rot="10800000" flipH="1" flipV="1">
            <a:off x="5822950" y="4610100"/>
            <a:ext cx="450850" cy="188913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Arial" pitchFamily="34" charset="0"/>
              <a:ea typeface="+mn-ea"/>
            </a:endParaRPr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 rot="14054832" flipH="1" flipV="1">
            <a:off x="5726907" y="5056981"/>
            <a:ext cx="469900" cy="195263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Arial" pitchFamily="34" charset="0"/>
              <a:ea typeface="+mn-ea"/>
            </a:endParaRPr>
          </a:p>
        </p:txBody>
      </p:sp>
      <p:pic>
        <p:nvPicPr>
          <p:cNvPr id="35846" name="Picture 88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11600"/>
            <a:ext cx="4556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8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41417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그림 119" descr="0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5403850"/>
            <a:ext cx="3444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그림 119" descr="0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5634038"/>
            <a:ext cx="3429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그림 119" descr="0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3" y="5838825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그림 45" descr="1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1751">
            <a:off x="6731000" y="4395788"/>
            <a:ext cx="2667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그림 45" descr="1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1751">
            <a:off x="6910388" y="4511675"/>
            <a:ext cx="2667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그림 45" descr="1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11751">
            <a:off x="7089775" y="4625975"/>
            <a:ext cx="2651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그림 39" descr="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4507">
            <a:off x="6383338" y="5140325"/>
            <a:ext cx="2682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그림 39" descr="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4507">
            <a:off x="6669088" y="5313363"/>
            <a:ext cx="268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그림 39" descr="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4507">
            <a:off x="6954838" y="5486400"/>
            <a:ext cx="2682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그림 37" descr="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5253038"/>
            <a:ext cx="4079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88" descr="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3388" y="4427538"/>
            <a:ext cx="600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구름 89"/>
          <p:cNvSpPr/>
          <p:nvPr/>
        </p:nvSpPr>
        <p:spPr>
          <a:xfrm>
            <a:off x="2478088" y="4548188"/>
            <a:ext cx="1370012" cy="677862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맑은 고딕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571750" y="4572000"/>
            <a:ext cx="120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Carrier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IP Network</a:t>
            </a:r>
          </a:p>
        </p:txBody>
      </p:sp>
      <p:pic>
        <p:nvPicPr>
          <p:cNvPr id="35861" name="그림 37" descr="1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25" y="3643313"/>
            <a:ext cx="374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Box 91"/>
          <p:cNvSpPr txBox="1">
            <a:spLocks noChangeArrowheads="1"/>
          </p:cNvSpPr>
          <p:nvPr/>
        </p:nvSpPr>
        <p:spPr bwMode="auto">
          <a:xfrm>
            <a:off x="5786438" y="4429125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>
                <a:latin typeface="Arial" charset="0"/>
                <a:ea typeface="맑은 고딕" pitchFamily="50" charset="-127"/>
              </a:rPr>
              <a:t>11n</a:t>
            </a:r>
            <a:endParaRPr kumimoji="0" lang="ko-KR" altLang="en-US" sz="1200" b="1">
              <a:latin typeface="Arial" charset="0"/>
              <a:ea typeface="맑은 고딕" pitchFamily="50" charset="-127"/>
            </a:endParaRPr>
          </a:p>
        </p:txBody>
      </p:sp>
      <p:sp>
        <p:nvSpPr>
          <p:cNvPr id="35863" name="TextBox 92"/>
          <p:cNvSpPr txBox="1">
            <a:spLocks noChangeArrowheads="1"/>
          </p:cNvSpPr>
          <p:nvPr/>
        </p:nvSpPr>
        <p:spPr bwMode="auto">
          <a:xfrm>
            <a:off x="5286375" y="5038725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>
                <a:latin typeface="Arial" charset="0"/>
                <a:ea typeface="맑은 고딕" pitchFamily="50" charset="-127"/>
              </a:rPr>
              <a:t>DECT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72330" y="5929330"/>
            <a:ext cx="12522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DECT Desktop</a:t>
            </a:r>
            <a:endParaRPr kumimoji="0" lang="ko-KR" alt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43768" y="5580893"/>
            <a:ext cx="11095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DECT phone</a:t>
            </a:r>
            <a:endParaRPr kumimoji="0" lang="ko-KR" alt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86644" y="4714884"/>
            <a:ext cx="1016881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WiFi</a:t>
            </a: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 phone</a:t>
            </a:r>
            <a:endParaRPr kumimoji="0" lang="ko-KR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43834" y="4286256"/>
            <a:ext cx="1068178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WiFi</a:t>
            </a: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 Laptop</a:t>
            </a:r>
            <a:endParaRPr kumimoji="0" lang="ko-KR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14414" y="5610541"/>
            <a:ext cx="13580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SIP Client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on Smart phone</a:t>
            </a:r>
            <a:endParaRPr kumimoji="0" lang="ko-KR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21370" y="4610409"/>
            <a:ext cx="7216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Ext 100</a:t>
            </a:r>
            <a:endParaRPr kumimoji="0" lang="ko-KR" alt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29256" y="5621553"/>
            <a:ext cx="7216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Ext 100</a:t>
            </a:r>
            <a:endParaRPr kumimoji="0" lang="ko-KR" alt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72396" y="3538839"/>
            <a:ext cx="13580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SIP Client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on Smart phone</a:t>
            </a:r>
            <a:endParaRPr kumimoji="0" lang="ko-KR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0" name="타원 109"/>
          <p:cNvSpPr/>
          <p:nvPr/>
        </p:nvSpPr>
        <p:spPr>
          <a:xfrm rot="1365851">
            <a:off x="6115050" y="4943475"/>
            <a:ext cx="498475" cy="936625"/>
          </a:xfrm>
          <a:prstGeom prst="ellipse">
            <a:avLst/>
          </a:prstGeom>
          <a:noFill/>
          <a:ln>
            <a:solidFill>
              <a:srgbClr val="C5003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1" name="타원 110"/>
          <p:cNvSpPr/>
          <p:nvPr/>
        </p:nvSpPr>
        <p:spPr>
          <a:xfrm rot="1365851">
            <a:off x="1628775" y="4306888"/>
            <a:ext cx="657225" cy="871537"/>
          </a:xfrm>
          <a:prstGeom prst="ellipse">
            <a:avLst/>
          </a:prstGeom>
          <a:noFill/>
          <a:ln>
            <a:solidFill>
              <a:srgbClr val="C5003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/>
          <a:srcRect l="16406" t="14433" r="33606" b="45774"/>
          <a:stretch>
            <a:fillRect/>
          </a:stretch>
        </p:blipFill>
        <p:spPr bwMode="auto">
          <a:xfrm>
            <a:off x="3357563" y="5429250"/>
            <a:ext cx="1643062" cy="8175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4" name="직선 연결선 113"/>
          <p:cNvCxnSpPr/>
          <p:nvPr/>
        </p:nvCxnSpPr>
        <p:spPr>
          <a:xfrm flipV="1">
            <a:off x="3357563" y="4929188"/>
            <a:ext cx="1143000" cy="5000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rot="16200000" flipV="1">
            <a:off x="4607719" y="5036344"/>
            <a:ext cx="428625" cy="3571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00166" y="4753285"/>
            <a:ext cx="947695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Softphone</a:t>
            </a:r>
            <a:endParaRPr kumimoji="0" lang="ko-KR" alt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78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Mobility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3233738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Built-in services for connecting IT facilities in a cost effective way</a:t>
            </a:r>
          </a:p>
          <a:p>
            <a:pPr lvl="1" eaLnBrk="1" hangingPunct="1"/>
            <a:r>
              <a:rPr lang="en-US" altLang="ko-KR" sz="1600" smtClean="0"/>
              <a:t>Providing major interfaces connecting comprehensive IT facilities for small offices in a simple and cost effective way</a:t>
            </a:r>
          </a:p>
          <a:p>
            <a:pPr lvl="1" eaLnBrk="1" hangingPunct="1"/>
            <a:r>
              <a:rPr lang="en-US" altLang="ko-KR" sz="1600" smtClean="0"/>
              <a:t>Built-in file server and printer server </a:t>
            </a:r>
          </a:p>
          <a:p>
            <a:pPr lvl="2" eaLnBrk="1" hangingPunct="1"/>
            <a:r>
              <a:rPr lang="en-US" altLang="ko-KR" sz="1400" smtClean="0"/>
              <a:t>File Server</a:t>
            </a:r>
          </a:p>
          <a:p>
            <a:pPr lvl="3" eaLnBrk="1" hangingPunct="1"/>
            <a:r>
              <a:rPr lang="en-US" altLang="ko-KR" sz="1200" smtClean="0"/>
              <a:t>Provide a file server utility, allowing to perform various tasks on files, such as manage file server, share and define access control list.</a:t>
            </a:r>
          </a:p>
          <a:p>
            <a:pPr lvl="3" eaLnBrk="1" hangingPunct="1"/>
            <a:r>
              <a:rPr lang="en-US" altLang="ko-KR" sz="1200" smtClean="0"/>
              <a:t>All disk partitions are automatically shared by default.</a:t>
            </a:r>
          </a:p>
          <a:p>
            <a:pPr lvl="2" eaLnBrk="1" hangingPunct="1"/>
            <a:r>
              <a:rPr lang="en-US" altLang="ko-KR" sz="1400" smtClean="0"/>
              <a:t>Printer Server</a:t>
            </a:r>
          </a:p>
          <a:p>
            <a:pPr lvl="3" eaLnBrk="1" hangingPunct="1"/>
            <a:r>
              <a:rPr lang="en-US" altLang="ko-KR" sz="1200" smtClean="0"/>
              <a:t>Support for several print protocols, which enable to connect Windows, Unix and Mac hosts to the network printer.</a:t>
            </a:r>
          </a:p>
          <a:p>
            <a:pPr lvl="3" eaLnBrk="1" hangingPunct="1"/>
            <a:r>
              <a:rPr lang="en-US" altLang="ko-KR" sz="1200" smtClean="0"/>
              <a:t>Ability to define printer access permissions for specific LAN users.</a:t>
            </a:r>
          </a:p>
          <a:p>
            <a:pPr lvl="3" eaLnBrk="1" hangingPunct="1"/>
            <a:r>
              <a:rPr lang="en-US" altLang="ko-KR" sz="1200" smtClean="0"/>
              <a:t>LPD / IPP / Microsoft Shared Printing Support   </a:t>
            </a:r>
          </a:p>
        </p:txBody>
      </p:sp>
      <p:grpSp>
        <p:nvGrpSpPr>
          <p:cNvPr id="36866" name="그룹 104"/>
          <p:cNvGrpSpPr>
            <a:grpSpLocks/>
          </p:cNvGrpSpPr>
          <p:nvPr/>
        </p:nvGrpSpPr>
        <p:grpSpPr bwMode="auto">
          <a:xfrm>
            <a:off x="1766888" y="4143375"/>
            <a:ext cx="5591175" cy="2187575"/>
            <a:chOff x="2786050" y="4192793"/>
            <a:chExt cx="5591583" cy="2188319"/>
          </a:xfrm>
        </p:grpSpPr>
        <p:pic>
          <p:nvPicPr>
            <p:cNvPr id="36868" name="그림 4" descr="SBG-1000_side2.jpg"/>
            <p:cNvPicPr>
              <a:picLocks noChangeAspect="1"/>
            </p:cNvPicPr>
            <p:nvPr/>
          </p:nvPicPr>
          <p:blipFill>
            <a:blip r:embed="rId2"/>
            <a:srcRect t="21899"/>
            <a:stretch>
              <a:fillRect/>
            </a:stretch>
          </p:blipFill>
          <p:spPr bwMode="auto">
            <a:xfrm>
              <a:off x="3794190" y="4192793"/>
              <a:ext cx="2249361" cy="896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83317" y="6015704"/>
              <a:ext cx="450711" cy="270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Fax</a:t>
              </a:r>
              <a:endParaRPr kumimoji="0" lang="ko-KR" alt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9894" y="6015704"/>
              <a:ext cx="698660" cy="270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Printer</a:t>
              </a:r>
              <a:endParaRPr kumimoji="0" lang="ko-KR" alt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6050" y="6015704"/>
              <a:ext cx="779353" cy="270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Storage</a:t>
              </a:r>
            </a:p>
          </p:txBody>
        </p:sp>
        <p:cxnSp>
          <p:nvCxnSpPr>
            <p:cNvPr id="16" name="직선 연결선 15"/>
            <p:cNvCxnSpPr/>
            <p:nvPr/>
          </p:nvCxnSpPr>
          <p:spPr>
            <a:xfrm rot="5400000" flipH="1" flipV="1">
              <a:off x="4472048" y="4731180"/>
              <a:ext cx="376365" cy="30640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꺾인 연결선 21"/>
            <p:cNvCxnSpPr/>
            <p:nvPr/>
          </p:nvCxnSpPr>
          <p:spPr>
            <a:xfrm rot="5400000">
              <a:off x="3647282" y="4865471"/>
              <a:ext cx="376366" cy="1076404"/>
            </a:xfrm>
            <a:prstGeom prst="bentConnector3">
              <a:avLst>
                <a:gd name="adj1" fmla="val 35778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꺾인 연결선 23"/>
            <p:cNvCxnSpPr/>
            <p:nvPr/>
          </p:nvCxnSpPr>
          <p:spPr>
            <a:xfrm rot="5400000">
              <a:off x="4169590" y="5321113"/>
              <a:ext cx="501821" cy="131772"/>
            </a:xfrm>
            <a:prstGeom prst="bentConnector3">
              <a:avLst>
                <a:gd name="adj1" fmla="val 67067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27"/>
            <p:cNvCxnSpPr/>
            <p:nvPr/>
          </p:nvCxnSpPr>
          <p:spPr>
            <a:xfrm rot="16200000" flipH="1">
              <a:off x="5470563" y="4696313"/>
              <a:ext cx="1086219" cy="831911"/>
            </a:xfrm>
            <a:prstGeom prst="bentConnector3">
              <a:avLst>
                <a:gd name="adj1" fmla="val 65817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876" name="Picture 23" descr="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9872" y="5512832"/>
              <a:ext cx="394962" cy="48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812952" y="6015704"/>
              <a:ext cx="1078594" cy="270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Web-Server</a:t>
              </a:r>
              <a:endParaRPr kumimoji="0" lang="ko-KR" alt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50" name="꺾인 연결선 49"/>
            <p:cNvCxnSpPr>
              <a:endCxn id="46" idx="0"/>
            </p:cNvCxnSpPr>
            <p:nvPr/>
          </p:nvCxnSpPr>
          <p:spPr>
            <a:xfrm rot="16200000" flipH="1">
              <a:off x="4830789" y="5005897"/>
              <a:ext cx="816253" cy="1968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9" name="TextBox 52"/>
            <p:cNvSpPr txBox="1">
              <a:spLocks noChangeArrowheads="1"/>
            </p:cNvSpPr>
            <p:nvPr/>
          </p:nvSpPr>
          <p:spPr bwMode="auto">
            <a:xfrm>
              <a:off x="5074488" y="4884242"/>
              <a:ext cx="474185" cy="24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DMZ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sp>
          <p:nvSpPr>
            <p:cNvPr id="36880" name="TextBox 57"/>
            <p:cNvSpPr txBox="1">
              <a:spLocks noChangeArrowheads="1"/>
            </p:cNvSpPr>
            <p:nvPr/>
          </p:nvSpPr>
          <p:spPr bwMode="auto">
            <a:xfrm>
              <a:off x="5597559" y="5080521"/>
              <a:ext cx="443375" cy="24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FXS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grpSp>
          <p:nvGrpSpPr>
            <p:cNvPr id="36881" name="그룹 71"/>
            <p:cNvGrpSpPr>
              <a:grpSpLocks/>
            </p:cNvGrpSpPr>
            <p:nvPr/>
          </p:nvGrpSpPr>
          <p:grpSpPr bwMode="auto">
            <a:xfrm>
              <a:off x="4200093" y="5072819"/>
              <a:ext cx="612860" cy="125718"/>
              <a:chOff x="3700860" y="4733779"/>
              <a:chExt cx="929799" cy="21431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3701652" y="4733349"/>
                <a:ext cx="929738" cy="2138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3785955" y="4809150"/>
                <a:ext cx="144519" cy="7309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4000324" y="4809150"/>
                <a:ext cx="144519" cy="7309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4453150" y="4809150"/>
                <a:ext cx="142111" cy="7309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74" name="정육면체 73"/>
            <p:cNvSpPr/>
            <p:nvPr/>
          </p:nvSpPr>
          <p:spPr>
            <a:xfrm>
              <a:off x="3112970" y="5575691"/>
              <a:ext cx="326920" cy="377154"/>
            </a:xfrm>
            <a:prstGeom prst="cub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6885" name="TextBox 12"/>
            <p:cNvSpPr txBox="1">
              <a:spLocks noChangeArrowheads="1"/>
            </p:cNvSpPr>
            <p:nvPr/>
          </p:nvSpPr>
          <p:spPr bwMode="auto">
            <a:xfrm>
              <a:off x="3535468" y="5028390"/>
              <a:ext cx="754412" cy="24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USB Hub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36886" name="Picture 122" descr="C:\Documents and Settings\Jason\Local Settings\Temporary Internet Files\Content.IE5\M1EHUHKZ\MCj0433906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8345" y="5512832"/>
              <a:ext cx="529853" cy="49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Picture 122" descr="C:\Documents and Settings\Jason\Local Settings\Temporary Internet Files\Content.IE5\M1EHUHKZ\MCj0433906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3849" y="5512832"/>
              <a:ext cx="529853" cy="499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8" name="Picture 721"/>
            <p:cNvPicPr>
              <a:picLocks noChangeAspect="1" noChangeArrowheads="1"/>
            </p:cNvPicPr>
            <p:nvPr/>
          </p:nvPicPr>
          <p:blipFill>
            <a:blip r:embed="rId5"/>
            <a:srcRect l="12419" t="89169" r="83076" b="6396"/>
            <a:stretch>
              <a:fillRect/>
            </a:stretch>
          </p:blipFill>
          <p:spPr bwMode="auto">
            <a:xfrm>
              <a:off x="7072330" y="5643578"/>
              <a:ext cx="360363" cy="2206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Box 95"/>
            <p:cNvSpPr txBox="1"/>
            <p:nvPr/>
          </p:nvSpPr>
          <p:spPr>
            <a:xfrm>
              <a:off x="6929454" y="5857892"/>
              <a:ext cx="79220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Alarm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Sensor</a:t>
              </a:r>
              <a:endParaRPr kumimoji="0" lang="ko-KR" alt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pic>
          <p:nvPicPr>
            <p:cNvPr id="36890" name="Picture 721"/>
            <p:cNvPicPr>
              <a:picLocks noChangeAspect="1" noChangeArrowheads="1"/>
            </p:cNvPicPr>
            <p:nvPr/>
          </p:nvPicPr>
          <p:blipFill>
            <a:blip r:embed="rId5"/>
            <a:srcRect l="12419" t="89169" r="83076" b="6396"/>
            <a:stretch>
              <a:fillRect/>
            </a:stretch>
          </p:blipFill>
          <p:spPr bwMode="auto">
            <a:xfrm>
              <a:off x="7858148" y="5643578"/>
              <a:ext cx="360363" cy="2206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Box 97"/>
            <p:cNvSpPr txBox="1"/>
            <p:nvPr/>
          </p:nvSpPr>
          <p:spPr>
            <a:xfrm>
              <a:off x="7715272" y="5857892"/>
              <a:ext cx="66236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Relay</a:t>
              </a:r>
              <a:endParaRPr kumimoji="0" lang="ko-KR" alt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99" name="꺾인 연결선 98"/>
            <p:cNvCxnSpPr>
              <a:endCxn id="95" idx="0"/>
            </p:cNvCxnSpPr>
            <p:nvPr/>
          </p:nvCxnSpPr>
          <p:spPr>
            <a:xfrm>
              <a:off x="5643759" y="4572335"/>
              <a:ext cx="1608254" cy="1071926"/>
            </a:xfrm>
            <a:prstGeom prst="bentConnector2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꺾인 연결선 101"/>
            <p:cNvCxnSpPr>
              <a:endCxn id="97" idx="0"/>
            </p:cNvCxnSpPr>
            <p:nvPr/>
          </p:nvCxnSpPr>
          <p:spPr>
            <a:xfrm>
              <a:off x="6429628" y="4572335"/>
              <a:ext cx="1608255" cy="1071926"/>
            </a:xfrm>
            <a:prstGeom prst="bentConnector2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Built-in IT service interfaces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357188" y="995363"/>
            <a:ext cx="8429625" cy="504825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Comprehensive data networking services in a single box</a:t>
            </a:r>
          </a:p>
        </p:txBody>
      </p: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541338" y="1368425"/>
            <a:ext cx="8213725" cy="4919663"/>
            <a:chOff x="341" y="862"/>
            <a:chExt cx="5174" cy="3099"/>
          </a:xfrm>
        </p:grpSpPr>
        <p:sp>
          <p:nvSpPr>
            <p:cNvPr id="5" name="AutoShape 45"/>
            <p:cNvSpPr>
              <a:spLocks noChangeArrowheads="1"/>
            </p:cNvSpPr>
            <p:nvPr/>
          </p:nvSpPr>
          <p:spPr bwMode="auto">
            <a:xfrm>
              <a:off x="1410" y="890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General Security Policy, Access Control, Web Site Restriction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Port Forwarding, Port Triggering, NAT/NAPT, DMZ Host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Rule-based Packet Filtering, Connection Information, Security Log</a:t>
              </a:r>
              <a:endParaRPr kumimoji="0" lang="ko-KR" altLang="en-US" sz="1200" dirty="0"/>
            </a:p>
          </p:txBody>
        </p:sp>
        <p:sp>
          <p:nvSpPr>
            <p:cNvPr id="7" name="AutoShape 45"/>
            <p:cNvSpPr>
              <a:spLocks noChangeArrowheads="1"/>
            </p:cNvSpPr>
            <p:nvPr/>
          </p:nvSpPr>
          <p:spPr bwMode="auto">
            <a:xfrm>
              <a:off x="385" y="890"/>
              <a:ext cx="982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/>
                  </a:solidFill>
                </a:rPr>
                <a:t>Firewall</a:t>
              </a:r>
              <a:endParaRPr kumimoji="0" lang="ko-KR" altLang="ko-K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1410" y="1272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Virtual Private Network (IPSec, PPTP, L2TP)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Remote Administration Access Control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Digital Certificate Management</a:t>
              </a:r>
              <a:endParaRPr kumimoji="0" lang="ko-KR" altLang="en-US" sz="1200" dirty="0"/>
            </a:p>
          </p:txBody>
        </p:sp>
        <p:sp>
          <p:nvSpPr>
            <p:cNvPr id="9" name="AutoShape 45"/>
            <p:cNvSpPr>
              <a:spLocks noChangeArrowheads="1"/>
            </p:cNvSpPr>
            <p:nvPr/>
          </p:nvSpPr>
          <p:spPr bwMode="auto">
            <a:xfrm>
              <a:off x="385" y="1272"/>
              <a:ext cx="982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/>
                  </a:solidFill>
                </a:rPr>
                <a:t>Security</a:t>
              </a:r>
              <a:endParaRPr kumimoji="0" lang="ko-KR" altLang="ko-K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45"/>
            <p:cNvSpPr>
              <a:spLocks noChangeArrowheads="1"/>
            </p:cNvSpPr>
            <p:nvPr/>
          </p:nvSpPr>
          <p:spPr bwMode="auto">
            <a:xfrm>
              <a:off x="1410" y="1654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General </a:t>
              </a:r>
              <a:r>
                <a:rPr kumimoji="0" lang="en-US" sz="1200" dirty="0" err="1"/>
                <a:t>QoS</a:t>
              </a:r>
              <a:r>
                <a:rPr kumimoji="0" lang="en-US" sz="1200" dirty="0"/>
                <a:t> Profile, Bandwidth Restriction</a:t>
              </a:r>
              <a:endParaRPr kumimoji="0" lang="ko-KR" altLang="en-US" sz="1200" dirty="0">
                <a:solidFill>
                  <a:srgbClr val="FF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Rule-based Traffic Priority &amp; Traffic Shaping</a:t>
              </a:r>
              <a:endParaRPr kumimoji="0" lang="ko-KR" altLang="en-US" sz="1200" dirty="0">
                <a:solidFill>
                  <a:srgbClr val="FF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DSCP / 802.1p / Priority Queue Configuration, Connection Utilization &amp; Statistics</a:t>
              </a:r>
              <a:endParaRPr kumimoji="0"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385" y="1655"/>
              <a:ext cx="982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 err="1"/>
                <a:t>QoS</a:t>
              </a:r>
              <a:endParaRPr kumimoji="0" lang="ko-KR" altLang="en-US" sz="1400" b="1" dirty="0"/>
            </a:p>
          </p:txBody>
        </p:sp>
        <p:sp>
          <p:nvSpPr>
            <p:cNvPr id="12" name="AutoShape 45"/>
            <p:cNvSpPr>
              <a:spLocks noChangeArrowheads="1"/>
            </p:cNvSpPr>
            <p:nvPr/>
          </p:nvSpPr>
          <p:spPr bwMode="auto">
            <a:xfrm>
              <a:off x="1410" y="2037"/>
              <a:ext cx="4105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Static routing (Routing Table Management)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Dynamic routing (RIP v1/v2)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NAT/NAPT, IGMP/Multicast</a:t>
              </a:r>
              <a:endParaRPr kumimoji="0" lang="ko-KR" altLang="en-US" sz="1200" dirty="0"/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auto">
            <a:xfrm>
              <a:off x="385" y="2037"/>
              <a:ext cx="982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Routing</a:t>
              </a:r>
              <a:endParaRPr kumimoji="0" lang="ko-KR" altLang="en-US" sz="1400" b="1" dirty="0"/>
            </a:p>
          </p:txBody>
        </p: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1410" y="2419"/>
              <a:ext cx="4105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kumimoji="0" lang="en-US" altLang="ko-KR" sz="1200">
                  <a:solidFill>
                    <a:srgbClr val="595959"/>
                  </a:solidFill>
                </a:rPr>
                <a:t>8 Port 10/100 Base TX with 4 Built-in PoE (20 Watts PoE Budget)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STP/RSTP, VLAN</a:t>
              </a: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LAN Bridge Configuration</a:t>
              </a:r>
              <a:endParaRPr kumimoji="0" lang="ko-KR" altLang="en-US" sz="1200">
                <a:solidFill>
                  <a:srgbClr val="595959"/>
                </a:solidFill>
              </a:endParaRPr>
            </a:p>
          </p:txBody>
        </p:sp>
        <p:sp>
          <p:nvSpPr>
            <p:cNvPr id="16" name="AutoShape 45"/>
            <p:cNvSpPr>
              <a:spLocks noChangeArrowheads="1"/>
            </p:cNvSpPr>
            <p:nvPr/>
          </p:nvSpPr>
          <p:spPr bwMode="auto">
            <a:xfrm>
              <a:off x="385" y="2419"/>
              <a:ext cx="982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Switching</a:t>
              </a:r>
              <a:endParaRPr kumimoji="0" lang="ko-KR" altLang="en-US" sz="1400" b="1" dirty="0"/>
            </a:p>
          </p:txBody>
        </p:sp>
        <p:sp>
          <p:nvSpPr>
            <p:cNvPr id="17" name="AutoShape 45"/>
            <p:cNvSpPr>
              <a:spLocks noChangeArrowheads="1"/>
            </p:cNvSpPr>
            <p:nvPr/>
          </p:nvSpPr>
          <p:spPr bwMode="auto">
            <a:xfrm>
              <a:off x="1410" y="2801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802.11 b/g/n with WPA, WPA2, 802.1X WEP, Non-802.1X WEP &amp; Web Authentication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Multiple SSIDs (</a:t>
              </a:r>
              <a:r>
                <a:rPr kumimoji="0" lang="en-US" sz="1200" dirty="0" err="1"/>
                <a:t>Virtural</a:t>
              </a:r>
              <a:r>
                <a:rPr kumimoji="0" lang="en-US" sz="1200" dirty="0"/>
                <a:t> APs), MAC Filtering, WPS Support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802.11 Mode, Channel Width &amp; Frequency Selection</a:t>
              </a:r>
              <a:endParaRPr kumimoji="0" lang="ko-KR" altLang="en-US" sz="1200" dirty="0"/>
            </a:p>
          </p:txBody>
        </p:sp>
        <p:sp>
          <p:nvSpPr>
            <p:cNvPr id="18" name="AutoShape 45"/>
            <p:cNvSpPr>
              <a:spLocks noChangeArrowheads="1"/>
            </p:cNvSpPr>
            <p:nvPr/>
          </p:nvSpPr>
          <p:spPr bwMode="auto">
            <a:xfrm>
              <a:off x="385" y="2801"/>
              <a:ext cx="982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Wireless LAN</a:t>
              </a:r>
              <a:endParaRPr kumimoji="0" lang="ko-KR" altLang="en-US" sz="1400" b="1" dirty="0"/>
            </a:p>
          </p:txBody>
        </p:sp>
        <p:sp>
          <p:nvSpPr>
            <p:cNvPr id="19" name="AutoShape 45"/>
            <p:cNvSpPr>
              <a:spLocks noChangeArrowheads="1"/>
            </p:cNvSpPr>
            <p:nvPr/>
          </p:nvSpPr>
          <p:spPr bwMode="auto">
            <a:xfrm>
              <a:off x="1410" y="3183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File Server (Disk Management, Backup &amp; Restore)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Print Server (LPD, IPP, Microsoft Shared Printing Support)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DHCP/DNS Server, </a:t>
              </a:r>
              <a:r>
                <a:rPr kumimoji="0" lang="en-US" sz="1200" i="1" dirty="0"/>
                <a:t>Dynamic DNS</a:t>
              </a:r>
              <a:r>
                <a:rPr kumimoji="0" lang="en-US" sz="1200" dirty="0"/>
                <a:t>, UPnP</a:t>
              </a:r>
              <a:endParaRPr kumimoji="0" lang="ko-KR" altLang="en-US" sz="1200" dirty="0"/>
            </a:p>
          </p:txBody>
        </p:sp>
        <p:sp>
          <p:nvSpPr>
            <p:cNvPr id="20" name="AutoShape 45"/>
            <p:cNvSpPr>
              <a:spLocks noChangeArrowheads="1"/>
            </p:cNvSpPr>
            <p:nvPr/>
          </p:nvSpPr>
          <p:spPr bwMode="auto">
            <a:xfrm>
              <a:off x="385" y="3183"/>
              <a:ext cx="982" cy="339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Services</a:t>
              </a:r>
              <a:endParaRPr kumimoji="0" lang="ko-KR" altLang="en-US" sz="1400" b="1" dirty="0"/>
            </a:p>
          </p:txBody>
        </p:sp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>
              <a:off x="1410" y="3565"/>
              <a:ext cx="4105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Web-based Administration (HTTP/HTTPS), CLI (Telnet &amp; Telnet over SSL)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User Management (Role &amp; Permissions), Date &amp; Time (NTP/TOD with Daylight Saving Option)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Installation Wizard</a:t>
              </a:r>
              <a:endParaRPr kumimoji="0" lang="ko-KR" altLang="en-US" sz="1200" dirty="0"/>
            </a:p>
          </p:txBody>
        </p: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385" y="3565"/>
              <a:ext cx="982" cy="34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Administration</a:t>
              </a:r>
              <a:endParaRPr kumimoji="0" lang="ko-KR" altLang="en-US" sz="1400" b="1" dirty="0"/>
            </a:p>
          </p:txBody>
        </p:sp>
      </p:grp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Data networking services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357188" y="928688"/>
            <a:ext cx="8429625" cy="504825"/>
          </a:xfrm>
        </p:spPr>
        <p:txBody>
          <a:bodyPr/>
          <a:lstStyle/>
          <a:p>
            <a:pPr eaLnBrk="1" hangingPunct="1"/>
            <a:r>
              <a:rPr lang="en-US" altLang="ko-KR" sz="2000" smtClean="0"/>
              <a:t>Comprehensive voice services in a single box</a:t>
            </a:r>
          </a:p>
        </p:txBody>
      </p:sp>
      <p:grpSp>
        <p:nvGrpSpPr>
          <p:cNvPr id="38914" name="그룹 20"/>
          <p:cNvGrpSpPr>
            <a:grpSpLocks/>
          </p:cNvGrpSpPr>
          <p:nvPr/>
        </p:nvGrpSpPr>
        <p:grpSpPr bwMode="auto">
          <a:xfrm>
            <a:off x="642938" y="1428750"/>
            <a:ext cx="8143875" cy="4714875"/>
            <a:chOff x="642909" y="1428736"/>
            <a:chExt cx="8143933" cy="4714908"/>
          </a:xfrm>
        </p:grpSpPr>
        <p:sp>
          <p:nvSpPr>
            <p:cNvPr id="5" name="AutoShape 45"/>
            <p:cNvSpPr>
              <a:spLocks noChangeArrowheads="1"/>
            </p:cNvSpPr>
            <p:nvPr/>
          </p:nvSpPr>
          <p:spPr bwMode="auto">
            <a:xfrm>
              <a:off x="2270108" y="1428736"/>
              <a:ext cx="6516734" cy="71438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kumimoji="0" lang="en-US" altLang="ko-KR" sz="1200">
                  <a:solidFill>
                    <a:srgbClr val="595959"/>
                  </a:solidFill>
                </a:rPr>
                <a:t>LG-Ericsson full feature IP-PBX (fully interoperable with consistent user experience)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6 SIP trunks plus 1 or 2 PSTN back-up trunk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23 extensions (any combination of IP phones, Softphones, Wi-Fi, DECT)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Built-in SIP Proxy, Registrar, User Agent, Failover to PSTN</a:t>
              </a:r>
              <a:endParaRPr kumimoji="0" lang="ko-KR" altLang="en-US" sz="1200">
                <a:solidFill>
                  <a:srgbClr val="595959"/>
                </a:solidFill>
              </a:endParaRPr>
            </a:p>
          </p:txBody>
        </p:sp>
        <p:sp>
          <p:nvSpPr>
            <p:cNvPr id="7" name="AutoShape 45"/>
            <p:cNvSpPr>
              <a:spLocks noChangeArrowheads="1"/>
            </p:cNvSpPr>
            <p:nvPr/>
          </p:nvSpPr>
          <p:spPr bwMode="auto">
            <a:xfrm>
              <a:off x="642909" y="1428736"/>
              <a:ext cx="1558814" cy="714381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IP-PBX &amp; SIP</a:t>
              </a:r>
              <a:endParaRPr kumimoji="0" lang="ko-KR" altLang="en-US" sz="1400" b="1" dirty="0"/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2270108" y="2214555"/>
              <a:ext cx="651673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kumimoji="0" lang="en-US" altLang="ko-KR" sz="1200">
                  <a:solidFill>
                    <a:srgbClr val="595959"/>
                  </a:solidFill>
                </a:rPr>
                <a:t>Built-in DECT Base Station, Wideband codec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3 Simultaneous calls with 6 registered users</a:t>
              </a:r>
              <a:endParaRPr kumimoji="0" lang="ko-KR" altLang="en-US" sz="1200">
                <a:solidFill>
                  <a:srgbClr val="595959"/>
                </a:solidFill>
              </a:endParaRPr>
            </a:p>
            <a:p>
              <a:r>
                <a:rPr kumimoji="0" lang="en-US" altLang="ko-KR" sz="1200">
                  <a:solidFill>
                    <a:srgbClr val="595959"/>
                  </a:solidFill>
                </a:rPr>
                <a:t>LG-Ericsson feature-rich DECT phones</a:t>
              </a:r>
              <a:endParaRPr kumimoji="0" lang="ko-KR" altLang="en-US" sz="1200">
                <a:solidFill>
                  <a:srgbClr val="595959"/>
                </a:solidFill>
              </a:endParaRPr>
            </a:p>
          </p:txBody>
        </p:sp>
        <p:sp>
          <p:nvSpPr>
            <p:cNvPr id="9" name="AutoShape 45"/>
            <p:cNvSpPr>
              <a:spLocks noChangeArrowheads="1"/>
            </p:cNvSpPr>
            <p:nvPr/>
          </p:nvSpPr>
          <p:spPr bwMode="auto">
            <a:xfrm>
              <a:off x="642909" y="2214554"/>
              <a:ext cx="155881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DECT</a:t>
              </a:r>
              <a:endParaRPr kumimoji="0" lang="ko-KR" altLang="en-US" sz="1400" b="1" dirty="0"/>
            </a:p>
          </p:txBody>
        </p:sp>
        <p:sp>
          <p:nvSpPr>
            <p:cNvPr id="10" name="AutoShape 45"/>
            <p:cNvSpPr>
              <a:spLocks noChangeArrowheads="1"/>
            </p:cNvSpPr>
            <p:nvPr/>
          </p:nvSpPr>
          <p:spPr bwMode="auto">
            <a:xfrm>
              <a:off x="2270108" y="2857496"/>
              <a:ext cx="651673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Range of full feature system IP phones from Entry to Executive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IP </a:t>
              </a:r>
              <a:r>
                <a:rPr kumimoji="0" lang="en-US" altLang="ko-KR" sz="1200" dirty="0" err="1"/>
                <a:t>Softphones</a:t>
              </a:r>
              <a:r>
                <a:rPr kumimoji="0" lang="en-US" altLang="ko-KR" sz="1200" dirty="0"/>
                <a:t> and SIP client for Smart phones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Standard SIP phones (Need IOT)</a:t>
              </a:r>
              <a:endParaRPr kumimoji="0" lang="ko-KR" altLang="en-US" sz="1200" dirty="0"/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642909" y="2857496"/>
              <a:ext cx="155881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IP Endpoints</a:t>
              </a:r>
              <a:endParaRPr kumimoji="0" lang="ko-KR" altLang="en-US" sz="1400" b="1" dirty="0"/>
            </a:p>
          </p:txBody>
        </p:sp>
        <p:sp>
          <p:nvSpPr>
            <p:cNvPr id="12" name="AutoShape 45"/>
            <p:cNvSpPr>
              <a:spLocks noChangeArrowheads="1"/>
            </p:cNvSpPr>
            <p:nvPr/>
          </p:nvSpPr>
          <p:spPr bwMode="auto">
            <a:xfrm>
              <a:off x="2270108" y="3500439"/>
              <a:ext cx="651673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Well-organized &amp; Easy to set-up Auto attendant &amp; Voice Mail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4 simultaneous channels / 480-minute built-in storage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Voice Mail back-up &amp; Easy management</a:t>
              </a:r>
              <a:endParaRPr kumimoji="0" lang="ko-KR" altLang="en-US" sz="1200" dirty="0"/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auto">
            <a:xfrm>
              <a:off x="642909" y="3500438"/>
              <a:ext cx="155881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Auto Attendant/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Voice Mail</a:t>
              </a:r>
              <a:endParaRPr kumimoji="0" lang="ko-KR" altLang="en-US" sz="1400" b="1" dirty="0"/>
            </a:p>
          </p:txBody>
        </p: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2270108" y="4143380"/>
              <a:ext cx="651673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High Voice Quality  GIPs Engine, Multiple Codec (G.711 &amp; G.729)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 IP Bridge, Outlook Scheduler Sync, DB Import/Export, Phone Book/Call Log MGM’T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 Video Conferencing, Instant Messaging , LDAP Search,  Audio Tuning Wizard</a:t>
              </a:r>
              <a:endParaRPr kumimoji="0" lang="ko-KR" altLang="en-US" sz="1200" dirty="0"/>
            </a:p>
          </p:txBody>
        </p:sp>
        <p:sp>
          <p:nvSpPr>
            <p:cNvPr id="16" name="AutoShape 45"/>
            <p:cNvSpPr>
              <a:spLocks noChangeArrowheads="1"/>
            </p:cNvSpPr>
            <p:nvPr/>
          </p:nvSpPr>
          <p:spPr bwMode="auto">
            <a:xfrm>
              <a:off x="642909" y="4143380"/>
              <a:ext cx="155881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IP </a:t>
              </a:r>
              <a:r>
                <a:rPr kumimoji="0" lang="en-US" altLang="ko-KR" sz="1400" b="1" dirty="0" err="1"/>
                <a:t>Softphones</a:t>
              </a:r>
              <a:endParaRPr kumimoji="0" lang="en-US" altLang="ko-KR" sz="14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(</a:t>
              </a:r>
              <a:r>
                <a:rPr kumimoji="0" lang="en-US" altLang="ko-KR" sz="1400" b="1" dirty="0" err="1"/>
                <a:t>Phontage</a:t>
              </a:r>
              <a:r>
                <a:rPr kumimoji="0" lang="en-US" altLang="ko-KR" sz="1400" b="1" dirty="0"/>
                <a:t>)</a:t>
              </a:r>
              <a:endParaRPr kumimoji="0" lang="ko-KR" altLang="en-US" sz="1400" b="1" dirty="0"/>
            </a:p>
          </p:txBody>
        </p:sp>
        <p:sp>
          <p:nvSpPr>
            <p:cNvPr id="17" name="AutoShape 45"/>
            <p:cNvSpPr>
              <a:spLocks noChangeArrowheads="1"/>
            </p:cNvSpPr>
            <p:nvPr/>
          </p:nvSpPr>
          <p:spPr bwMode="auto">
            <a:xfrm>
              <a:off x="2270108" y="4786323"/>
              <a:ext cx="651673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Voice packet encryption &amp; call recording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Agent Monitoring / Remote maintenance &amp; automatic  alarming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/>
                <a:t>Web based GUI, Statistics, User base access level management</a:t>
              </a:r>
              <a:endParaRPr kumimoji="0" lang="ko-KR" altLang="en-US" sz="1200" dirty="0"/>
            </a:p>
          </p:txBody>
        </p:sp>
        <p:sp>
          <p:nvSpPr>
            <p:cNvPr id="18" name="AutoShape 45"/>
            <p:cNvSpPr>
              <a:spLocks noChangeArrowheads="1"/>
            </p:cNvSpPr>
            <p:nvPr/>
          </p:nvSpPr>
          <p:spPr bwMode="auto">
            <a:xfrm>
              <a:off x="642909" y="4786322"/>
              <a:ext cx="1558814" cy="571504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/>
                <a:t>Call Recording</a:t>
              </a:r>
              <a:endParaRPr kumimoji="0" lang="ko-KR" altLang="en-US" sz="1400" b="1" dirty="0"/>
            </a:p>
          </p:txBody>
        </p:sp>
        <p:sp>
          <p:nvSpPr>
            <p:cNvPr id="19" name="AutoShape 45"/>
            <p:cNvSpPr>
              <a:spLocks noChangeArrowheads="1"/>
            </p:cNvSpPr>
            <p:nvPr/>
          </p:nvSpPr>
          <p:spPr bwMode="auto">
            <a:xfrm>
              <a:off x="2270108" y="5429264"/>
              <a:ext cx="6516734" cy="71438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Device Information &amp; Map View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SNMP, TR-069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dirty="0"/>
                <a:t>Network Connection Management, Monitoring &amp; Diagnostics</a:t>
              </a:r>
              <a:endParaRPr kumimoji="0" lang="ko-KR" altLang="en-US" sz="1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fr-FR" sz="1200" dirty="0"/>
                <a:t>E-Mail Notification &amp; Syslog Support, System Log</a:t>
              </a:r>
              <a:endParaRPr kumimoji="0" lang="ko-KR" altLang="en-US" sz="1200" dirty="0"/>
            </a:p>
          </p:txBody>
        </p:sp>
        <p:sp>
          <p:nvSpPr>
            <p:cNvPr id="20" name="AutoShape 45"/>
            <p:cNvSpPr>
              <a:spLocks noChangeArrowheads="1"/>
            </p:cNvSpPr>
            <p:nvPr/>
          </p:nvSpPr>
          <p:spPr bwMode="auto">
            <a:xfrm>
              <a:off x="642909" y="5429264"/>
              <a:ext cx="1558814" cy="714380"/>
            </a:xfrm>
            <a:prstGeom prst="roundRect">
              <a:avLst>
                <a:gd name="adj" fmla="val 6643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b="1" dirty="0"/>
                <a:t>Management</a:t>
              </a:r>
              <a:endParaRPr kumimoji="0" lang="ko-KR" altLang="en-US" sz="1400" b="1" dirty="0"/>
            </a:p>
          </p:txBody>
        </p:sp>
      </p:grp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Voice services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285750" y="981075"/>
            <a:ext cx="8429625" cy="876300"/>
          </a:xfrm>
        </p:spPr>
        <p:txBody>
          <a:bodyPr/>
          <a:lstStyle/>
          <a:p>
            <a:pPr marL="0" indent="0" eaLnBrk="1" hangingPunct="1"/>
            <a:r>
              <a:rPr lang="en-US" altLang="ko-KR" smtClean="0">
                <a:latin typeface="Ericsson Sans" pitchFamily="50" charset="0"/>
              </a:rPr>
              <a:t> Positioning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1819275" y="5302250"/>
            <a:ext cx="496728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오른쪽 화살표 35"/>
          <p:cNvSpPr/>
          <p:nvPr/>
        </p:nvSpPr>
        <p:spPr>
          <a:xfrm>
            <a:off x="1620838" y="5767388"/>
            <a:ext cx="5564187" cy="23336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Ericsson Sans"/>
            </a:endParaRPr>
          </a:p>
        </p:txBody>
      </p:sp>
      <p:sp>
        <p:nvSpPr>
          <p:cNvPr id="37" name="위쪽 화살표 36"/>
          <p:cNvSpPr/>
          <p:nvPr/>
        </p:nvSpPr>
        <p:spPr>
          <a:xfrm>
            <a:off x="1487488" y="3032125"/>
            <a:ext cx="276225" cy="2909888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Ericsson Sans"/>
            </a:endParaRPr>
          </a:p>
        </p:txBody>
      </p:sp>
      <p:sp>
        <p:nvSpPr>
          <p:cNvPr id="40965" name="TextBox 40"/>
          <p:cNvSpPr txBox="1">
            <a:spLocks noChangeArrowheads="1"/>
          </p:cNvSpPr>
          <p:nvPr/>
        </p:nvSpPr>
        <p:spPr bwMode="auto">
          <a:xfrm>
            <a:off x="835025" y="5175250"/>
            <a:ext cx="706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Ericsson Sans" pitchFamily="50" charset="0"/>
                <a:ea typeface="맑은 고딕" pitchFamily="50" charset="-127"/>
              </a:rPr>
              <a:t>4 user</a:t>
            </a:r>
            <a:endParaRPr kumimoji="0" lang="ko-KR" altLang="en-US" sz="1400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40966" name="TextBox 41"/>
          <p:cNvSpPr txBox="1">
            <a:spLocks noChangeArrowheads="1"/>
          </p:cNvSpPr>
          <p:nvPr/>
        </p:nvSpPr>
        <p:spPr bwMode="auto">
          <a:xfrm>
            <a:off x="835025" y="4594225"/>
            <a:ext cx="80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Ericsson Sans" pitchFamily="50" charset="0"/>
                <a:ea typeface="맑은 고딕" pitchFamily="50" charset="-127"/>
              </a:rPr>
              <a:t>10 user</a:t>
            </a:r>
            <a:endParaRPr kumimoji="0" lang="ko-KR" altLang="en-US" sz="1400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40967" name="TextBox 42"/>
          <p:cNvSpPr txBox="1">
            <a:spLocks noChangeArrowheads="1"/>
          </p:cNvSpPr>
          <p:nvPr/>
        </p:nvSpPr>
        <p:spPr bwMode="auto">
          <a:xfrm>
            <a:off x="835025" y="3963988"/>
            <a:ext cx="80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Ericsson Sans" pitchFamily="50" charset="0"/>
                <a:ea typeface="맑은 고딕" pitchFamily="50" charset="-127"/>
              </a:rPr>
              <a:t>20 user</a:t>
            </a:r>
            <a:endParaRPr kumimoji="0" lang="ko-KR" altLang="en-US" sz="1400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475038" y="5000625"/>
            <a:ext cx="596900" cy="592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Ericsson Sans"/>
              </a:rPr>
              <a:t>A</a:t>
            </a:r>
            <a:endParaRPr kumimoji="0" lang="ko-KR" altLang="en-US" sz="1400" dirty="0">
              <a:latin typeface="Ericsson Sans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819275" y="4719638"/>
            <a:ext cx="496728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1819275" y="4138613"/>
            <a:ext cx="496728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TextBox 46"/>
          <p:cNvSpPr txBox="1">
            <a:spLocks noChangeArrowheads="1"/>
          </p:cNvSpPr>
          <p:nvPr/>
        </p:nvSpPr>
        <p:spPr bwMode="auto">
          <a:xfrm>
            <a:off x="835025" y="3254375"/>
            <a:ext cx="80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Ericsson Sans" pitchFamily="50" charset="0"/>
                <a:ea typeface="맑은 고딕" pitchFamily="50" charset="-127"/>
              </a:rPr>
              <a:t>50 user</a:t>
            </a:r>
            <a:endParaRPr kumimoji="0" lang="ko-KR" altLang="en-US" sz="1400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832350" y="3032125"/>
            <a:ext cx="596900" cy="16303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Ericsson Sans"/>
              </a:rPr>
              <a:t>C</a:t>
            </a:r>
            <a:endParaRPr kumimoji="0" lang="ko-KR" altLang="en-US" sz="1400" dirty="0">
              <a:latin typeface="Ericsson San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352754" y="4000505"/>
            <a:ext cx="662425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SBG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(24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users)</a:t>
            </a:r>
            <a:endParaRPr kumimoji="0" lang="ko-KR" altLang="en-US" sz="1400" b="1" dirty="0">
              <a:latin typeface="Ericsson Sans"/>
            </a:endParaRPr>
          </a:p>
        </p:txBody>
      </p:sp>
      <p:pic>
        <p:nvPicPr>
          <p:cNvPr id="40976" name="그림 51" descr="SBG_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88" y="3659188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7" name="그룹 24"/>
          <p:cNvGrpSpPr>
            <a:grpSpLocks/>
          </p:cNvGrpSpPr>
          <p:nvPr/>
        </p:nvGrpSpPr>
        <p:grpSpPr bwMode="auto">
          <a:xfrm>
            <a:off x="3714750" y="4756150"/>
            <a:ext cx="596900" cy="315913"/>
            <a:chOff x="7000892" y="1928802"/>
            <a:chExt cx="642941" cy="386928"/>
          </a:xfrm>
        </p:grpSpPr>
        <p:pic>
          <p:nvPicPr>
            <p:cNvPr id="40992" name="Picture 4" descr="FRITZ!Box Fon WLAN 727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4546" t="6818" r="9090" b="11363"/>
            <a:stretch>
              <a:fillRect/>
            </a:stretch>
          </p:blipFill>
          <p:spPr bwMode="auto">
            <a:xfrm>
              <a:off x="7000892" y="1928802"/>
              <a:ext cx="612635" cy="38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직사각형 61"/>
            <p:cNvSpPr/>
            <p:nvPr/>
          </p:nvSpPr>
          <p:spPr>
            <a:xfrm>
              <a:off x="7488228" y="1928802"/>
              <a:ext cx="155605" cy="213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Ericsson Sans"/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2149475" y="5011738"/>
            <a:ext cx="596900" cy="581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Ericsson Sans"/>
              </a:rPr>
              <a:t>M</a:t>
            </a:r>
            <a:endParaRPr kumimoji="0" lang="ko-KR" altLang="en-US" sz="1400" dirty="0">
              <a:latin typeface="Ericsson Sans"/>
            </a:endParaRPr>
          </a:p>
        </p:txBody>
      </p:sp>
      <p:sp>
        <p:nvSpPr>
          <p:cNvPr id="55" name="모서리가 둥근 사각형 설명선 54"/>
          <p:cNvSpPr/>
          <p:nvPr/>
        </p:nvSpPr>
        <p:spPr>
          <a:xfrm>
            <a:off x="3011488" y="3789363"/>
            <a:ext cx="1457325" cy="523875"/>
          </a:xfrm>
          <a:prstGeom prst="wedgeRoundRectCallout">
            <a:avLst>
              <a:gd name="adj1" fmla="val -6834"/>
              <a:gd name="adj2" fmla="val 129804"/>
              <a:gd name="adj3" fmla="val 16667"/>
            </a:avLst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3 simultaneous calls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20 SIP accounts</a:t>
            </a:r>
            <a:endParaRPr kumimoji="0" lang="ko-KR" altLang="en-US" sz="1200" dirty="0">
              <a:latin typeface="Ericsson Sans"/>
            </a:endParaRPr>
          </a:p>
        </p:txBody>
      </p:sp>
      <p:sp>
        <p:nvSpPr>
          <p:cNvPr id="56" name="모서리가 둥근 사각형 설명선 55"/>
          <p:cNvSpPr/>
          <p:nvPr/>
        </p:nvSpPr>
        <p:spPr>
          <a:xfrm>
            <a:off x="1819275" y="4254500"/>
            <a:ext cx="1323975" cy="407988"/>
          </a:xfrm>
          <a:prstGeom prst="wedgeRoundRectCallout">
            <a:avLst>
              <a:gd name="adj1" fmla="val -6834"/>
              <a:gd name="adj2" fmla="val 129804"/>
              <a:gd name="adj3" fmla="val 16667"/>
            </a:avLst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2VoIP+2FXO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4 wired+4DECT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latin typeface="Ericsson Sans"/>
              </a:rPr>
              <a:t>  (* extensions)</a:t>
            </a:r>
          </a:p>
        </p:txBody>
      </p:sp>
      <p:pic>
        <p:nvPicPr>
          <p:cNvPr id="4098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2688" y="4837113"/>
            <a:ext cx="425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모서리가 둥근 사각형 설명선 57"/>
          <p:cNvSpPr/>
          <p:nvPr/>
        </p:nvSpPr>
        <p:spPr>
          <a:xfrm>
            <a:off x="3209925" y="3090863"/>
            <a:ext cx="1457325" cy="523875"/>
          </a:xfrm>
          <a:prstGeom prst="wedgeRoundRectCallout">
            <a:avLst>
              <a:gd name="adj1" fmla="val 69376"/>
              <a:gd name="adj2" fmla="val 119788"/>
              <a:gd name="adj3" fmla="val 16667"/>
            </a:avLst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104 IP extensions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12 FXO or 6 BRI</a:t>
            </a:r>
            <a:endParaRPr kumimoji="0" lang="ko-KR" altLang="en-US" sz="1200" dirty="0">
              <a:latin typeface="Ericsson Sans"/>
            </a:endParaRPr>
          </a:p>
        </p:txBody>
      </p:sp>
      <p:pic>
        <p:nvPicPr>
          <p:cNvPr id="4098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9038" y="2857500"/>
            <a:ext cx="765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모서리가 둥근 사각형 설명선 59"/>
          <p:cNvSpPr/>
          <p:nvPr/>
        </p:nvSpPr>
        <p:spPr>
          <a:xfrm>
            <a:off x="6850063" y="2571750"/>
            <a:ext cx="1457325" cy="738188"/>
          </a:xfrm>
          <a:prstGeom prst="wedgeRoundRectCallout">
            <a:avLst>
              <a:gd name="adj1" fmla="val -46168"/>
              <a:gd name="adj2" fmla="val 111776"/>
              <a:gd name="adj3" fmla="val 16667"/>
            </a:avLst>
          </a:prstGeom>
          <a:solidFill>
            <a:schemeClr val="accent1">
              <a:lumMod val="25000"/>
              <a:lumOff val="75000"/>
              <a:alpha val="69804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6 SIP simultaneous calls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latin typeface="Ericsson Sans"/>
              </a:rPr>
              <a:t>  *Max 2 CO back-up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>
                <a:latin typeface="Ericsson Sans"/>
              </a:rPr>
              <a:t>24 extensions (23 IP)</a:t>
            </a:r>
            <a:endParaRPr kumimoji="0" lang="ko-KR" altLang="en-US" sz="1200" dirty="0">
              <a:latin typeface="Ericsson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2542" y="1500174"/>
            <a:ext cx="755367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icsson Sans"/>
                <a:ea typeface="+mn-ea"/>
              </a:rPr>
              <a:t>Perfect solution for small businesses up to 24 users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+mn-lt"/>
                <a:ea typeface="+mn-ea"/>
              </a:rPr>
              <a:t>- Standard package up to 12 users</a:t>
            </a:r>
            <a:endParaRPr kumimoji="0" lang="ko-KR" altLang="ko-KR" sz="2000" dirty="0">
              <a:latin typeface="+mn-lt"/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+mn-lt"/>
                <a:ea typeface="+mn-ea"/>
              </a:rPr>
              <a:t>- Full package up to 24 users</a:t>
            </a:r>
            <a:endParaRPr kumimoji="0" lang="ko-KR" altLang="ko-KR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ricsson Sans"/>
              <a:ea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677686" y="4572008"/>
            <a:ext cx="662425" cy="713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SBG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(12 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Ericsson Sans"/>
              </a:rPr>
              <a:t>users)</a:t>
            </a:r>
          </a:p>
        </p:txBody>
      </p:sp>
      <p:sp>
        <p:nvSpPr>
          <p:cNvPr id="30" name="아래로 구부러진 화살표 29"/>
          <p:cNvSpPr/>
          <p:nvPr/>
        </p:nvSpPr>
        <p:spPr>
          <a:xfrm rot="18814869">
            <a:off x="6015038" y="4224338"/>
            <a:ext cx="428625" cy="1428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40990" name="TextBox 31"/>
          <p:cNvSpPr txBox="1">
            <a:spLocks noChangeArrowheads="1"/>
          </p:cNvSpPr>
          <p:nvPr/>
        </p:nvSpPr>
        <p:spPr bwMode="auto">
          <a:xfrm rot="-2257190">
            <a:off x="5553075" y="4092575"/>
            <a:ext cx="992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solidFill>
                  <a:srgbClr val="FF0000"/>
                </a:solidFill>
                <a:latin typeface="Arial" charset="0"/>
                <a:ea typeface="맑은 고딕" pitchFamily="50" charset="-127"/>
              </a:rPr>
              <a:t>upgradable</a:t>
            </a:r>
            <a:endParaRPr kumimoji="0" lang="ko-KR" altLang="en-US" sz="1200">
              <a:solidFill>
                <a:srgbClr val="FF0000"/>
              </a:solidFill>
              <a:latin typeface="Arial" charset="0"/>
              <a:ea typeface="맑은 고딕" pitchFamily="50" charset="-127"/>
            </a:endParaRPr>
          </a:p>
        </p:txBody>
      </p:sp>
      <p:sp>
        <p:nvSpPr>
          <p:cNvPr id="40991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Positioning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 rot="16200000" flipH="1">
            <a:off x="-1920875" y="3560763"/>
            <a:ext cx="4764087" cy="142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68313" y="5949950"/>
            <a:ext cx="8207375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5400000" flipH="1" flipV="1">
            <a:off x="6299994" y="3574257"/>
            <a:ext cx="4752975" cy="158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fr-FR" altLang="ko-KR" dirty="0" smtClean="0"/>
              <a:t>Index</a:t>
            </a:r>
          </a:p>
        </p:txBody>
      </p:sp>
      <p:sp>
        <p:nvSpPr>
          <p:cNvPr id="14341" name="텍스트 개체 틀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Introducing SBG-1000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Service capability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Value propositions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Possible business models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SBG-1000 Overview by category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Positioning</a:t>
            </a:r>
          </a:p>
          <a:p>
            <a:pPr fontAlgn="base">
              <a:spcAft>
                <a:spcPct val="0"/>
              </a:spcAft>
              <a:buFont typeface="Arial" charset="0"/>
              <a:buChar char="›"/>
            </a:pPr>
            <a:r>
              <a:rPr lang="en-US" altLang="ko-KR" smtClean="0"/>
              <a:t>Competitive advantages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Competitive advantages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43010" name="텍스트 개체 틀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ko-KR" sz="1800" smtClean="0"/>
              <a:t>Competitive advantages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1400" smtClean="0"/>
              <a:t>        - Feature sophistications in voice and data,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1400" smtClean="0"/>
              <a:t>        - Wide range of terminals and multiple value added applications.</a:t>
            </a:r>
            <a:endParaRPr lang="ko-KR" altLang="ko-KR" sz="1400" smtClean="0"/>
          </a:p>
          <a:p>
            <a:pPr eaLnBrk="1" hangingPunct="1"/>
            <a:endParaRPr lang="ko-KR" altLang="en-US" sz="1400" smtClean="0"/>
          </a:p>
        </p:txBody>
      </p:sp>
      <p:grpSp>
        <p:nvGrpSpPr>
          <p:cNvPr id="43014" name="Group 6"/>
          <p:cNvGrpSpPr>
            <a:grpSpLocks noChangeAspect="1"/>
          </p:cNvGrpSpPr>
          <p:nvPr/>
        </p:nvGrpSpPr>
        <p:grpSpPr bwMode="auto">
          <a:xfrm>
            <a:off x="971550" y="1773238"/>
            <a:ext cx="7216775" cy="4565650"/>
            <a:chOff x="612" y="1117"/>
            <a:chExt cx="4546" cy="2876"/>
          </a:xfrm>
        </p:grpSpPr>
        <p:sp>
          <p:nvSpPr>
            <p:cNvPr id="430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612" y="1117"/>
              <a:ext cx="4500" cy="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3215" name="Group 207"/>
            <p:cNvGrpSpPr>
              <a:grpSpLocks/>
            </p:cNvGrpSpPr>
            <p:nvPr/>
          </p:nvGrpSpPr>
          <p:grpSpPr bwMode="auto">
            <a:xfrm>
              <a:off x="624" y="1125"/>
              <a:ext cx="4534" cy="2868"/>
              <a:chOff x="624" y="1125"/>
              <a:chExt cx="4534" cy="2868"/>
            </a:xfrm>
          </p:grpSpPr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4337" y="1628"/>
                <a:ext cx="775" cy="82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337" y="1785"/>
                <a:ext cx="775" cy="136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4337" y="1916"/>
                <a:ext cx="775" cy="7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4337" y="2114"/>
                <a:ext cx="775" cy="14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4337" y="2258"/>
                <a:ext cx="775" cy="136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4337" y="2390"/>
                <a:ext cx="775" cy="1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4337" y="2522"/>
                <a:ext cx="775" cy="7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4337" y="2852"/>
                <a:ext cx="775" cy="2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/>
            </p:nvSpPr>
            <p:spPr bwMode="auto">
              <a:xfrm>
                <a:off x="4337" y="3115"/>
                <a:ext cx="775" cy="7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4337" y="3313"/>
                <a:ext cx="775" cy="268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4337" y="3643"/>
                <a:ext cx="775" cy="7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6" name="Rectangle 18"/>
              <p:cNvSpPr>
                <a:spLocks noChangeArrowheads="1"/>
              </p:cNvSpPr>
              <p:nvPr/>
            </p:nvSpPr>
            <p:spPr bwMode="auto">
              <a:xfrm>
                <a:off x="4337" y="3709"/>
                <a:ext cx="775" cy="7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4337" y="3775"/>
                <a:ext cx="775" cy="7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4337" y="3841"/>
                <a:ext cx="775" cy="14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29" name="Rectangle 21"/>
              <p:cNvSpPr>
                <a:spLocks noChangeArrowheads="1"/>
              </p:cNvSpPr>
              <p:nvPr/>
            </p:nvSpPr>
            <p:spPr bwMode="auto">
              <a:xfrm>
                <a:off x="1346" y="1125"/>
                <a:ext cx="22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Vendor</a:t>
                </a:r>
                <a:endParaRPr lang="en-US"/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2359" y="1125"/>
                <a:ext cx="15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AVM</a:t>
                </a:r>
                <a:endParaRPr lang="en-US"/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3126" y="1125"/>
                <a:ext cx="16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Mitel</a:t>
                </a:r>
                <a:endParaRPr lang="en-US"/>
              </a:p>
            </p:txBody>
          </p:sp>
          <p:sp>
            <p:nvSpPr>
              <p:cNvPr id="43032" name="Rectangle 24"/>
              <p:cNvSpPr>
                <a:spLocks noChangeArrowheads="1"/>
              </p:cNvSpPr>
              <p:nvPr/>
            </p:nvSpPr>
            <p:spPr bwMode="auto">
              <a:xfrm>
                <a:off x="3888" y="1125"/>
                <a:ext cx="18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Cisco</a:t>
                </a:r>
                <a:endParaRPr lang="en-US"/>
              </a:p>
            </p:txBody>
          </p:sp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4580" y="1125"/>
                <a:ext cx="37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LG-Ericsson</a:t>
                </a:r>
                <a:endParaRPr lang="en-US"/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1346" y="1204"/>
                <a:ext cx="19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Model</a:t>
                </a:r>
                <a:endParaRPr lang="en-US"/>
              </a:p>
            </p:txBody>
          </p:sp>
          <p:sp>
            <p:nvSpPr>
              <p:cNvPr id="43035" name="Rectangle 27"/>
              <p:cNvSpPr>
                <a:spLocks noChangeArrowheads="1"/>
              </p:cNvSpPr>
              <p:nvPr/>
            </p:nvSpPr>
            <p:spPr bwMode="auto">
              <a:xfrm>
                <a:off x="2297" y="1204"/>
                <a:ext cx="29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D0D0D"/>
                    </a:solidFill>
                    <a:latin typeface="Arial" charset="0"/>
                  </a:rPr>
                  <a:t>Fritz 7270</a:t>
                </a:r>
                <a:endParaRPr lang="en-US"/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3126" y="1204"/>
                <a:ext cx="15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1000</a:t>
                </a:r>
                <a:endParaRPr lang="en-US"/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3876" y="1204"/>
                <a:ext cx="21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UC500</a:t>
                </a:r>
                <a:endParaRPr lang="en-US"/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/>
            </p:nvSpPr>
            <p:spPr bwMode="auto">
              <a:xfrm>
                <a:off x="4609" y="1204"/>
                <a:ext cx="3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SBG-1000</a:t>
                </a:r>
                <a:endParaRPr lang="en-US"/>
              </a:p>
            </p:txBody>
          </p:sp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624" y="1636"/>
                <a:ext cx="42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Target segment</a:t>
                </a:r>
                <a:endParaRPr lang="en-US"/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2038" y="1636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under 5 users</a:t>
                </a:r>
                <a:endParaRPr lang="en-US"/>
              </a:p>
            </p:txBody>
          </p:sp>
          <p:sp>
            <p:nvSpPr>
              <p:cNvPr id="43041" name="Rectangle 33"/>
              <p:cNvSpPr>
                <a:spLocks noChangeArrowheads="1"/>
              </p:cNvSpPr>
              <p:nvPr/>
            </p:nvSpPr>
            <p:spPr bwMode="auto">
              <a:xfrm>
                <a:off x="2808" y="1636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under 5 users</a:t>
                </a:r>
                <a:endParaRPr lang="en-US"/>
              </a:p>
            </p:txBody>
          </p:sp>
          <p:sp>
            <p:nvSpPr>
              <p:cNvPr id="43042" name="Rectangle 34"/>
              <p:cNvSpPr>
                <a:spLocks noChangeArrowheads="1"/>
              </p:cNvSpPr>
              <p:nvPr/>
            </p:nvSpPr>
            <p:spPr bwMode="auto">
              <a:xfrm>
                <a:off x="3579" y="1636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upto 50 users</a:t>
                </a:r>
                <a:endParaRPr lang="en-US"/>
              </a:p>
            </p:txBody>
          </p:sp>
          <p:sp>
            <p:nvSpPr>
              <p:cNvPr id="43043" name="Rectangle 35"/>
              <p:cNvSpPr>
                <a:spLocks noChangeArrowheads="1"/>
              </p:cNvSpPr>
              <p:nvPr/>
            </p:nvSpPr>
            <p:spPr bwMode="auto">
              <a:xfrm>
                <a:off x="4350" y="1636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353535"/>
                    </a:solidFill>
                    <a:latin typeface="Inherit" charset="0"/>
                  </a:rPr>
                  <a:t>upto 20 users</a:t>
                </a:r>
                <a:endParaRPr lang="en-US"/>
              </a:p>
            </p:txBody>
          </p:sp>
          <p:sp>
            <p:nvSpPr>
              <p:cNvPr id="43044" name="Rectangle 36"/>
              <p:cNvSpPr>
                <a:spLocks noChangeArrowheads="1"/>
              </p:cNvSpPr>
              <p:nvPr/>
            </p:nvSpPr>
            <p:spPr bwMode="auto">
              <a:xfrm>
                <a:off x="1346" y="1714"/>
                <a:ext cx="16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WAN</a:t>
                </a:r>
                <a:endParaRPr lang="en-US"/>
              </a:p>
            </p:txBody>
          </p:sp>
          <p:sp>
            <p:nvSpPr>
              <p:cNvPr id="43045" name="Rectangle 37"/>
              <p:cNvSpPr>
                <a:spLocks noChangeArrowheads="1"/>
              </p:cNvSpPr>
              <p:nvPr/>
            </p:nvSpPr>
            <p:spPr bwMode="auto">
              <a:xfrm>
                <a:off x="2038" y="1714"/>
                <a:ext cx="29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ADSL2/2+</a:t>
                </a:r>
                <a:endParaRPr lang="en-US"/>
              </a:p>
            </p:txBody>
          </p:sp>
          <p:sp>
            <p:nvSpPr>
              <p:cNvPr id="43046" name="Rectangle 38"/>
              <p:cNvSpPr>
                <a:spLocks noChangeArrowheads="1"/>
              </p:cNvSpPr>
              <p:nvPr/>
            </p:nvSpPr>
            <p:spPr bwMode="auto">
              <a:xfrm>
                <a:off x="2808" y="1714"/>
                <a:ext cx="6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ADSL2/2+,10/100M WAN</a:t>
                </a:r>
                <a:endParaRPr lang="en-US"/>
              </a:p>
            </p:txBody>
          </p:sp>
          <p:sp>
            <p:nvSpPr>
              <p:cNvPr id="43047" name="Rectangle 39"/>
              <p:cNvSpPr>
                <a:spLocks noChangeArrowheads="1"/>
              </p:cNvSpPr>
              <p:nvPr/>
            </p:nvSpPr>
            <p:spPr bwMode="auto">
              <a:xfrm>
                <a:off x="3579" y="1714"/>
                <a:ext cx="6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ADSL2/2+,10/100M WAN</a:t>
                </a:r>
                <a:endParaRPr lang="en-US"/>
              </a:p>
            </p:txBody>
          </p:sp>
          <p:sp>
            <p:nvSpPr>
              <p:cNvPr id="43048" name="Rectangle 40"/>
              <p:cNvSpPr>
                <a:spLocks noChangeArrowheads="1"/>
              </p:cNvSpPr>
              <p:nvPr/>
            </p:nvSpPr>
            <p:spPr bwMode="auto">
              <a:xfrm>
                <a:off x="4350" y="1714"/>
                <a:ext cx="54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10/100/1000M WAN</a:t>
                </a:r>
                <a:endParaRPr lang="en-US"/>
              </a:p>
            </p:txBody>
          </p:sp>
          <p:sp>
            <p:nvSpPr>
              <p:cNvPr id="43049" name="Rectangle 41"/>
              <p:cNvSpPr>
                <a:spLocks noChangeArrowheads="1"/>
              </p:cNvSpPr>
              <p:nvPr/>
            </p:nvSpPr>
            <p:spPr bwMode="auto">
              <a:xfrm>
                <a:off x="1346" y="1789"/>
                <a:ext cx="13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LAN</a:t>
                </a:r>
                <a:endParaRPr lang="en-US"/>
              </a:p>
            </p:txBody>
          </p:sp>
          <p:sp>
            <p:nvSpPr>
              <p:cNvPr id="43050" name="Rectangle 42"/>
              <p:cNvSpPr>
                <a:spLocks noChangeArrowheads="1"/>
              </p:cNvSpPr>
              <p:nvPr/>
            </p:nvSpPr>
            <p:spPr bwMode="auto">
              <a:xfrm>
                <a:off x="2038" y="1789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10/100 4ports</a:t>
                </a:r>
                <a:endParaRPr lang="en-US"/>
              </a:p>
            </p:txBody>
          </p:sp>
          <p:sp>
            <p:nvSpPr>
              <p:cNvPr id="43051" name="Rectangle 43"/>
              <p:cNvSpPr>
                <a:spLocks noChangeArrowheads="1"/>
              </p:cNvSpPr>
              <p:nvPr/>
            </p:nvSpPr>
            <p:spPr bwMode="auto">
              <a:xfrm>
                <a:off x="2808" y="1789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10/100 4ports</a:t>
                </a:r>
                <a:endParaRPr lang="en-US"/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3579" y="1789"/>
                <a:ext cx="4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10/100M 8ports</a:t>
                </a:r>
                <a:endParaRPr lang="en-US"/>
              </a:p>
            </p:txBody>
          </p:sp>
          <p:sp>
            <p:nvSpPr>
              <p:cNvPr id="43053" name="Rectangle 45"/>
              <p:cNvSpPr>
                <a:spLocks noChangeArrowheads="1"/>
              </p:cNvSpPr>
              <p:nvPr/>
            </p:nvSpPr>
            <p:spPr bwMode="auto">
              <a:xfrm>
                <a:off x="4350" y="1789"/>
                <a:ext cx="4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10/100M 8ports</a:t>
                </a:r>
                <a:endParaRPr lang="en-US"/>
              </a:p>
            </p:txBody>
          </p:sp>
          <p:sp>
            <p:nvSpPr>
              <p:cNvPr id="43054" name="Rectangle 46"/>
              <p:cNvSpPr>
                <a:spLocks noChangeArrowheads="1"/>
              </p:cNvSpPr>
              <p:nvPr/>
            </p:nvSpPr>
            <p:spPr bwMode="auto">
              <a:xfrm>
                <a:off x="1346" y="1855"/>
                <a:ext cx="13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PoE</a:t>
                </a:r>
                <a:endParaRPr lang="en-US"/>
              </a:p>
            </p:txBody>
          </p:sp>
          <p:sp>
            <p:nvSpPr>
              <p:cNvPr id="43055" name="Rectangle 47"/>
              <p:cNvSpPr>
                <a:spLocks noChangeArrowheads="1"/>
              </p:cNvSpPr>
              <p:nvPr/>
            </p:nvSpPr>
            <p:spPr bwMode="auto">
              <a:xfrm>
                <a:off x="2038" y="1855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056" name="Rectangle 48"/>
              <p:cNvSpPr>
                <a:spLocks noChangeArrowheads="1"/>
              </p:cNvSpPr>
              <p:nvPr/>
            </p:nvSpPr>
            <p:spPr bwMode="auto">
              <a:xfrm>
                <a:off x="2808" y="1855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057" name="Rectangle 49"/>
              <p:cNvSpPr>
                <a:spLocks noChangeArrowheads="1"/>
              </p:cNvSpPr>
              <p:nvPr/>
            </p:nvSpPr>
            <p:spPr bwMode="auto">
              <a:xfrm>
                <a:off x="3579" y="1855"/>
                <a:ext cx="33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(option)</a:t>
                </a:r>
                <a:endParaRPr lang="en-US"/>
              </a:p>
            </p:txBody>
          </p:sp>
          <p:sp>
            <p:nvSpPr>
              <p:cNvPr id="43058" name="Rectangle 50"/>
              <p:cNvSpPr>
                <a:spLocks noChangeArrowheads="1"/>
              </p:cNvSpPr>
              <p:nvPr/>
            </p:nvSpPr>
            <p:spPr bwMode="auto">
              <a:xfrm>
                <a:off x="4350" y="1855"/>
                <a:ext cx="52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(built-in 4ports)</a:t>
                </a:r>
                <a:endParaRPr lang="en-US"/>
              </a:p>
            </p:txBody>
          </p:sp>
          <p:sp>
            <p:nvSpPr>
              <p:cNvPr id="43059" name="Rectangle 51"/>
              <p:cNvSpPr>
                <a:spLocks noChangeArrowheads="1"/>
              </p:cNvSpPr>
              <p:nvPr/>
            </p:nvSpPr>
            <p:spPr bwMode="auto">
              <a:xfrm>
                <a:off x="1346" y="1921"/>
                <a:ext cx="24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Wileless</a:t>
                </a:r>
                <a:endParaRPr lang="en-US"/>
              </a:p>
            </p:txBody>
          </p:sp>
          <p:sp>
            <p:nvSpPr>
              <p:cNvPr id="43060" name="Rectangle 52"/>
              <p:cNvSpPr>
                <a:spLocks noChangeArrowheads="1"/>
              </p:cNvSpPr>
              <p:nvPr/>
            </p:nvSpPr>
            <p:spPr bwMode="auto">
              <a:xfrm>
                <a:off x="2038" y="1921"/>
                <a:ext cx="33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802.11b/g/n</a:t>
                </a:r>
                <a:endParaRPr lang="en-US"/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2808" y="1921"/>
                <a:ext cx="16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11b/g</a:t>
                </a:r>
                <a:endParaRPr lang="en-US"/>
              </a:p>
            </p:txBody>
          </p:sp>
          <p:sp>
            <p:nvSpPr>
              <p:cNvPr id="43062" name="Rectangle 54"/>
              <p:cNvSpPr>
                <a:spLocks noChangeArrowheads="1"/>
              </p:cNvSpPr>
              <p:nvPr/>
            </p:nvSpPr>
            <p:spPr bwMode="auto">
              <a:xfrm>
                <a:off x="3579" y="1921"/>
                <a:ext cx="34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802.11 b/g/n</a:t>
                </a:r>
                <a:endParaRPr lang="en-US"/>
              </a:p>
            </p:txBody>
          </p:sp>
          <p:sp>
            <p:nvSpPr>
              <p:cNvPr id="43063" name="Rectangle 55"/>
              <p:cNvSpPr>
                <a:spLocks noChangeArrowheads="1"/>
              </p:cNvSpPr>
              <p:nvPr/>
            </p:nvSpPr>
            <p:spPr bwMode="auto">
              <a:xfrm>
                <a:off x="4350" y="1921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802.11n b/g/n</a:t>
                </a:r>
                <a:endParaRPr lang="en-US"/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1346" y="1986"/>
                <a:ext cx="14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USB</a:t>
                </a:r>
                <a:endParaRPr lang="en-US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/>
            </p:nvSpPr>
            <p:spPr bwMode="auto">
              <a:xfrm>
                <a:off x="2038" y="1986"/>
                <a:ext cx="2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2.0 1port</a:t>
                </a:r>
                <a:endParaRPr lang="en-US"/>
              </a:p>
            </p:txBody>
          </p:sp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4350" y="1986"/>
                <a:ext cx="2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2.0 1port</a:t>
                </a:r>
                <a:endParaRPr lang="en-US"/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1346" y="2052"/>
                <a:ext cx="3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FXO / FXS</a:t>
                </a:r>
                <a:endParaRPr lang="en-US"/>
              </a:p>
            </p:txBody>
          </p:sp>
          <p:sp>
            <p:nvSpPr>
              <p:cNvPr id="43068" name="Rectangle 60"/>
              <p:cNvSpPr>
                <a:spLocks noChangeArrowheads="1"/>
              </p:cNvSpPr>
              <p:nvPr/>
            </p:nvSpPr>
            <p:spPr bwMode="auto">
              <a:xfrm>
                <a:off x="2038" y="2052"/>
                <a:ext cx="32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 / 2 + 1 So</a:t>
                </a:r>
                <a:endParaRPr lang="en-US"/>
              </a:p>
            </p:txBody>
          </p:sp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2808" y="2052"/>
                <a:ext cx="13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 / 1</a:t>
                </a:r>
                <a:endParaRPr lang="en-US"/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/>
            </p:nvSpPr>
            <p:spPr bwMode="auto">
              <a:xfrm>
                <a:off x="3579" y="2052"/>
                <a:ext cx="56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Multiple configuration</a:t>
                </a:r>
                <a:endParaRPr lang="en-US"/>
              </a:p>
            </p:txBody>
          </p:sp>
          <p:sp>
            <p:nvSpPr>
              <p:cNvPr id="43071" name="Rectangle 63"/>
              <p:cNvSpPr>
                <a:spLocks noChangeArrowheads="1"/>
              </p:cNvSpPr>
              <p:nvPr/>
            </p:nvSpPr>
            <p:spPr bwMode="auto">
              <a:xfrm>
                <a:off x="4350" y="2052"/>
                <a:ext cx="33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 / 2 or 2 / 1</a:t>
                </a:r>
                <a:endParaRPr lang="en-US"/>
              </a:p>
            </p:txBody>
          </p:sp>
          <p:sp>
            <p:nvSpPr>
              <p:cNvPr id="43072" name="Rectangle 64"/>
              <p:cNvSpPr>
                <a:spLocks noChangeArrowheads="1"/>
              </p:cNvSpPr>
              <p:nvPr/>
            </p:nvSpPr>
            <p:spPr bwMode="auto">
              <a:xfrm>
                <a:off x="1346" y="2122"/>
                <a:ext cx="18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DECT</a:t>
                </a:r>
                <a:endParaRPr lang="en-US"/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/>
            </p:nvSpPr>
            <p:spPr bwMode="auto">
              <a:xfrm>
                <a:off x="2038" y="2122"/>
                <a:ext cx="76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Yes (3 simul calls, 6 phones)</a:t>
                </a:r>
                <a:endParaRPr lang="en-US"/>
              </a:p>
            </p:txBody>
          </p:sp>
          <p:sp>
            <p:nvSpPr>
              <p:cNvPr id="43074" name="Rectangle 66"/>
              <p:cNvSpPr>
                <a:spLocks noChangeArrowheads="1"/>
              </p:cNvSpPr>
              <p:nvPr/>
            </p:nvSpPr>
            <p:spPr bwMode="auto">
              <a:xfrm>
                <a:off x="2808" y="2122"/>
                <a:ext cx="41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(4 phones)</a:t>
                </a:r>
                <a:endParaRPr lang="en-US"/>
              </a:p>
            </p:txBody>
          </p:sp>
          <p:sp>
            <p:nvSpPr>
              <p:cNvPr id="43075" name="Rectangle 67"/>
              <p:cNvSpPr>
                <a:spLocks noChangeArrowheads="1"/>
              </p:cNvSpPr>
              <p:nvPr/>
            </p:nvSpPr>
            <p:spPr bwMode="auto">
              <a:xfrm>
                <a:off x="3579" y="2122"/>
                <a:ext cx="33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(option)</a:t>
                </a:r>
                <a:endParaRPr lang="en-US"/>
              </a:p>
            </p:txBody>
          </p:sp>
          <p:sp>
            <p:nvSpPr>
              <p:cNvPr id="43076" name="Rectangle 68"/>
              <p:cNvSpPr>
                <a:spLocks noChangeArrowheads="1"/>
              </p:cNvSpPr>
              <p:nvPr/>
            </p:nvSpPr>
            <p:spPr bwMode="auto">
              <a:xfrm>
                <a:off x="4350" y="2122"/>
                <a:ext cx="8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(3 simul calls, 6 terminals)</a:t>
                </a:r>
                <a:endParaRPr lang="en-US"/>
              </a:p>
            </p:txBody>
          </p:sp>
          <p:sp>
            <p:nvSpPr>
              <p:cNvPr id="43077" name="Rectangle 69"/>
              <p:cNvSpPr>
                <a:spLocks noChangeArrowheads="1"/>
              </p:cNvSpPr>
              <p:nvPr/>
            </p:nvSpPr>
            <p:spPr bwMode="auto">
              <a:xfrm>
                <a:off x="1346" y="2197"/>
                <a:ext cx="54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Relay for Door open</a:t>
                </a:r>
                <a:endParaRPr lang="en-US"/>
              </a:p>
            </p:txBody>
          </p:sp>
          <p:sp>
            <p:nvSpPr>
              <p:cNvPr id="43078" name="Rectangle 70"/>
              <p:cNvSpPr>
                <a:spLocks noChangeArrowheads="1"/>
              </p:cNvSpPr>
              <p:nvPr/>
            </p:nvSpPr>
            <p:spPr bwMode="auto">
              <a:xfrm>
                <a:off x="2038" y="2197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079" name="Rectangle 71"/>
              <p:cNvSpPr>
                <a:spLocks noChangeArrowheads="1"/>
              </p:cNvSpPr>
              <p:nvPr/>
            </p:nvSpPr>
            <p:spPr bwMode="auto">
              <a:xfrm>
                <a:off x="2808" y="219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080" name="Rectangle 72"/>
              <p:cNvSpPr>
                <a:spLocks noChangeArrowheads="1"/>
              </p:cNvSpPr>
              <p:nvPr/>
            </p:nvSpPr>
            <p:spPr bwMode="auto">
              <a:xfrm>
                <a:off x="3579" y="219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081" name="Rectangle 73"/>
              <p:cNvSpPr>
                <a:spLocks noChangeArrowheads="1"/>
              </p:cNvSpPr>
              <p:nvPr/>
            </p:nvSpPr>
            <p:spPr bwMode="auto">
              <a:xfrm>
                <a:off x="4350" y="219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082" name="Rectangle 74"/>
              <p:cNvSpPr>
                <a:spLocks noChangeArrowheads="1"/>
              </p:cNvSpPr>
              <p:nvPr/>
            </p:nvSpPr>
            <p:spPr bwMode="auto">
              <a:xfrm>
                <a:off x="624" y="2263"/>
                <a:ext cx="21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IP-PBX</a:t>
                </a:r>
                <a:endParaRPr lang="en-US"/>
              </a:p>
            </p:txBody>
          </p:sp>
          <p:sp>
            <p:nvSpPr>
              <p:cNvPr id="43083" name="Rectangle 75"/>
              <p:cNvSpPr>
                <a:spLocks noChangeArrowheads="1"/>
              </p:cNvSpPr>
              <p:nvPr/>
            </p:nvSpPr>
            <p:spPr bwMode="auto">
              <a:xfrm>
                <a:off x="1346" y="2263"/>
                <a:ext cx="79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Full feature or SIP based PBX</a:t>
                </a:r>
                <a:endParaRPr lang="en-US"/>
              </a:p>
            </p:txBody>
          </p:sp>
          <p:sp>
            <p:nvSpPr>
              <p:cNvPr id="43084" name="Rectangle 76"/>
              <p:cNvSpPr>
                <a:spLocks noChangeArrowheads="1"/>
              </p:cNvSpPr>
              <p:nvPr/>
            </p:nvSpPr>
            <p:spPr bwMode="auto">
              <a:xfrm>
                <a:off x="2038" y="2263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SIP</a:t>
                </a:r>
                <a:endParaRPr lang="en-US"/>
              </a:p>
            </p:txBody>
          </p:sp>
          <p:sp>
            <p:nvSpPr>
              <p:cNvPr id="43085" name="Rectangle 77"/>
              <p:cNvSpPr>
                <a:spLocks noChangeArrowheads="1"/>
              </p:cNvSpPr>
              <p:nvPr/>
            </p:nvSpPr>
            <p:spPr bwMode="auto">
              <a:xfrm>
                <a:off x="2808" y="2263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SIP</a:t>
                </a:r>
                <a:endParaRPr lang="en-US"/>
              </a:p>
            </p:txBody>
          </p:sp>
          <p:sp>
            <p:nvSpPr>
              <p:cNvPr id="43086" name="Rectangle 78"/>
              <p:cNvSpPr>
                <a:spLocks noChangeArrowheads="1"/>
              </p:cNvSpPr>
              <p:nvPr/>
            </p:nvSpPr>
            <p:spPr bwMode="auto">
              <a:xfrm>
                <a:off x="3579" y="2263"/>
                <a:ext cx="54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Full featured IP-PBX</a:t>
                </a:r>
                <a:endParaRPr lang="en-US"/>
              </a:p>
            </p:txBody>
          </p:sp>
          <p:sp>
            <p:nvSpPr>
              <p:cNvPr id="43087" name="Rectangle 79"/>
              <p:cNvSpPr>
                <a:spLocks noChangeArrowheads="1"/>
              </p:cNvSpPr>
              <p:nvPr/>
            </p:nvSpPr>
            <p:spPr bwMode="auto">
              <a:xfrm>
                <a:off x="4350" y="2263"/>
                <a:ext cx="54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Full featured IP-PBX</a:t>
                </a:r>
                <a:endParaRPr lang="en-US"/>
              </a:p>
            </p:txBody>
          </p:sp>
          <p:sp>
            <p:nvSpPr>
              <p:cNvPr id="43088" name="Rectangle 80"/>
              <p:cNvSpPr>
                <a:spLocks noChangeArrowheads="1"/>
              </p:cNvSpPr>
              <p:nvPr/>
            </p:nvSpPr>
            <p:spPr bwMode="auto">
              <a:xfrm>
                <a:off x="624" y="2328"/>
                <a:ext cx="26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SIP trunk</a:t>
                </a:r>
                <a:endParaRPr lang="en-US"/>
              </a:p>
            </p:txBody>
          </p:sp>
          <p:sp>
            <p:nvSpPr>
              <p:cNvPr id="43089" name="Rectangle 81"/>
              <p:cNvSpPr>
                <a:spLocks noChangeArrowheads="1"/>
              </p:cNvSpPr>
              <p:nvPr/>
            </p:nvSpPr>
            <p:spPr bwMode="auto">
              <a:xfrm>
                <a:off x="1346" y="2328"/>
                <a:ext cx="54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Number of SIP trunk</a:t>
                </a:r>
                <a:endParaRPr lang="en-US"/>
              </a:p>
            </p:txBody>
          </p:sp>
          <p:sp>
            <p:nvSpPr>
              <p:cNvPr id="43090" name="Rectangle 82"/>
              <p:cNvSpPr>
                <a:spLocks noChangeArrowheads="1"/>
              </p:cNvSpPr>
              <p:nvPr/>
            </p:nvSpPr>
            <p:spPr bwMode="auto">
              <a:xfrm>
                <a:off x="2038" y="2328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3ch</a:t>
                </a:r>
                <a:endParaRPr lang="en-US"/>
              </a:p>
            </p:txBody>
          </p:sp>
          <p:sp>
            <p:nvSpPr>
              <p:cNvPr id="43091" name="Rectangle 83"/>
              <p:cNvSpPr>
                <a:spLocks noChangeArrowheads="1"/>
              </p:cNvSpPr>
              <p:nvPr/>
            </p:nvSpPr>
            <p:spPr bwMode="auto">
              <a:xfrm>
                <a:off x="2808" y="2328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2ch</a:t>
                </a:r>
                <a:endParaRPr lang="en-US"/>
              </a:p>
            </p:txBody>
          </p:sp>
          <p:sp>
            <p:nvSpPr>
              <p:cNvPr id="43092" name="Rectangle 84"/>
              <p:cNvSpPr>
                <a:spLocks noChangeArrowheads="1"/>
              </p:cNvSpPr>
              <p:nvPr/>
            </p:nvSpPr>
            <p:spPr bwMode="auto">
              <a:xfrm>
                <a:off x="4350" y="2328"/>
                <a:ext cx="61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6 trunks (4 with DECT)</a:t>
                </a:r>
                <a:endParaRPr lang="en-US"/>
              </a:p>
            </p:txBody>
          </p:sp>
          <p:sp>
            <p:nvSpPr>
              <p:cNvPr id="43093" name="Rectangle 85"/>
              <p:cNvSpPr>
                <a:spLocks noChangeArrowheads="1"/>
              </p:cNvSpPr>
              <p:nvPr/>
            </p:nvSpPr>
            <p:spPr bwMode="auto">
              <a:xfrm>
                <a:off x="624" y="2394"/>
                <a:ext cx="3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Analog trunk</a:t>
                </a:r>
                <a:endParaRPr lang="en-US"/>
              </a:p>
            </p:txBody>
          </p:sp>
          <p:sp>
            <p:nvSpPr>
              <p:cNvPr id="43094" name="Rectangle 86"/>
              <p:cNvSpPr>
                <a:spLocks noChangeArrowheads="1"/>
              </p:cNvSpPr>
              <p:nvPr/>
            </p:nvSpPr>
            <p:spPr bwMode="auto">
              <a:xfrm>
                <a:off x="1346" y="2394"/>
                <a:ext cx="54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Unmber of CO trunk</a:t>
                </a:r>
                <a:endParaRPr lang="en-US"/>
              </a:p>
            </p:txBody>
          </p:sp>
          <p:sp>
            <p:nvSpPr>
              <p:cNvPr id="43095" name="Rectangle 87"/>
              <p:cNvSpPr>
                <a:spLocks noChangeArrowheads="1"/>
              </p:cNvSpPr>
              <p:nvPr/>
            </p:nvSpPr>
            <p:spPr bwMode="auto">
              <a:xfrm>
                <a:off x="2808" y="2394"/>
                <a:ext cx="14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2CO</a:t>
                </a:r>
                <a:endParaRPr lang="en-US"/>
              </a:p>
            </p:txBody>
          </p:sp>
          <p:sp>
            <p:nvSpPr>
              <p:cNvPr id="43096" name="Rectangle 88"/>
              <p:cNvSpPr>
                <a:spLocks noChangeArrowheads="1"/>
              </p:cNvSpPr>
              <p:nvPr/>
            </p:nvSpPr>
            <p:spPr bwMode="auto">
              <a:xfrm>
                <a:off x="3579" y="2394"/>
                <a:ext cx="56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Multiple configuration</a:t>
                </a:r>
                <a:endParaRPr lang="en-US"/>
              </a:p>
            </p:txBody>
          </p:sp>
          <p:sp>
            <p:nvSpPr>
              <p:cNvPr id="43097" name="Rectangle 89"/>
              <p:cNvSpPr>
                <a:spLocks noChangeArrowheads="1"/>
              </p:cNvSpPr>
              <p:nvPr/>
            </p:nvSpPr>
            <p:spPr bwMode="auto">
              <a:xfrm>
                <a:off x="4350" y="2394"/>
                <a:ext cx="40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600">
                    <a:solidFill>
                      <a:srgbClr val="000000"/>
                    </a:solidFill>
                    <a:latin typeface="Arial" charset="0"/>
                  </a:rPr>
                  <a:t>4 </a:t>
                </a:r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CO or </a:t>
                </a:r>
                <a:r>
                  <a:rPr lang="en-US" altLang="ko-KR" sz="6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 BRI max</a:t>
                </a:r>
                <a:endParaRPr lang="en-US"/>
              </a:p>
            </p:txBody>
          </p:sp>
          <p:sp>
            <p:nvSpPr>
              <p:cNvPr id="43098" name="Rectangle 90"/>
              <p:cNvSpPr>
                <a:spLocks noChangeArrowheads="1"/>
              </p:cNvSpPr>
              <p:nvPr/>
            </p:nvSpPr>
            <p:spPr bwMode="auto">
              <a:xfrm>
                <a:off x="624" y="2460"/>
                <a:ext cx="27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Extension</a:t>
                </a:r>
                <a:endParaRPr lang="en-US"/>
              </a:p>
            </p:txBody>
          </p:sp>
          <p:sp>
            <p:nvSpPr>
              <p:cNvPr id="43099" name="Rectangle 91"/>
              <p:cNvSpPr>
                <a:spLocks noChangeArrowheads="1"/>
              </p:cNvSpPr>
              <p:nvPr/>
            </p:nvSpPr>
            <p:spPr bwMode="auto">
              <a:xfrm>
                <a:off x="1346" y="2460"/>
                <a:ext cx="76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Number &amp; type of extensions</a:t>
                </a:r>
                <a:endParaRPr lang="en-US"/>
              </a:p>
            </p:txBody>
          </p:sp>
          <p:sp>
            <p:nvSpPr>
              <p:cNvPr id="43100" name="Rectangle 92"/>
              <p:cNvSpPr>
                <a:spLocks noChangeArrowheads="1"/>
              </p:cNvSpPr>
              <p:nvPr/>
            </p:nvSpPr>
            <p:spPr bwMode="auto">
              <a:xfrm>
                <a:off x="2038" y="2460"/>
                <a:ext cx="44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D0D0D"/>
                    </a:solidFill>
                    <a:latin typeface="Arial" charset="0"/>
                  </a:rPr>
                  <a:t>SIP 20 accounts</a:t>
                </a:r>
                <a:endParaRPr lang="en-US"/>
              </a:p>
            </p:txBody>
          </p:sp>
          <p:sp>
            <p:nvSpPr>
              <p:cNvPr id="43101" name="Rectangle 93"/>
              <p:cNvSpPr>
                <a:spLocks noChangeArrowheads="1"/>
              </p:cNvSpPr>
              <p:nvPr/>
            </p:nvSpPr>
            <p:spPr bwMode="auto">
              <a:xfrm>
                <a:off x="2808" y="2460"/>
                <a:ext cx="34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8 extensions</a:t>
                </a:r>
                <a:endParaRPr lang="en-US"/>
              </a:p>
            </p:txBody>
          </p:sp>
          <p:sp>
            <p:nvSpPr>
              <p:cNvPr id="43102" name="Rectangle 94"/>
              <p:cNvSpPr>
                <a:spLocks noChangeArrowheads="1"/>
              </p:cNvSpPr>
              <p:nvPr/>
            </p:nvSpPr>
            <p:spPr bwMode="auto">
              <a:xfrm>
                <a:off x="3579" y="2460"/>
                <a:ext cx="37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50 extensions</a:t>
                </a:r>
                <a:endParaRPr lang="en-US"/>
              </a:p>
            </p:txBody>
          </p:sp>
          <p:sp>
            <p:nvSpPr>
              <p:cNvPr id="43103" name="Rectangle 95"/>
              <p:cNvSpPr>
                <a:spLocks noChangeArrowheads="1"/>
              </p:cNvSpPr>
              <p:nvPr/>
            </p:nvSpPr>
            <p:spPr bwMode="auto">
              <a:xfrm>
                <a:off x="4350" y="2460"/>
                <a:ext cx="37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23 extensions</a:t>
                </a:r>
                <a:endParaRPr lang="en-US"/>
              </a:p>
            </p:txBody>
          </p:sp>
          <p:sp>
            <p:nvSpPr>
              <p:cNvPr id="43104" name="Rectangle 96"/>
              <p:cNvSpPr>
                <a:spLocks noChangeArrowheads="1"/>
              </p:cNvSpPr>
              <p:nvPr/>
            </p:nvSpPr>
            <p:spPr bwMode="auto">
              <a:xfrm>
                <a:off x="1346" y="2526"/>
                <a:ext cx="60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IGMP/VLAN/STP/QoS</a:t>
                </a:r>
                <a:endParaRPr lang="en-US"/>
              </a:p>
            </p:txBody>
          </p:sp>
          <p:sp>
            <p:nvSpPr>
              <p:cNvPr id="43105" name="Rectangle 97"/>
              <p:cNvSpPr>
                <a:spLocks noChangeArrowheads="1"/>
              </p:cNvSpPr>
              <p:nvPr/>
            </p:nvSpPr>
            <p:spPr bwMode="auto">
              <a:xfrm>
                <a:off x="2038" y="2526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06" name="Rectangle 98"/>
              <p:cNvSpPr>
                <a:spLocks noChangeArrowheads="1"/>
              </p:cNvSpPr>
              <p:nvPr/>
            </p:nvSpPr>
            <p:spPr bwMode="auto">
              <a:xfrm>
                <a:off x="2808" y="2526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07" name="Rectangle 99"/>
              <p:cNvSpPr>
                <a:spLocks noChangeArrowheads="1"/>
              </p:cNvSpPr>
              <p:nvPr/>
            </p:nvSpPr>
            <p:spPr bwMode="auto">
              <a:xfrm>
                <a:off x="3579" y="2526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08" name="Rectangle 100"/>
              <p:cNvSpPr>
                <a:spLocks noChangeArrowheads="1"/>
              </p:cNvSpPr>
              <p:nvPr/>
            </p:nvSpPr>
            <p:spPr bwMode="auto">
              <a:xfrm>
                <a:off x="4350" y="2526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09" name="Rectangle 101"/>
              <p:cNvSpPr>
                <a:spLocks noChangeArrowheads="1"/>
              </p:cNvSpPr>
              <p:nvPr/>
            </p:nvSpPr>
            <p:spPr bwMode="auto">
              <a:xfrm>
                <a:off x="1346" y="2592"/>
                <a:ext cx="28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WLAN RF</a:t>
                </a:r>
                <a:endParaRPr lang="en-US"/>
              </a:p>
            </p:txBody>
          </p:sp>
          <p:sp>
            <p:nvSpPr>
              <p:cNvPr id="43110" name="Rectangle 102"/>
              <p:cNvSpPr>
                <a:spLocks noChangeArrowheads="1"/>
              </p:cNvSpPr>
              <p:nvPr/>
            </p:nvSpPr>
            <p:spPr bwMode="auto">
              <a:xfrm>
                <a:off x="2038" y="2592"/>
                <a:ext cx="23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11 b/g/n</a:t>
                </a:r>
                <a:endParaRPr lang="en-US"/>
              </a:p>
            </p:txBody>
          </p:sp>
          <p:sp>
            <p:nvSpPr>
              <p:cNvPr id="43111" name="Rectangle 103"/>
              <p:cNvSpPr>
                <a:spLocks noChangeArrowheads="1"/>
              </p:cNvSpPr>
              <p:nvPr/>
            </p:nvSpPr>
            <p:spPr bwMode="auto">
              <a:xfrm>
                <a:off x="2808" y="2592"/>
                <a:ext cx="18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11 b/g</a:t>
                </a:r>
                <a:endParaRPr lang="en-US"/>
              </a:p>
            </p:txBody>
          </p:sp>
          <p:sp>
            <p:nvSpPr>
              <p:cNvPr id="43112" name="Rectangle 104"/>
              <p:cNvSpPr>
                <a:spLocks noChangeArrowheads="1"/>
              </p:cNvSpPr>
              <p:nvPr/>
            </p:nvSpPr>
            <p:spPr bwMode="auto">
              <a:xfrm>
                <a:off x="3579" y="2592"/>
                <a:ext cx="23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11 b/g/n</a:t>
                </a:r>
                <a:endParaRPr lang="en-US"/>
              </a:p>
            </p:txBody>
          </p:sp>
          <p:sp>
            <p:nvSpPr>
              <p:cNvPr id="43113" name="Rectangle 105"/>
              <p:cNvSpPr>
                <a:spLocks noChangeArrowheads="1"/>
              </p:cNvSpPr>
              <p:nvPr/>
            </p:nvSpPr>
            <p:spPr bwMode="auto">
              <a:xfrm>
                <a:off x="4350" y="2592"/>
                <a:ext cx="23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11 b/g/n</a:t>
                </a:r>
                <a:endParaRPr lang="en-US"/>
              </a:p>
            </p:txBody>
          </p:sp>
          <p:sp>
            <p:nvSpPr>
              <p:cNvPr id="43114" name="Rectangle 106"/>
              <p:cNvSpPr>
                <a:spLocks noChangeArrowheads="1"/>
              </p:cNvSpPr>
              <p:nvPr/>
            </p:nvSpPr>
            <p:spPr bwMode="auto">
              <a:xfrm>
                <a:off x="1346" y="2658"/>
                <a:ext cx="3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Multiple SSID</a:t>
                </a:r>
                <a:endParaRPr lang="en-US"/>
              </a:p>
            </p:txBody>
          </p:sp>
          <p:sp>
            <p:nvSpPr>
              <p:cNvPr id="43115" name="Rectangle 107"/>
              <p:cNvSpPr>
                <a:spLocks noChangeArrowheads="1"/>
              </p:cNvSpPr>
              <p:nvPr/>
            </p:nvSpPr>
            <p:spPr bwMode="auto">
              <a:xfrm>
                <a:off x="2038" y="2658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16" name="Rectangle 108"/>
              <p:cNvSpPr>
                <a:spLocks noChangeArrowheads="1"/>
              </p:cNvSpPr>
              <p:nvPr/>
            </p:nvSpPr>
            <p:spPr bwMode="auto">
              <a:xfrm>
                <a:off x="2808" y="2658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17" name="Rectangle 109"/>
              <p:cNvSpPr>
                <a:spLocks noChangeArrowheads="1"/>
              </p:cNvSpPr>
              <p:nvPr/>
            </p:nvSpPr>
            <p:spPr bwMode="auto">
              <a:xfrm>
                <a:off x="3579" y="2658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18" name="Rectangle 110"/>
              <p:cNvSpPr>
                <a:spLocks noChangeArrowheads="1"/>
              </p:cNvSpPr>
              <p:nvPr/>
            </p:nvSpPr>
            <p:spPr bwMode="auto">
              <a:xfrm>
                <a:off x="4350" y="2658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19" name="Rectangle 111"/>
              <p:cNvSpPr>
                <a:spLocks noChangeArrowheads="1"/>
              </p:cNvSpPr>
              <p:nvPr/>
            </p:nvSpPr>
            <p:spPr bwMode="auto">
              <a:xfrm>
                <a:off x="1346" y="2724"/>
                <a:ext cx="66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WPA/WPA2/WMM/WPS</a:t>
                </a:r>
                <a:endParaRPr lang="en-US"/>
              </a:p>
            </p:txBody>
          </p:sp>
          <p:sp>
            <p:nvSpPr>
              <p:cNvPr id="43120" name="Rectangle 112"/>
              <p:cNvSpPr>
                <a:spLocks noChangeArrowheads="1"/>
              </p:cNvSpPr>
              <p:nvPr/>
            </p:nvSpPr>
            <p:spPr bwMode="auto">
              <a:xfrm>
                <a:off x="2038" y="272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21" name="Rectangle 113"/>
              <p:cNvSpPr>
                <a:spLocks noChangeArrowheads="1"/>
              </p:cNvSpPr>
              <p:nvPr/>
            </p:nvSpPr>
            <p:spPr bwMode="auto">
              <a:xfrm>
                <a:off x="2808" y="2724"/>
                <a:ext cx="16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WPA</a:t>
                </a:r>
                <a:endParaRPr lang="en-US"/>
              </a:p>
            </p:txBody>
          </p:sp>
          <p:sp>
            <p:nvSpPr>
              <p:cNvPr id="43122" name="Rectangle 114"/>
              <p:cNvSpPr>
                <a:spLocks noChangeArrowheads="1"/>
              </p:cNvSpPr>
              <p:nvPr/>
            </p:nvSpPr>
            <p:spPr bwMode="auto">
              <a:xfrm>
                <a:off x="3579" y="272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23" name="Rectangle 115"/>
              <p:cNvSpPr>
                <a:spLocks noChangeArrowheads="1"/>
              </p:cNvSpPr>
              <p:nvPr/>
            </p:nvSpPr>
            <p:spPr bwMode="auto">
              <a:xfrm>
                <a:off x="4350" y="272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24" name="Rectangle 116"/>
              <p:cNvSpPr>
                <a:spLocks noChangeArrowheads="1"/>
              </p:cNvSpPr>
              <p:nvPr/>
            </p:nvSpPr>
            <p:spPr bwMode="auto">
              <a:xfrm>
                <a:off x="1346" y="2790"/>
                <a:ext cx="19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DHCP</a:t>
                </a:r>
                <a:endParaRPr lang="en-US"/>
              </a:p>
            </p:txBody>
          </p:sp>
          <p:sp>
            <p:nvSpPr>
              <p:cNvPr id="43125" name="Rectangle 117"/>
              <p:cNvSpPr>
                <a:spLocks noChangeArrowheads="1"/>
              </p:cNvSpPr>
              <p:nvPr/>
            </p:nvSpPr>
            <p:spPr bwMode="auto">
              <a:xfrm>
                <a:off x="2038" y="2790"/>
                <a:ext cx="3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server, client</a:t>
                </a:r>
                <a:endParaRPr lang="en-US"/>
              </a:p>
            </p:txBody>
          </p:sp>
          <p:sp>
            <p:nvSpPr>
              <p:cNvPr id="43126" name="Rectangle 118"/>
              <p:cNvSpPr>
                <a:spLocks noChangeArrowheads="1"/>
              </p:cNvSpPr>
              <p:nvPr/>
            </p:nvSpPr>
            <p:spPr bwMode="auto">
              <a:xfrm>
                <a:off x="2808" y="2790"/>
                <a:ext cx="19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Server</a:t>
                </a:r>
                <a:endParaRPr lang="en-US"/>
              </a:p>
            </p:txBody>
          </p:sp>
          <p:sp>
            <p:nvSpPr>
              <p:cNvPr id="43127" name="Rectangle 119"/>
              <p:cNvSpPr>
                <a:spLocks noChangeArrowheads="1"/>
              </p:cNvSpPr>
              <p:nvPr/>
            </p:nvSpPr>
            <p:spPr bwMode="auto">
              <a:xfrm>
                <a:off x="3579" y="2790"/>
                <a:ext cx="3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server, client</a:t>
                </a:r>
                <a:endParaRPr lang="en-US"/>
              </a:p>
            </p:txBody>
          </p:sp>
          <p:sp>
            <p:nvSpPr>
              <p:cNvPr id="43128" name="Rectangle 120"/>
              <p:cNvSpPr>
                <a:spLocks noChangeArrowheads="1"/>
              </p:cNvSpPr>
              <p:nvPr/>
            </p:nvSpPr>
            <p:spPr bwMode="auto">
              <a:xfrm>
                <a:off x="4350" y="2790"/>
                <a:ext cx="3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server, client</a:t>
                </a:r>
                <a:endParaRPr lang="en-US"/>
              </a:p>
            </p:txBody>
          </p:sp>
          <p:sp>
            <p:nvSpPr>
              <p:cNvPr id="43129" name="Rectangle 121"/>
              <p:cNvSpPr>
                <a:spLocks noChangeArrowheads="1"/>
              </p:cNvSpPr>
              <p:nvPr/>
            </p:nvSpPr>
            <p:spPr bwMode="auto">
              <a:xfrm>
                <a:off x="1346" y="2856"/>
                <a:ext cx="49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NTP / FTP / TFTP</a:t>
                </a:r>
                <a:endParaRPr lang="en-US"/>
              </a:p>
            </p:txBody>
          </p:sp>
          <p:sp>
            <p:nvSpPr>
              <p:cNvPr id="43130" name="Rectangle 122"/>
              <p:cNvSpPr>
                <a:spLocks noChangeArrowheads="1"/>
              </p:cNvSpPr>
              <p:nvPr/>
            </p:nvSpPr>
            <p:spPr bwMode="auto">
              <a:xfrm>
                <a:off x="2038" y="2856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31" name="Rectangle 123"/>
              <p:cNvSpPr>
                <a:spLocks noChangeArrowheads="1"/>
              </p:cNvSpPr>
              <p:nvPr/>
            </p:nvSpPr>
            <p:spPr bwMode="auto">
              <a:xfrm>
                <a:off x="3579" y="2856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32" name="Rectangle 124"/>
              <p:cNvSpPr>
                <a:spLocks noChangeArrowheads="1"/>
              </p:cNvSpPr>
              <p:nvPr/>
            </p:nvSpPr>
            <p:spPr bwMode="auto">
              <a:xfrm>
                <a:off x="4350" y="2856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33" name="Rectangle 125"/>
              <p:cNvSpPr>
                <a:spLocks noChangeArrowheads="1"/>
              </p:cNvSpPr>
              <p:nvPr/>
            </p:nvSpPr>
            <p:spPr bwMode="auto">
              <a:xfrm>
                <a:off x="1346" y="2922"/>
                <a:ext cx="35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static routing</a:t>
                </a:r>
                <a:endParaRPr lang="en-US"/>
              </a:p>
            </p:txBody>
          </p:sp>
          <p:sp>
            <p:nvSpPr>
              <p:cNvPr id="43134" name="Rectangle 126"/>
              <p:cNvSpPr>
                <a:spLocks noChangeArrowheads="1"/>
              </p:cNvSpPr>
              <p:nvPr/>
            </p:nvSpPr>
            <p:spPr bwMode="auto">
              <a:xfrm>
                <a:off x="2038" y="2922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35" name="Rectangle 127"/>
              <p:cNvSpPr>
                <a:spLocks noChangeArrowheads="1"/>
              </p:cNvSpPr>
              <p:nvPr/>
            </p:nvSpPr>
            <p:spPr bwMode="auto">
              <a:xfrm>
                <a:off x="2808" y="2922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36" name="Rectangle 128"/>
              <p:cNvSpPr>
                <a:spLocks noChangeArrowheads="1"/>
              </p:cNvSpPr>
              <p:nvPr/>
            </p:nvSpPr>
            <p:spPr bwMode="auto">
              <a:xfrm>
                <a:off x="3579" y="2922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37" name="Rectangle 129"/>
              <p:cNvSpPr>
                <a:spLocks noChangeArrowheads="1"/>
              </p:cNvSpPr>
              <p:nvPr/>
            </p:nvSpPr>
            <p:spPr bwMode="auto">
              <a:xfrm>
                <a:off x="4350" y="2922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38" name="Rectangle 130"/>
              <p:cNvSpPr>
                <a:spLocks noChangeArrowheads="1"/>
              </p:cNvSpPr>
              <p:nvPr/>
            </p:nvSpPr>
            <p:spPr bwMode="auto">
              <a:xfrm>
                <a:off x="1346" y="2988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RIP</a:t>
                </a:r>
                <a:endParaRPr lang="en-US"/>
              </a:p>
            </p:txBody>
          </p:sp>
          <p:sp>
            <p:nvSpPr>
              <p:cNvPr id="43139" name="Rectangle 131"/>
              <p:cNvSpPr>
                <a:spLocks noChangeArrowheads="1"/>
              </p:cNvSpPr>
              <p:nvPr/>
            </p:nvSpPr>
            <p:spPr bwMode="auto">
              <a:xfrm>
                <a:off x="2038" y="2988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40" name="Rectangle 132"/>
              <p:cNvSpPr>
                <a:spLocks noChangeArrowheads="1"/>
              </p:cNvSpPr>
              <p:nvPr/>
            </p:nvSpPr>
            <p:spPr bwMode="auto">
              <a:xfrm>
                <a:off x="2808" y="2988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41" name="Rectangle 133"/>
              <p:cNvSpPr>
                <a:spLocks noChangeArrowheads="1"/>
              </p:cNvSpPr>
              <p:nvPr/>
            </p:nvSpPr>
            <p:spPr bwMode="auto">
              <a:xfrm>
                <a:off x="3579" y="2988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42" name="Rectangle 134"/>
              <p:cNvSpPr>
                <a:spLocks noChangeArrowheads="1"/>
              </p:cNvSpPr>
              <p:nvPr/>
            </p:nvSpPr>
            <p:spPr bwMode="auto">
              <a:xfrm>
                <a:off x="4350" y="2988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43" name="Rectangle 135"/>
              <p:cNvSpPr>
                <a:spLocks noChangeArrowheads="1"/>
              </p:cNvSpPr>
              <p:nvPr/>
            </p:nvSpPr>
            <p:spPr bwMode="auto">
              <a:xfrm>
                <a:off x="1346" y="3054"/>
                <a:ext cx="52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Web based / Telnet</a:t>
                </a:r>
                <a:endParaRPr lang="en-US"/>
              </a:p>
            </p:txBody>
          </p:sp>
          <p:sp>
            <p:nvSpPr>
              <p:cNvPr id="43144" name="Rectangle 136"/>
              <p:cNvSpPr>
                <a:spLocks noChangeArrowheads="1"/>
              </p:cNvSpPr>
              <p:nvPr/>
            </p:nvSpPr>
            <p:spPr bwMode="auto">
              <a:xfrm>
                <a:off x="2038" y="305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45" name="Rectangle 137"/>
              <p:cNvSpPr>
                <a:spLocks noChangeArrowheads="1"/>
              </p:cNvSpPr>
              <p:nvPr/>
            </p:nvSpPr>
            <p:spPr bwMode="auto">
              <a:xfrm>
                <a:off x="2808" y="3054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3579" y="305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4350" y="3054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346" y="3120"/>
                <a:ext cx="4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SNMP/TR-069</a:t>
                </a:r>
                <a:endParaRPr lang="en-US"/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2038" y="3120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2808" y="3120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3579" y="3120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2" name="Rectangle 144"/>
              <p:cNvSpPr>
                <a:spLocks noChangeArrowheads="1"/>
              </p:cNvSpPr>
              <p:nvPr/>
            </p:nvSpPr>
            <p:spPr bwMode="auto">
              <a:xfrm>
                <a:off x="4350" y="3120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346" y="3185"/>
                <a:ext cx="49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NAT/Firewall/DMZ</a:t>
                </a:r>
                <a:endParaRPr lang="en-US"/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038" y="318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808" y="318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79" y="318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350" y="318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58" name="Rectangle 150"/>
              <p:cNvSpPr>
                <a:spLocks noChangeArrowheads="1"/>
              </p:cNvSpPr>
              <p:nvPr/>
            </p:nvSpPr>
            <p:spPr bwMode="auto">
              <a:xfrm>
                <a:off x="1346" y="3251"/>
                <a:ext cx="14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VPN</a:t>
                </a:r>
                <a:endParaRPr lang="en-US"/>
              </a:p>
            </p:txBody>
          </p:sp>
          <p:sp>
            <p:nvSpPr>
              <p:cNvPr id="43159" name="Rectangle 151"/>
              <p:cNvSpPr>
                <a:spLocks noChangeArrowheads="1"/>
              </p:cNvSpPr>
              <p:nvPr/>
            </p:nvSpPr>
            <p:spPr bwMode="auto">
              <a:xfrm>
                <a:off x="2038" y="3251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60" name="Rectangle 152"/>
              <p:cNvSpPr>
                <a:spLocks noChangeArrowheads="1"/>
              </p:cNvSpPr>
              <p:nvPr/>
            </p:nvSpPr>
            <p:spPr bwMode="auto">
              <a:xfrm>
                <a:off x="2808" y="3251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61" name="Rectangle 153"/>
              <p:cNvSpPr>
                <a:spLocks noChangeArrowheads="1"/>
              </p:cNvSpPr>
              <p:nvPr/>
            </p:nvSpPr>
            <p:spPr bwMode="auto">
              <a:xfrm>
                <a:off x="3579" y="3251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62" name="Rectangle 154"/>
              <p:cNvSpPr>
                <a:spLocks noChangeArrowheads="1"/>
              </p:cNvSpPr>
              <p:nvPr/>
            </p:nvSpPr>
            <p:spPr bwMode="auto">
              <a:xfrm>
                <a:off x="4350" y="3251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63" name="Rectangle 155"/>
              <p:cNvSpPr>
                <a:spLocks noChangeArrowheads="1"/>
              </p:cNvSpPr>
              <p:nvPr/>
            </p:nvSpPr>
            <p:spPr bwMode="auto">
              <a:xfrm>
                <a:off x="1346" y="3317"/>
                <a:ext cx="43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File/Print Server</a:t>
                </a:r>
                <a:endParaRPr lang="en-US"/>
              </a:p>
            </p:txBody>
          </p:sp>
          <p:sp>
            <p:nvSpPr>
              <p:cNvPr id="43164" name="Rectangle 156"/>
              <p:cNvSpPr>
                <a:spLocks noChangeArrowheads="1"/>
              </p:cNvSpPr>
              <p:nvPr/>
            </p:nvSpPr>
            <p:spPr bwMode="auto">
              <a:xfrm>
                <a:off x="2038" y="331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65" name="Rectangle 157"/>
              <p:cNvSpPr>
                <a:spLocks noChangeArrowheads="1"/>
              </p:cNvSpPr>
              <p:nvPr/>
            </p:nvSpPr>
            <p:spPr bwMode="auto">
              <a:xfrm>
                <a:off x="2808" y="3317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66" name="Rectangle 158"/>
              <p:cNvSpPr>
                <a:spLocks noChangeArrowheads="1"/>
              </p:cNvSpPr>
              <p:nvPr/>
            </p:nvSpPr>
            <p:spPr bwMode="auto">
              <a:xfrm>
                <a:off x="3579" y="3317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67" name="Rectangle 159"/>
              <p:cNvSpPr>
                <a:spLocks noChangeArrowheads="1"/>
              </p:cNvSpPr>
              <p:nvPr/>
            </p:nvSpPr>
            <p:spPr bwMode="auto">
              <a:xfrm>
                <a:off x="4350" y="331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68" name="Rectangle 160"/>
              <p:cNvSpPr>
                <a:spLocks noChangeArrowheads="1"/>
              </p:cNvSpPr>
              <p:nvPr/>
            </p:nvSpPr>
            <p:spPr bwMode="auto">
              <a:xfrm>
                <a:off x="1346" y="3383"/>
                <a:ext cx="27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Voicemail</a:t>
                </a:r>
                <a:endParaRPr lang="en-US"/>
              </a:p>
            </p:txBody>
          </p:sp>
          <p:sp>
            <p:nvSpPr>
              <p:cNvPr id="43169" name="Rectangle 161"/>
              <p:cNvSpPr>
                <a:spLocks noChangeArrowheads="1"/>
              </p:cNvSpPr>
              <p:nvPr/>
            </p:nvSpPr>
            <p:spPr bwMode="auto">
              <a:xfrm>
                <a:off x="2038" y="3383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70" name="Rectangle 162"/>
              <p:cNvSpPr>
                <a:spLocks noChangeArrowheads="1"/>
              </p:cNvSpPr>
              <p:nvPr/>
            </p:nvSpPr>
            <p:spPr bwMode="auto">
              <a:xfrm>
                <a:off x="2808" y="3383"/>
                <a:ext cx="46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(2ch, 30min)</a:t>
                </a:r>
                <a:endParaRPr lang="en-US"/>
              </a:p>
            </p:txBody>
          </p:sp>
          <p:sp>
            <p:nvSpPr>
              <p:cNvPr id="43171" name="Rectangle 163"/>
              <p:cNvSpPr>
                <a:spLocks noChangeArrowheads="1"/>
              </p:cNvSpPr>
              <p:nvPr/>
            </p:nvSpPr>
            <p:spPr bwMode="auto">
              <a:xfrm>
                <a:off x="3579" y="3383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72" name="Rectangle 164"/>
              <p:cNvSpPr>
                <a:spLocks noChangeArrowheads="1"/>
              </p:cNvSpPr>
              <p:nvPr/>
            </p:nvSpPr>
            <p:spPr bwMode="auto">
              <a:xfrm>
                <a:off x="4350" y="3383"/>
                <a:ext cx="49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(4ch, 200min)</a:t>
                </a:r>
                <a:endParaRPr lang="en-US"/>
              </a:p>
            </p:txBody>
          </p:sp>
          <p:sp>
            <p:nvSpPr>
              <p:cNvPr id="43173" name="Rectangle 165"/>
              <p:cNvSpPr>
                <a:spLocks noChangeArrowheads="1"/>
              </p:cNvSpPr>
              <p:nvPr/>
            </p:nvSpPr>
            <p:spPr bwMode="auto">
              <a:xfrm>
                <a:off x="1346" y="3449"/>
                <a:ext cx="28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Softphone</a:t>
                </a:r>
                <a:endParaRPr lang="en-US"/>
              </a:p>
            </p:txBody>
          </p:sp>
          <p:sp>
            <p:nvSpPr>
              <p:cNvPr id="43174" name="Rectangle 166"/>
              <p:cNvSpPr>
                <a:spLocks noChangeArrowheads="1"/>
              </p:cNvSpPr>
              <p:nvPr/>
            </p:nvSpPr>
            <p:spPr bwMode="auto">
              <a:xfrm>
                <a:off x="2038" y="3449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75" name="Rectangle 167"/>
              <p:cNvSpPr>
                <a:spLocks noChangeArrowheads="1"/>
              </p:cNvSpPr>
              <p:nvPr/>
            </p:nvSpPr>
            <p:spPr bwMode="auto">
              <a:xfrm>
                <a:off x="2808" y="3449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76" name="Rectangle 168"/>
              <p:cNvSpPr>
                <a:spLocks noChangeArrowheads="1"/>
              </p:cNvSpPr>
              <p:nvPr/>
            </p:nvSpPr>
            <p:spPr bwMode="auto">
              <a:xfrm>
                <a:off x="3579" y="3449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77" name="Rectangle 169"/>
              <p:cNvSpPr>
                <a:spLocks noChangeArrowheads="1"/>
              </p:cNvSpPr>
              <p:nvPr/>
            </p:nvSpPr>
            <p:spPr bwMode="auto">
              <a:xfrm>
                <a:off x="4350" y="3449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78" name="Rectangle 170"/>
              <p:cNvSpPr>
                <a:spLocks noChangeArrowheads="1"/>
              </p:cNvSpPr>
              <p:nvPr/>
            </p:nvSpPr>
            <p:spPr bwMode="auto">
              <a:xfrm>
                <a:off x="1346" y="3515"/>
                <a:ext cx="63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Attendant / IP recording</a:t>
                </a:r>
                <a:endParaRPr lang="en-US"/>
              </a:p>
            </p:txBody>
          </p:sp>
          <p:sp>
            <p:nvSpPr>
              <p:cNvPr id="43179" name="Rectangle 171"/>
              <p:cNvSpPr>
                <a:spLocks noChangeArrowheads="1"/>
              </p:cNvSpPr>
              <p:nvPr/>
            </p:nvSpPr>
            <p:spPr bwMode="auto">
              <a:xfrm>
                <a:off x="2038" y="3515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80" name="Rectangle 172"/>
              <p:cNvSpPr>
                <a:spLocks noChangeArrowheads="1"/>
              </p:cNvSpPr>
              <p:nvPr/>
            </p:nvSpPr>
            <p:spPr bwMode="auto">
              <a:xfrm>
                <a:off x="2808" y="3515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81" name="Rectangle 173"/>
              <p:cNvSpPr>
                <a:spLocks noChangeArrowheads="1"/>
              </p:cNvSpPr>
              <p:nvPr/>
            </p:nvSpPr>
            <p:spPr bwMode="auto">
              <a:xfrm>
                <a:off x="3579" y="351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82" name="Rectangle 174"/>
              <p:cNvSpPr>
                <a:spLocks noChangeArrowheads="1"/>
              </p:cNvSpPr>
              <p:nvPr/>
            </p:nvSpPr>
            <p:spPr bwMode="auto">
              <a:xfrm>
                <a:off x="4350" y="351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83" name="Rectangle 175"/>
              <p:cNvSpPr>
                <a:spLocks noChangeArrowheads="1"/>
              </p:cNvSpPr>
              <p:nvPr/>
            </p:nvSpPr>
            <p:spPr bwMode="auto">
              <a:xfrm>
                <a:off x="1346" y="3581"/>
                <a:ext cx="40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Digital phonles</a:t>
                </a:r>
                <a:endParaRPr lang="en-US"/>
              </a:p>
            </p:txBody>
          </p:sp>
          <p:sp>
            <p:nvSpPr>
              <p:cNvPr id="43184" name="Rectangle 176"/>
              <p:cNvSpPr>
                <a:spLocks noChangeArrowheads="1"/>
              </p:cNvSpPr>
              <p:nvPr/>
            </p:nvSpPr>
            <p:spPr bwMode="auto">
              <a:xfrm>
                <a:off x="2038" y="3581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85" name="Rectangle 177"/>
              <p:cNvSpPr>
                <a:spLocks noChangeArrowheads="1"/>
              </p:cNvSpPr>
              <p:nvPr/>
            </p:nvSpPr>
            <p:spPr bwMode="auto">
              <a:xfrm>
                <a:off x="2808" y="3581"/>
                <a:ext cx="21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(4)</a:t>
                </a:r>
                <a:endParaRPr lang="en-US"/>
              </a:p>
            </p:txBody>
          </p:sp>
          <p:sp>
            <p:nvSpPr>
              <p:cNvPr id="43186" name="Rectangle 178"/>
              <p:cNvSpPr>
                <a:spLocks noChangeArrowheads="1"/>
              </p:cNvSpPr>
              <p:nvPr/>
            </p:nvSpPr>
            <p:spPr bwMode="auto">
              <a:xfrm>
                <a:off x="3579" y="3581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87" name="Rectangle 179"/>
              <p:cNvSpPr>
                <a:spLocks noChangeArrowheads="1"/>
              </p:cNvSpPr>
              <p:nvPr/>
            </p:nvSpPr>
            <p:spPr bwMode="auto">
              <a:xfrm>
                <a:off x="4350" y="3581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88" name="Rectangle 180"/>
              <p:cNvSpPr>
                <a:spLocks noChangeArrowheads="1"/>
              </p:cNvSpPr>
              <p:nvPr/>
            </p:nvSpPr>
            <p:spPr bwMode="auto">
              <a:xfrm>
                <a:off x="1346" y="3647"/>
                <a:ext cx="29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IP Phones</a:t>
                </a:r>
                <a:endParaRPr lang="en-US"/>
              </a:p>
            </p:txBody>
          </p:sp>
          <p:sp>
            <p:nvSpPr>
              <p:cNvPr id="43189" name="Rectangle 181"/>
              <p:cNvSpPr>
                <a:spLocks noChangeArrowheads="1"/>
              </p:cNvSpPr>
              <p:nvPr/>
            </p:nvSpPr>
            <p:spPr bwMode="auto">
              <a:xfrm>
                <a:off x="2038" y="3647"/>
                <a:ext cx="5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?</a:t>
                </a:r>
                <a:endParaRPr lang="en-US"/>
              </a:p>
            </p:txBody>
          </p:sp>
          <p:sp>
            <p:nvSpPr>
              <p:cNvPr id="43190" name="Rectangle 182"/>
              <p:cNvSpPr>
                <a:spLocks noChangeArrowheads="1"/>
              </p:cNvSpPr>
              <p:nvPr/>
            </p:nvSpPr>
            <p:spPr bwMode="auto">
              <a:xfrm>
                <a:off x="2808" y="3647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191" name="Rectangle 183"/>
              <p:cNvSpPr>
                <a:spLocks noChangeArrowheads="1"/>
              </p:cNvSpPr>
              <p:nvPr/>
            </p:nvSpPr>
            <p:spPr bwMode="auto">
              <a:xfrm>
                <a:off x="3579" y="364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92" name="Rectangle 184"/>
              <p:cNvSpPr>
                <a:spLocks noChangeArrowheads="1"/>
              </p:cNvSpPr>
              <p:nvPr/>
            </p:nvSpPr>
            <p:spPr bwMode="auto">
              <a:xfrm>
                <a:off x="4350" y="3647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93" name="Rectangle 185"/>
              <p:cNvSpPr>
                <a:spLocks noChangeArrowheads="1"/>
              </p:cNvSpPr>
              <p:nvPr/>
            </p:nvSpPr>
            <p:spPr bwMode="auto">
              <a:xfrm>
                <a:off x="1346" y="3713"/>
                <a:ext cx="18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DECT</a:t>
                </a:r>
                <a:endParaRPr lang="en-US"/>
              </a:p>
            </p:txBody>
          </p:sp>
          <p:sp>
            <p:nvSpPr>
              <p:cNvPr id="43194" name="Rectangle 186"/>
              <p:cNvSpPr>
                <a:spLocks noChangeArrowheads="1"/>
              </p:cNvSpPr>
              <p:nvPr/>
            </p:nvSpPr>
            <p:spPr bwMode="auto">
              <a:xfrm>
                <a:off x="2038" y="3713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95" name="Rectangle 187"/>
              <p:cNvSpPr>
                <a:spLocks noChangeArrowheads="1"/>
              </p:cNvSpPr>
              <p:nvPr/>
            </p:nvSpPr>
            <p:spPr bwMode="auto">
              <a:xfrm>
                <a:off x="2808" y="3713"/>
                <a:ext cx="21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 (4)</a:t>
                </a:r>
                <a:endParaRPr lang="en-US"/>
              </a:p>
            </p:txBody>
          </p:sp>
          <p:sp>
            <p:nvSpPr>
              <p:cNvPr id="43196" name="Rectangle 188"/>
              <p:cNvSpPr>
                <a:spLocks noChangeArrowheads="1"/>
              </p:cNvSpPr>
              <p:nvPr/>
            </p:nvSpPr>
            <p:spPr bwMode="auto">
              <a:xfrm>
                <a:off x="3579" y="3713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97" name="Rectangle 189"/>
              <p:cNvSpPr>
                <a:spLocks noChangeArrowheads="1"/>
              </p:cNvSpPr>
              <p:nvPr/>
            </p:nvSpPr>
            <p:spPr bwMode="auto">
              <a:xfrm>
                <a:off x="4350" y="3713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198" name="Rectangle 190"/>
              <p:cNvSpPr>
                <a:spLocks noChangeArrowheads="1"/>
              </p:cNvSpPr>
              <p:nvPr/>
            </p:nvSpPr>
            <p:spPr bwMode="auto">
              <a:xfrm>
                <a:off x="1346" y="3779"/>
                <a:ext cx="51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WiFi (system WiFi)</a:t>
                </a:r>
                <a:endParaRPr lang="en-US"/>
              </a:p>
            </p:txBody>
          </p:sp>
          <p:sp>
            <p:nvSpPr>
              <p:cNvPr id="43199" name="Rectangle 191"/>
              <p:cNvSpPr>
                <a:spLocks noChangeArrowheads="1"/>
              </p:cNvSpPr>
              <p:nvPr/>
            </p:nvSpPr>
            <p:spPr bwMode="auto">
              <a:xfrm>
                <a:off x="2038" y="3779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200" name="Rectangle 192"/>
              <p:cNvSpPr>
                <a:spLocks noChangeArrowheads="1"/>
              </p:cNvSpPr>
              <p:nvPr/>
            </p:nvSpPr>
            <p:spPr bwMode="auto">
              <a:xfrm>
                <a:off x="2808" y="3779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201" name="Rectangle 193"/>
              <p:cNvSpPr>
                <a:spLocks noChangeArrowheads="1"/>
              </p:cNvSpPr>
              <p:nvPr/>
            </p:nvSpPr>
            <p:spPr bwMode="auto">
              <a:xfrm>
                <a:off x="3579" y="3779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2" name="Rectangle 194"/>
              <p:cNvSpPr>
                <a:spLocks noChangeArrowheads="1"/>
              </p:cNvSpPr>
              <p:nvPr/>
            </p:nvSpPr>
            <p:spPr bwMode="auto">
              <a:xfrm>
                <a:off x="4350" y="3779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3" name="Rectangle 195"/>
              <p:cNvSpPr>
                <a:spLocks noChangeArrowheads="1"/>
              </p:cNvSpPr>
              <p:nvPr/>
            </p:nvSpPr>
            <p:spPr bwMode="auto">
              <a:xfrm>
                <a:off x="1346" y="3845"/>
                <a:ext cx="20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Analog</a:t>
                </a:r>
                <a:endParaRPr lang="en-US"/>
              </a:p>
            </p:txBody>
          </p:sp>
          <p:sp>
            <p:nvSpPr>
              <p:cNvPr id="43204" name="Rectangle 196"/>
              <p:cNvSpPr>
                <a:spLocks noChangeArrowheads="1"/>
              </p:cNvSpPr>
              <p:nvPr/>
            </p:nvSpPr>
            <p:spPr bwMode="auto">
              <a:xfrm>
                <a:off x="2038" y="384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5" name="Rectangle 197"/>
              <p:cNvSpPr>
                <a:spLocks noChangeArrowheads="1"/>
              </p:cNvSpPr>
              <p:nvPr/>
            </p:nvSpPr>
            <p:spPr bwMode="auto">
              <a:xfrm>
                <a:off x="2808" y="384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6" name="Rectangle 198"/>
              <p:cNvSpPr>
                <a:spLocks noChangeArrowheads="1"/>
              </p:cNvSpPr>
              <p:nvPr/>
            </p:nvSpPr>
            <p:spPr bwMode="auto">
              <a:xfrm>
                <a:off x="3579" y="384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7" name="Rectangle 199"/>
              <p:cNvSpPr>
                <a:spLocks noChangeArrowheads="1"/>
              </p:cNvSpPr>
              <p:nvPr/>
            </p:nvSpPr>
            <p:spPr bwMode="auto">
              <a:xfrm>
                <a:off x="4350" y="384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08" name="Rectangle 200"/>
              <p:cNvSpPr>
                <a:spLocks noChangeArrowheads="1"/>
              </p:cNvSpPr>
              <p:nvPr/>
            </p:nvSpPr>
            <p:spPr bwMode="auto">
              <a:xfrm>
                <a:off x="624" y="3915"/>
                <a:ext cx="6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Simple/easy configuration</a:t>
                </a:r>
                <a:endParaRPr lang="en-US"/>
              </a:p>
            </p:txBody>
          </p:sp>
          <p:sp>
            <p:nvSpPr>
              <p:cNvPr id="43209" name="Rectangle 201"/>
              <p:cNvSpPr>
                <a:spLocks noChangeArrowheads="1"/>
              </p:cNvSpPr>
              <p:nvPr/>
            </p:nvSpPr>
            <p:spPr bwMode="auto">
              <a:xfrm>
                <a:off x="1346" y="3915"/>
                <a:ext cx="20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Wizard</a:t>
                </a:r>
                <a:endParaRPr lang="en-US"/>
              </a:p>
            </p:txBody>
          </p:sp>
          <p:sp>
            <p:nvSpPr>
              <p:cNvPr id="43210" name="Rectangle 202"/>
              <p:cNvSpPr>
                <a:spLocks noChangeArrowheads="1"/>
              </p:cNvSpPr>
              <p:nvPr/>
            </p:nvSpPr>
            <p:spPr bwMode="auto">
              <a:xfrm>
                <a:off x="2038" y="3915"/>
                <a:ext cx="4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Web &amp; Wizard</a:t>
                </a:r>
                <a:endParaRPr lang="en-US"/>
              </a:p>
            </p:txBody>
          </p:sp>
          <p:sp>
            <p:nvSpPr>
              <p:cNvPr id="43211" name="Rectangle 203"/>
              <p:cNvSpPr>
                <a:spLocks noChangeArrowheads="1"/>
              </p:cNvSpPr>
              <p:nvPr/>
            </p:nvSpPr>
            <p:spPr bwMode="auto">
              <a:xfrm>
                <a:off x="2808" y="3915"/>
                <a:ext cx="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No</a:t>
                </a:r>
                <a:endParaRPr lang="en-US"/>
              </a:p>
            </p:txBody>
          </p:sp>
          <p:sp>
            <p:nvSpPr>
              <p:cNvPr id="43212" name="Rectangle 204"/>
              <p:cNvSpPr>
                <a:spLocks noChangeArrowheads="1"/>
              </p:cNvSpPr>
              <p:nvPr/>
            </p:nvSpPr>
            <p:spPr bwMode="auto">
              <a:xfrm>
                <a:off x="3579" y="3915"/>
                <a:ext cx="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Yes</a:t>
                </a:r>
                <a:endParaRPr lang="en-US"/>
              </a:p>
            </p:txBody>
          </p:sp>
          <p:sp>
            <p:nvSpPr>
              <p:cNvPr id="43213" name="Rectangle 205"/>
              <p:cNvSpPr>
                <a:spLocks noChangeArrowheads="1"/>
              </p:cNvSpPr>
              <p:nvPr/>
            </p:nvSpPr>
            <p:spPr bwMode="auto">
              <a:xfrm>
                <a:off x="4350" y="3915"/>
                <a:ext cx="4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Web &amp; Wizard</a:t>
                </a:r>
                <a:endParaRPr lang="en-US"/>
              </a:p>
            </p:txBody>
          </p:sp>
          <p:sp>
            <p:nvSpPr>
              <p:cNvPr id="43214" name="Rectangle 206"/>
              <p:cNvSpPr>
                <a:spLocks noChangeArrowheads="1"/>
              </p:cNvSpPr>
              <p:nvPr/>
            </p:nvSpPr>
            <p:spPr bwMode="auto">
              <a:xfrm>
                <a:off x="624" y="2856"/>
                <a:ext cx="36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>
                    <a:solidFill>
                      <a:srgbClr val="000000"/>
                    </a:solidFill>
                    <a:latin typeface="Arial" charset="0"/>
                  </a:rPr>
                  <a:t>Management</a:t>
                </a:r>
                <a:endParaRPr lang="en-US"/>
              </a:p>
            </p:txBody>
          </p:sp>
        </p:grpSp>
        <p:sp>
          <p:nvSpPr>
            <p:cNvPr id="43216" name="Rectangle 208"/>
            <p:cNvSpPr>
              <a:spLocks noChangeArrowheads="1"/>
            </p:cNvSpPr>
            <p:nvPr/>
          </p:nvSpPr>
          <p:spPr bwMode="auto">
            <a:xfrm>
              <a:off x="624" y="1949"/>
              <a:ext cx="47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Physical Interface</a:t>
              </a:r>
              <a:endParaRPr lang="en-US"/>
            </a:p>
          </p:txBody>
        </p:sp>
        <p:sp>
          <p:nvSpPr>
            <p:cNvPr id="43217" name="Rectangle 209"/>
            <p:cNvSpPr>
              <a:spLocks noChangeArrowheads="1"/>
            </p:cNvSpPr>
            <p:nvPr/>
          </p:nvSpPr>
          <p:spPr bwMode="auto">
            <a:xfrm>
              <a:off x="624" y="2526"/>
              <a:ext cx="42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Network control</a:t>
              </a:r>
              <a:endParaRPr lang="en-US"/>
            </a:p>
          </p:txBody>
        </p:sp>
        <p:sp>
          <p:nvSpPr>
            <p:cNvPr id="43218" name="Rectangle 210"/>
            <p:cNvSpPr>
              <a:spLocks noChangeArrowheads="1"/>
            </p:cNvSpPr>
            <p:nvPr/>
          </p:nvSpPr>
          <p:spPr bwMode="auto">
            <a:xfrm>
              <a:off x="624" y="2654"/>
              <a:ext cx="19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WLAN</a:t>
              </a:r>
              <a:endParaRPr lang="en-US"/>
            </a:p>
          </p:txBody>
        </p:sp>
        <p:sp>
          <p:nvSpPr>
            <p:cNvPr id="43219" name="Rectangle 211"/>
            <p:cNvSpPr>
              <a:spLocks noChangeArrowheads="1"/>
            </p:cNvSpPr>
            <p:nvPr/>
          </p:nvSpPr>
          <p:spPr bwMode="auto">
            <a:xfrm>
              <a:off x="624" y="2790"/>
              <a:ext cx="536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User service/control</a:t>
              </a:r>
              <a:endParaRPr lang="en-US"/>
            </a:p>
          </p:txBody>
        </p:sp>
        <p:sp>
          <p:nvSpPr>
            <p:cNvPr id="43220" name="Rectangle 212"/>
            <p:cNvSpPr>
              <a:spLocks noChangeArrowheads="1"/>
            </p:cNvSpPr>
            <p:nvPr/>
          </p:nvSpPr>
          <p:spPr bwMode="auto">
            <a:xfrm>
              <a:off x="624" y="3709"/>
              <a:ext cx="35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IP Terminals</a:t>
              </a:r>
              <a:endParaRPr lang="en-US"/>
            </a:p>
          </p:txBody>
        </p:sp>
        <p:sp>
          <p:nvSpPr>
            <p:cNvPr id="43221" name="Rectangle 213"/>
            <p:cNvSpPr>
              <a:spLocks noChangeArrowheads="1"/>
            </p:cNvSpPr>
            <p:nvPr/>
          </p:nvSpPr>
          <p:spPr bwMode="auto">
            <a:xfrm>
              <a:off x="624" y="2951"/>
              <a:ext cx="22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Routing</a:t>
              </a:r>
              <a:endParaRPr lang="en-US"/>
            </a:p>
          </p:txBody>
        </p:sp>
        <p:sp>
          <p:nvSpPr>
            <p:cNvPr id="43222" name="Rectangle 214"/>
            <p:cNvSpPr>
              <a:spLocks noChangeArrowheads="1"/>
            </p:cNvSpPr>
            <p:nvPr/>
          </p:nvSpPr>
          <p:spPr bwMode="auto">
            <a:xfrm>
              <a:off x="624" y="3082"/>
              <a:ext cx="43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Remote Access</a:t>
              </a:r>
              <a:endParaRPr lang="en-US"/>
            </a:p>
          </p:txBody>
        </p:sp>
        <p:sp>
          <p:nvSpPr>
            <p:cNvPr id="43223" name="Rectangle 215"/>
            <p:cNvSpPr>
              <a:spLocks noChangeArrowheads="1"/>
            </p:cNvSpPr>
            <p:nvPr/>
          </p:nvSpPr>
          <p:spPr bwMode="auto">
            <a:xfrm>
              <a:off x="624" y="3214"/>
              <a:ext cx="23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Security</a:t>
              </a:r>
              <a:endParaRPr lang="en-US"/>
            </a:p>
          </p:txBody>
        </p:sp>
        <p:sp>
          <p:nvSpPr>
            <p:cNvPr id="43224" name="Rectangle 216"/>
            <p:cNvSpPr>
              <a:spLocks noChangeArrowheads="1"/>
            </p:cNvSpPr>
            <p:nvPr/>
          </p:nvSpPr>
          <p:spPr bwMode="auto">
            <a:xfrm>
              <a:off x="624" y="3412"/>
              <a:ext cx="30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Arial" charset="0"/>
                </a:rPr>
                <a:t>Application</a:t>
              </a:r>
              <a:endParaRPr lang="en-US"/>
            </a:p>
          </p:txBody>
        </p:sp>
        <p:sp>
          <p:nvSpPr>
            <p:cNvPr id="43225" name="Line 217"/>
            <p:cNvSpPr>
              <a:spLocks noChangeShapeType="1"/>
            </p:cNvSpPr>
            <p:nvPr/>
          </p:nvSpPr>
          <p:spPr bwMode="auto">
            <a:xfrm>
              <a:off x="612" y="1117"/>
              <a:ext cx="0" cy="28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26" name="Rectangle 218"/>
            <p:cNvSpPr>
              <a:spLocks noChangeArrowheads="1"/>
            </p:cNvSpPr>
            <p:nvPr/>
          </p:nvSpPr>
          <p:spPr bwMode="auto">
            <a:xfrm>
              <a:off x="612" y="1117"/>
              <a:ext cx="4" cy="28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27" name="Line 219"/>
            <p:cNvSpPr>
              <a:spLocks noChangeShapeType="1"/>
            </p:cNvSpPr>
            <p:nvPr/>
          </p:nvSpPr>
          <p:spPr bwMode="auto">
            <a:xfrm>
              <a:off x="1333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28" name="Rectangle 220"/>
            <p:cNvSpPr>
              <a:spLocks noChangeArrowheads="1"/>
            </p:cNvSpPr>
            <p:nvPr/>
          </p:nvSpPr>
          <p:spPr bwMode="auto">
            <a:xfrm>
              <a:off x="1333" y="1121"/>
              <a:ext cx="4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29" name="Line 221"/>
            <p:cNvSpPr>
              <a:spLocks noChangeShapeType="1"/>
            </p:cNvSpPr>
            <p:nvPr/>
          </p:nvSpPr>
          <p:spPr bwMode="auto">
            <a:xfrm>
              <a:off x="2025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0" name="Rectangle 222"/>
            <p:cNvSpPr>
              <a:spLocks noChangeArrowheads="1"/>
            </p:cNvSpPr>
            <p:nvPr/>
          </p:nvSpPr>
          <p:spPr bwMode="auto">
            <a:xfrm>
              <a:off x="2025" y="1121"/>
              <a:ext cx="5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1" name="Line 223"/>
            <p:cNvSpPr>
              <a:spLocks noChangeShapeType="1"/>
            </p:cNvSpPr>
            <p:nvPr/>
          </p:nvSpPr>
          <p:spPr bwMode="auto">
            <a:xfrm>
              <a:off x="2796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2" name="Rectangle 224"/>
            <p:cNvSpPr>
              <a:spLocks noChangeArrowheads="1"/>
            </p:cNvSpPr>
            <p:nvPr/>
          </p:nvSpPr>
          <p:spPr bwMode="auto">
            <a:xfrm>
              <a:off x="2796" y="1121"/>
              <a:ext cx="4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3567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4" name="Rectangle 226"/>
            <p:cNvSpPr>
              <a:spLocks noChangeArrowheads="1"/>
            </p:cNvSpPr>
            <p:nvPr/>
          </p:nvSpPr>
          <p:spPr bwMode="auto">
            <a:xfrm>
              <a:off x="3567" y="1121"/>
              <a:ext cx="4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5" name="Line 227"/>
            <p:cNvSpPr>
              <a:spLocks noChangeShapeType="1"/>
            </p:cNvSpPr>
            <p:nvPr/>
          </p:nvSpPr>
          <p:spPr bwMode="auto">
            <a:xfrm>
              <a:off x="4337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6" name="Rectangle 228"/>
            <p:cNvSpPr>
              <a:spLocks noChangeArrowheads="1"/>
            </p:cNvSpPr>
            <p:nvPr/>
          </p:nvSpPr>
          <p:spPr bwMode="auto">
            <a:xfrm>
              <a:off x="4337" y="1121"/>
              <a:ext cx="4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7" name="Line 229"/>
            <p:cNvSpPr>
              <a:spLocks noChangeShapeType="1"/>
            </p:cNvSpPr>
            <p:nvPr/>
          </p:nvSpPr>
          <p:spPr bwMode="auto">
            <a:xfrm>
              <a:off x="5108" y="1121"/>
              <a:ext cx="0" cy="28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8" name="Rectangle 230"/>
            <p:cNvSpPr>
              <a:spLocks noChangeArrowheads="1"/>
            </p:cNvSpPr>
            <p:nvPr/>
          </p:nvSpPr>
          <p:spPr bwMode="auto">
            <a:xfrm>
              <a:off x="5108" y="1121"/>
              <a:ext cx="4" cy="28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39" name="Line 231"/>
            <p:cNvSpPr>
              <a:spLocks noChangeShapeType="1"/>
            </p:cNvSpPr>
            <p:nvPr/>
          </p:nvSpPr>
          <p:spPr bwMode="auto">
            <a:xfrm>
              <a:off x="616" y="1117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0" name="Rectangle 232"/>
            <p:cNvSpPr>
              <a:spLocks noChangeArrowheads="1"/>
            </p:cNvSpPr>
            <p:nvPr/>
          </p:nvSpPr>
          <p:spPr bwMode="auto">
            <a:xfrm>
              <a:off x="616" y="1117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1" name="Line 233"/>
            <p:cNvSpPr>
              <a:spLocks noChangeShapeType="1"/>
            </p:cNvSpPr>
            <p:nvPr/>
          </p:nvSpPr>
          <p:spPr bwMode="auto">
            <a:xfrm>
              <a:off x="616" y="1195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2" name="Rectangle 234"/>
            <p:cNvSpPr>
              <a:spLocks noChangeArrowheads="1"/>
            </p:cNvSpPr>
            <p:nvPr/>
          </p:nvSpPr>
          <p:spPr bwMode="auto">
            <a:xfrm>
              <a:off x="616" y="1195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3" name="Line 235"/>
            <p:cNvSpPr>
              <a:spLocks noChangeShapeType="1"/>
            </p:cNvSpPr>
            <p:nvPr/>
          </p:nvSpPr>
          <p:spPr bwMode="auto">
            <a:xfrm>
              <a:off x="616" y="1274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4" name="Rectangle 236"/>
            <p:cNvSpPr>
              <a:spLocks noChangeArrowheads="1"/>
            </p:cNvSpPr>
            <p:nvPr/>
          </p:nvSpPr>
          <p:spPr bwMode="auto">
            <a:xfrm>
              <a:off x="616" y="1274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5" name="Line 237"/>
            <p:cNvSpPr>
              <a:spLocks noChangeShapeType="1"/>
            </p:cNvSpPr>
            <p:nvPr/>
          </p:nvSpPr>
          <p:spPr bwMode="auto">
            <a:xfrm>
              <a:off x="616" y="1628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6" name="Rectangle 238"/>
            <p:cNvSpPr>
              <a:spLocks noChangeArrowheads="1"/>
            </p:cNvSpPr>
            <p:nvPr/>
          </p:nvSpPr>
          <p:spPr bwMode="auto">
            <a:xfrm>
              <a:off x="616" y="1628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7" name="Line 239"/>
            <p:cNvSpPr>
              <a:spLocks noChangeShapeType="1"/>
            </p:cNvSpPr>
            <p:nvPr/>
          </p:nvSpPr>
          <p:spPr bwMode="auto">
            <a:xfrm>
              <a:off x="616" y="1706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8" name="Rectangle 240"/>
            <p:cNvSpPr>
              <a:spLocks noChangeArrowheads="1"/>
            </p:cNvSpPr>
            <p:nvPr/>
          </p:nvSpPr>
          <p:spPr bwMode="auto">
            <a:xfrm>
              <a:off x="616" y="1706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49" name="Line 241"/>
            <p:cNvSpPr>
              <a:spLocks noChangeShapeType="1"/>
            </p:cNvSpPr>
            <p:nvPr/>
          </p:nvSpPr>
          <p:spPr bwMode="auto">
            <a:xfrm>
              <a:off x="1337" y="1785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0" name="Rectangle 242"/>
            <p:cNvSpPr>
              <a:spLocks noChangeArrowheads="1"/>
            </p:cNvSpPr>
            <p:nvPr/>
          </p:nvSpPr>
          <p:spPr bwMode="auto">
            <a:xfrm>
              <a:off x="1337" y="1785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1" name="Line 243"/>
            <p:cNvSpPr>
              <a:spLocks noChangeShapeType="1"/>
            </p:cNvSpPr>
            <p:nvPr/>
          </p:nvSpPr>
          <p:spPr bwMode="auto">
            <a:xfrm>
              <a:off x="1337" y="1850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2" name="Rectangle 244"/>
            <p:cNvSpPr>
              <a:spLocks noChangeArrowheads="1"/>
            </p:cNvSpPr>
            <p:nvPr/>
          </p:nvSpPr>
          <p:spPr bwMode="auto">
            <a:xfrm>
              <a:off x="1337" y="1850"/>
              <a:ext cx="377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3" name="Line 245"/>
            <p:cNvSpPr>
              <a:spLocks noChangeShapeType="1"/>
            </p:cNvSpPr>
            <p:nvPr/>
          </p:nvSpPr>
          <p:spPr bwMode="auto">
            <a:xfrm>
              <a:off x="1337" y="1916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4" name="Rectangle 246"/>
            <p:cNvSpPr>
              <a:spLocks noChangeArrowheads="1"/>
            </p:cNvSpPr>
            <p:nvPr/>
          </p:nvSpPr>
          <p:spPr bwMode="auto">
            <a:xfrm>
              <a:off x="1337" y="1916"/>
              <a:ext cx="377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5" name="Line 247"/>
            <p:cNvSpPr>
              <a:spLocks noChangeShapeType="1"/>
            </p:cNvSpPr>
            <p:nvPr/>
          </p:nvSpPr>
          <p:spPr bwMode="auto">
            <a:xfrm>
              <a:off x="1337" y="1982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6" name="Rectangle 248"/>
            <p:cNvSpPr>
              <a:spLocks noChangeArrowheads="1"/>
            </p:cNvSpPr>
            <p:nvPr/>
          </p:nvSpPr>
          <p:spPr bwMode="auto">
            <a:xfrm>
              <a:off x="1337" y="1982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7" name="Line 249"/>
            <p:cNvSpPr>
              <a:spLocks noChangeShapeType="1"/>
            </p:cNvSpPr>
            <p:nvPr/>
          </p:nvSpPr>
          <p:spPr bwMode="auto">
            <a:xfrm>
              <a:off x="1337" y="2048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8" name="Rectangle 250"/>
            <p:cNvSpPr>
              <a:spLocks noChangeArrowheads="1"/>
            </p:cNvSpPr>
            <p:nvPr/>
          </p:nvSpPr>
          <p:spPr bwMode="auto">
            <a:xfrm>
              <a:off x="1337" y="2048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59" name="Line 251"/>
            <p:cNvSpPr>
              <a:spLocks noChangeShapeType="1"/>
            </p:cNvSpPr>
            <p:nvPr/>
          </p:nvSpPr>
          <p:spPr bwMode="auto">
            <a:xfrm>
              <a:off x="1337" y="2114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0" name="Rectangle 252"/>
            <p:cNvSpPr>
              <a:spLocks noChangeArrowheads="1"/>
            </p:cNvSpPr>
            <p:nvPr/>
          </p:nvSpPr>
          <p:spPr bwMode="auto">
            <a:xfrm>
              <a:off x="1337" y="2114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1" name="Line 253"/>
            <p:cNvSpPr>
              <a:spLocks noChangeShapeType="1"/>
            </p:cNvSpPr>
            <p:nvPr/>
          </p:nvSpPr>
          <p:spPr bwMode="auto">
            <a:xfrm>
              <a:off x="1337" y="2192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2" name="Rectangle 254"/>
            <p:cNvSpPr>
              <a:spLocks noChangeArrowheads="1"/>
            </p:cNvSpPr>
            <p:nvPr/>
          </p:nvSpPr>
          <p:spPr bwMode="auto">
            <a:xfrm>
              <a:off x="1337" y="2192"/>
              <a:ext cx="377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3" name="Line 255"/>
            <p:cNvSpPr>
              <a:spLocks noChangeShapeType="1"/>
            </p:cNvSpPr>
            <p:nvPr/>
          </p:nvSpPr>
          <p:spPr bwMode="auto">
            <a:xfrm>
              <a:off x="616" y="2258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4" name="Rectangle 256"/>
            <p:cNvSpPr>
              <a:spLocks noChangeArrowheads="1"/>
            </p:cNvSpPr>
            <p:nvPr/>
          </p:nvSpPr>
          <p:spPr bwMode="auto">
            <a:xfrm>
              <a:off x="616" y="2258"/>
              <a:ext cx="449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5" name="Line 257"/>
            <p:cNvSpPr>
              <a:spLocks noChangeShapeType="1"/>
            </p:cNvSpPr>
            <p:nvPr/>
          </p:nvSpPr>
          <p:spPr bwMode="auto">
            <a:xfrm>
              <a:off x="616" y="2324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6" name="Rectangle 258"/>
            <p:cNvSpPr>
              <a:spLocks noChangeArrowheads="1"/>
            </p:cNvSpPr>
            <p:nvPr/>
          </p:nvSpPr>
          <p:spPr bwMode="auto">
            <a:xfrm>
              <a:off x="616" y="2324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7" name="Line 259"/>
            <p:cNvSpPr>
              <a:spLocks noChangeShapeType="1"/>
            </p:cNvSpPr>
            <p:nvPr/>
          </p:nvSpPr>
          <p:spPr bwMode="auto">
            <a:xfrm>
              <a:off x="616" y="2390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8" name="Rectangle 260"/>
            <p:cNvSpPr>
              <a:spLocks noChangeArrowheads="1"/>
            </p:cNvSpPr>
            <p:nvPr/>
          </p:nvSpPr>
          <p:spPr bwMode="auto">
            <a:xfrm>
              <a:off x="616" y="2390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69" name="Line 261"/>
            <p:cNvSpPr>
              <a:spLocks noChangeShapeType="1"/>
            </p:cNvSpPr>
            <p:nvPr/>
          </p:nvSpPr>
          <p:spPr bwMode="auto">
            <a:xfrm>
              <a:off x="616" y="2456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0" name="Rectangle 262"/>
            <p:cNvSpPr>
              <a:spLocks noChangeArrowheads="1"/>
            </p:cNvSpPr>
            <p:nvPr/>
          </p:nvSpPr>
          <p:spPr bwMode="auto">
            <a:xfrm>
              <a:off x="616" y="2456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1" name="Line 263"/>
            <p:cNvSpPr>
              <a:spLocks noChangeShapeType="1"/>
            </p:cNvSpPr>
            <p:nvPr/>
          </p:nvSpPr>
          <p:spPr bwMode="auto">
            <a:xfrm>
              <a:off x="616" y="2522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2" name="Rectangle 264"/>
            <p:cNvSpPr>
              <a:spLocks noChangeArrowheads="1"/>
            </p:cNvSpPr>
            <p:nvPr/>
          </p:nvSpPr>
          <p:spPr bwMode="auto">
            <a:xfrm>
              <a:off x="616" y="2522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3" name="Line 265"/>
            <p:cNvSpPr>
              <a:spLocks noChangeShapeType="1"/>
            </p:cNvSpPr>
            <p:nvPr/>
          </p:nvSpPr>
          <p:spPr bwMode="auto">
            <a:xfrm>
              <a:off x="616" y="2588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4" name="Rectangle 266"/>
            <p:cNvSpPr>
              <a:spLocks noChangeArrowheads="1"/>
            </p:cNvSpPr>
            <p:nvPr/>
          </p:nvSpPr>
          <p:spPr bwMode="auto">
            <a:xfrm>
              <a:off x="616" y="2588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5" name="Line 267"/>
            <p:cNvSpPr>
              <a:spLocks noChangeShapeType="1"/>
            </p:cNvSpPr>
            <p:nvPr/>
          </p:nvSpPr>
          <p:spPr bwMode="auto">
            <a:xfrm>
              <a:off x="1337" y="2654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6" name="Rectangle 268"/>
            <p:cNvSpPr>
              <a:spLocks noChangeArrowheads="1"/>
            </p:cNvSpPr>
            <p:nvPr/>
          </p:nvSpPr>
          <p:spPr bwMode="auto">
            <a:xfrm>
              <a:off x="1337" y="2654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7" name="Line 269"/>
            <p:cNvSpPr>
              <a:spLocks noChangeShapeType="1"/>
            </p:cNvSpPr>
            <p:nvPr/>
          </p:nvSpPr>
          <p:spPr bwMode="auto">
            <a:xfrm>
              <a:off x="1337" y="2720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8" name="Rectangle 270"/>
            <p:cNvSpPr>
              <a:spLocks noChangeArrowheads="1"/>
            </p:cNvSpPr>
            <p:nvPr/>
          </p:nvSpPr>
          <p:spPr bwMode="auto">
            <a:xfrm>
              <a:off x="1337" y="2720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79" name="Line 271"/>
            <p:cNvSpPr>
              <a:spLocks noChangeShapeType="1"/>
            </p:cNvSpPr>
            <p:nvPr/>
          </p:nvSpPr>
          <p:spPr bwMode="auto">
            <a:xfrm>
              <a:off x="616" y="2786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0" name="Rectangle 272"/>
            <p:cNvSpPr>
              <a:spLocks noChangeArrowheads="1"/>
            </p:cNvSpPr>
            <p:nvPr/>
          </p:nvSpPr>
          <p:spPr bwMode="auto">
            <a:xfrm>
              <a:off x="616" y="2786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1" name="Line 273"/>
            <p:cNvSpPr>
              <a:spLocks noChangeShapeType="1"/>
            </p:cNvSpPr>
            <p:nvPr/>
          </p:nvSpPr>
          <p:spPr bwMode="auto">
            <a:xfrm>
              <a:off x="616" y="2852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2" name="Rectangle 274"/>
            <p:cNvSpPr>
              <a:spLocks noChangeArrowheads="1"/>
            </p:cNvSpPr>
            <p:nvPr/>
          </p:nvSpPr>
          <p:spPr bwMode="auto">
            <a:xfrm>
              <a:off x="616" y="2852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3" name="Line 275"/>
            <p:cNvSpPr>
              <a:spLocks noChangeShapeType="1"/>
            </p:cNvSpPr>
            <p:nvPr/>
          </p:nvSpPr>
          <p:spPr bwMode="auto">
            <a:xfrm>
              <a:off x="616" y="2918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4" name="Rectangle 276"/>
            <p:cNvSpPr>
              <a:spLocks noChangeArrowheads="1"/>
            </p:cNvSpPr>
            <p:nvPr/>
          </p:nvSpPr>
          <p:spPr bwMode="auto">
            <a:xfrm>
              <a:off x="616" y="2918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5" name="Line 277"/>
            <p:cNvSpPr>
              <a:spLocks noChangeShapeType="1"/>
            </p:cNvSpPr>
            <p:nvPr/>
          </p:nvSpPr>
          <p:spPr bwMode="auto">
            <a:xfrm>
              <a:off x="1337" y="2984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6" name="Rectangle 278"/>
            <p:cNvSpPr>
              <a:spLocks noChangeArrowheads="1"/>
            </p:cNvSpPr>
            <p:nvPr/>
          </p:nvSpPr>
          <p:spPr bwMode="auto">
            <a:xfrm>
              <a:off x="1337" y="2984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7" name="Line 279"/>
            <p:cNvSpPr>
              <a:spLocks noChangeShapeType="1"/>
            </p:cNvSpPr>
            <p:nvPr/>
          </p:nvSpPr>
          <p:spPr bwMode="auto">
            <a:xfrm>
              <a:off x="616" y="3050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8" name="Rectangle 280"/>
            <p:cNvSpPr>
              <a:spLocks noChangeArrowheads="1"/>
            </p:cNvSpPr>
            <p:nvPr/>
          </p:nvSpPr>
          <p:spPr bwMode="auto">
            <a:xfrm>
              <a:off x="616" y="3050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89" name="Line 281"/>
            <p:cNvSpPr>
              <a:spLocks noChangeShapeType="1"/>
            </p:cNvSpPr>
            <p:nvPr/>
          </p:nvSpPr>
          <p:spPr bwMode="auto">
            <a:xfrm>
              <a:off x="1337" y="3115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0" name="Rectangle 282"/>
            <p:cNvSpPr>
              <a:spLocks noChangeArrowheads="1"/>
            </p:cNvSpPr>
            <p:nvPr/>
          </p:nvSpPr>
          <p:spPr bwMode="auto">
            <a:xfrm>
              <a:off x="1337" y="3115"/>
              <a:ext cx="377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1" name="Line 283"/>
            <p:cNvSpPr>
              <a:spLocks noChangeShapeType="1"/>
            </p:cNvSpPr>
            <p:nvPr/>
          </p:nvSpPr>
          <p:spPr bwMode="auto">
            <a:xfrm>
              <a:off x="616" y="3181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2" name="Rectangle 284"/>
            <p:cNvSpPr>
              <a:spLocks noChangeArrowheads="1"/>
            </p:cNvSpPr>
            <p:nvPr/>
          </p:nvSpPr>
          <p:spPr bwMode="auto">
            <a:xfrm>
              <a:off x="616" y="3181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3" name="Line 285"/>
            <p:cNvSpPr>
              <a:spLocks noChangeShapeType="1"/>
            </p:cNvSpPr>
            <p:nvPr/>
          </p:nvSpPr>
          <p:spPr bwMode="auto">
            <a:xfrm>
              <a:off x="1337" y="3247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4" name="Rectangle 286"/>
            <p:cNvSpPr>
              <a:spLocks noChangeArrowheads="1"/>
            </p:cNvSpPr>
            <p:nvPr/>
          </p:nvSpPr>
          <p:spPr bwMode="auto">
            <a:xfrm>
              <a:off x="1337" y="3247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5" name="Line 287"/>
            <p:cNvSpPr>
              <a:spLocks noChangeShapeType="1"/>
            </p:cNvSpPr>
            <p:nvPr/>
          </p:nvSpPr>
          <p:spPr bwMode="auto">
            <a:xfrm>
              <a:off x="616" y="3313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6" name="Rectangle 288"/>
            <p:cNvSpPr>
              <a:spLocks noChangeArrowheads="1"/>
            </p:cNvSpPr>
            <p:nvPr/>
          </p:nvSpPr>
          <p:spPr bwMode="auto">
            <a:xfrm>
              <a:off x="616" y="3313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7" name="Line 289"/>
            <p:cNvSpPr>
              <a:spLocks noChangeShapeType="1"/>
            </p:cNvSpPr>
            <p:nvPr/>
          </p:nvSpPr>
          <p:spPr bwMode="auto">
            <a:xfrm>
              <a:off x="1337" y="3379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8" name="Rectangle 290"/>
            <p:cNvSpPr>
              <a:spLocks noChangeArrowheads="1"/>
            </p:cNvSpPr>
            <p:nvPr/>
          </p:nvSpPr>
          <p:spPr bwMode="auto">
            <a:xfrm>
              <a:off x="1337" y="3379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299" name="Line 291"/>
            <p:cNvSpPr>
              <a:spLocks noChangeShapeType="1"/>
            </p:cNvSpPr>
            <p:nvPr/>
          </p:nvSpPr>
          <p:spPr bwMode="auto">
            <a:xfrm>
              <a:off x="1337" y="3445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0" name="Rectangle 292"/>
            <p:cNvSpPr>
              <a:spLocks noChangeArrowheads="1"/>
            </p:cNvSpPr>
            <p:nvPr/>
          </p:nvSpPr>
          <p:spPr bwMode="auto">
            <a:xfrm>
              <a:off x="1337" y="3445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1" name="Line 293"/>
            <p:cNvSpPr>
              <a:spLocks noChangeShapeType="1"/>
            </p:cNvSpPr>
            <p:nvPr/>
          </p:nvSpPr>
          <p:spPr bwMode="auto">
            <a:xfrm>
              <a:off x="1337" y="3511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2" name="Rectangle 294"/>
            <p:cNvSpPr>
              <a:spLocks noChangeArrowheads="1"/>
            </p:cNvSpPr>
            <p:nvPr/>
          </p:nvSpPr>
          <p:spPr bwMode="auto">
            <a:xfrm>
              <a:off x="1337" y="3511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3" name="Line 295"/>
            <p:cNvSpPr>
              <a:spLocks noChangeShapeType="1"/>
            </p:cNvSpPr>
            <p:nvPr/>
          </p:nvSpPr>
          <p:spPr bwMode="auto">
            <a:xfrm>
              <a:off x="616" y="3577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4" name="Rectangle 296"/>
            <p:cNvSpPr>
              <a:spLocks noChangeArrowheads="1"/>
            </p:cNvSpPr>
            <p:nvPr/>
          </p:nvSpPr>
          <p:spPr bwMode="auto">
            <a:xfrm>
              <a:off x="616" y="3577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5" name="Line 297"/>
            <p:cNvSpPr>
              <a:spLocks noChangeShapeType="1"/>
            </p:cNvSpPr>
            <p:nvPr/>
          </p:nvSpPr>
          <p:spPr bwMode="auto">
            <a:xfrm>
              <a:off x="1337" y="3643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6" name="Rectangle 298"/>
            <p:cNvSpPr>
              <a:spLocks noChangeArrowheads="1"/>
            </p:cNvSpPr>
            <p:nvPr/>
          </p:nvSpPr>
          <p:spPr bwMode="auto">
            <a:xfrm>
              <a:off x="1337" y="3643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7" name="Line 299"/>
            <p:cNvSpPr>
              <a:spLocks noChangeShapeType="1"/>
            </p:cNvSpPr>
            <p:nvPr/>
          </p:nvSpPr>
          <p:spPr bwMode="auto">
            <a:xfrm>
              <a:off x="1337" y="3709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8" name="Rectangle 300"/>
            <p:cNvSpPr>
              <a:spLocks noChangeArrowheads="1"/>
            </p:cNvSpPr>
            <p:nvPr/>
          </p:nvSpPr>
          <p:spPr bwMode="auto">
            <a:xfrm>
              <a:off x="1337" y="3709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09" name="Line 301"/>
            <p:cNvSpPr>
              <a:spLocks noChangeShapeType="1"/>
            </p:cNvSpPr>
            <p:nvPr/>
          </p:nvSpPr>
          <p:spPr bwMode="auto">
            <a:xfrm>
              <a:off x="1337" y="3775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0" name="Rectangle 302"/>
            <p:cNvSpPr>
              <a:spLocks noChangeArrowheads="1"/>
            </p:cNvSpPr>
            <p:nvPr/>
          </p:nvSpPr>
          <p:spPr bwMode="auto">
            <a:xfrm>
              <a:off x="1337" y="3775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1" name="Line 303"/>
            <p:cNvSpPr>
              <a:spLocks noChangeShapeType="1"/>
            </p:cNvSpPr>
            <p:nvPr/>
          </p:nvSpPr>
          <p:spPr bwMode="auto">
            <a:xfrm>
              <a:off x="1337" y="3841"/>
              <a:ext cx="37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2" name="Rectangle 304"/>
            <p:cNvSpPr>
              <a:spLocks noChangeArrowheads="1"/>
            </p:cNvSpPr>
            <p:nvPr/>
          </p:nvSpPr>
          <p:spPr bwMode="auto">
            <a:xfrm>
              <a:off x="1337" y="3841"/>
              <a:ext cx="377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3" name="Line 305"/>
            <p:cNvSpPr>
              <a:spLocks noChangeShapeType="1"/>
            </p:cNvSpPr>
            <p:nvPr/>
          </p:nvSpPr>
          <p:spPr bwMode="auto">
            <a:xfrm>
              <a:off x="616" y="3907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4" name="Rectangle 306"/>
            <p:cNvSpPr>
              <a:spLocks noChangeArrowheads="1"/>
            </p:cNvSpPr>
            <p:nvPr/>
          </p:nvSpPr>
          <p:spPr bwMode="auto">
            <a:xfrm>
              <a:off x="616" y="3907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5" name="Line 307"/>
            <p:cNvSpPr>
              <a:spLocks noChangeShapeType="1"/>
            </p:cNvSpPr>
            <p:nvPr/>
          </p:nvSpPr>
          <p:spPr bwMode="auto">
            <a:xfrm>
              <a:off x="616" y="3985"/>
              <a:ext cx="44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316" name="Rectangle 308"/>
            <p:cNvSpPr>
              <a:spLocks noChangeArrowheads="1"/>
            </p:cNvSpPr>
            <p:nvPr/>
          </p:nvSpPr>
          <p:spPr bwMode="auto">
            <a:xfrm>
              <a:off x="616" y="3985"/>
              <a:ext cx="449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43317" name="Picture 3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3" y="1278"/>
              <a:ext cx="40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18" name="Picture 3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3" y="1278"/>
              <a:ext cx="40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19" name="Picture 3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4" y="1344"/>
              <a:ext cx="37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20" name="Picture 3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94" y="1344"/>
              <a:ext cx="37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321" name="Rectangle 313"/>
            <p:cNvSpPr>
              <a:spLocks noChangeArrowheads="1"/>
            </p:cNvSpPr>
            <p:nvPr/>
          </p:nvSpPr>
          <p:spPr bwMode="auto">
            <a:xfrm>
              <a:off x="2485" y="1342"/>
              <a:ext cx="95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43322" name="Picture 3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14" y="1331"/>
              <a:ext cx="3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23" name="Picture 3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4" y="1331"/>
              <a:ext cx="3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24" name="Picture 3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0" y="1319"/>
              <a:ext cx="49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25" name="Picture 3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90" y="1319"/>
              <a:ext cx="49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그룹 25"/>
          <p:cNvGrpSpPr>
            <a:grpSpLocks/>
          </p:cNvGrpSpPr>
          <p:nvPr/>
        </p:nvGrpSpPr>
        <p:grpSpPr bwMode="auto">
          <a:xfrm>
            <a:off x="4867275" y="3643313"/>
            <a:ext cx="3205163" cy="1866900"/>
            <a:chOff x="5652120" y="3316048"/>
            <a:chExt cx="3204864" cy="2736304"/>
          </a:xfrm>
        </p:grpSpPr>
        <p:sp>
          <p:nvSpPr>
            <p:cNvPr id="22" name="Rounded Rectangle 10"/>
            <p:cNvSpPr/>
            <p:nvPr/>
          </p:nvSpPr>
          <p:spPr>
            <a:xfrm>
              <a:off x="5652120" y="3316048"/>
              <a:ext cx="3204864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/>
                <a:t>VOICE</a:t>
              </a:r>
            </a:p>
          </p:txBody>
        </p:sp>
        <p:sp>
          <p:nvSpPr>
            <p:cNvPr id="23" name="Rounded Rectangle 11"/>
            <p:cNvSpPr/>
            <p:nvPr/>
          </p:nvSpPr>
          <p:spPr>
            <a:xfrm>
              <a:off x="5652120" y="4012125"/>
              <a:ext cx="3204864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/>
                <a:t>DATA</a:t>
              </a:r>
            </a:p>
          </p:txBody>
        </p:sp>
        <p:sp>
          <p:nvSpPr>
            <p:cNvPr id="24" name="Rounded Rectangle 12"/>
            <p:cNvSpPr/>
            <p:nvPr/>
          </p:nvSpPr>
          <p:spPr>
            <a:xfrm>
              <a:off x="5652120" y="4708202"/>
              <a:ext cx="3204864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/>
                <a:t>SECURITY</a:t>
              </a:r>
            </a:p>
          </p:txBody>
        </p:sp>
        <p:sp>
          <p:nvSpPr>
            <p:cNvPr id="25" name="Rounded Rectangle 13"/>
            <p:cNvSpPr/>
            <p:nvPr/>
          </p:nvSpPr>
          <p:spPr>
            <a:xfrm>
              <a:off x="5652120" y="5404280"/>
              <a:ext cx="3204864" cy="6480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/>
                <a:t>IT Services</a:t>
              </a: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2928926" y="4456625"/>
            <a:ext cx="1214446" cy="2143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323850" y="115888"/>
            <a:ext cx="8675688" cy="50482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/>
              <a:t>Introducing SBG-1000(Smart Business Gateway)</a:t>
            </a:r>
            <a:endParaRPr b="1" smtClean="0"/>
          </a:p>
        </p:txBody>
      </p:sp>
      <p:pic>
        <p:nvPicPr>
          <p:cNvPr id="15366" name="그림 17" descr="메인컷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26" t="7565" r="21739" b="17293"/>
          <a:stretch>
            <a:fillRect/>
          </a:stretch>
        </p:blipFill>
        <p:spPr bwMode="auto">
          <a:xfrm>
            <a:off x="3357563" y="3500438"/>
            <a:ext cx="23256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loud3_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000500"/>
            <a:ext cx="211613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1357313" y="4071938"/>
            <a:ext cx="137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b="1">
                <a:solidFill>
                  <a:srgbClr val="C5003D"/>
                </a:solidFill>
                <a:latin typeface="Arial" charset="0"/>
                <a:ea typeface="맑은 고딕" pitchFamily="50" charset="-127"/>
              </a:rPr>
              <a:t>Carrier’s</a:t>
            </a:r>
          </a:p>
          <a:p>
            <a:pPr algn="ctr"/>
            <a:r>
              <a:rPr kumimoji="0" lang="en-US" altLang="ko-KR" b="1">
                <a:solidFill>
                  <a:srgbClr val="C5003D"/>
                </a:solidFill>
                <a:latin typeface="Arial" charset="0"/>
                <a:ea typeface="맑은 고딕" pitchFamily="50" charset="-127"/>
              </a:rPr>
              <a:t>managed</a:t>
            </a:r>
          </a:p>
          <a:p>
            <a:pPr algn="ctr"/>
            <a:r>
              <a:rPr kumimoji="0" lang="en-US" altLang="ko-KR" b="1">
                <a:solidFill>
                  <a:srgbClr val="C5003D"/>
                </a:solidFill>
                <a:latin typeface="Arial" charset="0"/>
                <a:ea typeface="맑은 고딕" pitchFamily="50" charset="-127"/>
              </a:rPr>
              <a:t>IP Network</a:t>
            </a:r>
            <a:endParaRPr kumimoji="0" lang="ko-KR" altLang="en-US" b="1">
              <a:solidFill>
                <a:srgbClr val="C5003D"/>
              </a:solidFill>
              <a:latin typeface="Arial" charset="0"/>
              <a:ea typeface="맑은 고딕" pitchFamily="50" charset="-127"/>
            </a:endParaRPr>
          </a:p>
        </p:txBody>
      </p:sp>
      <p:sp>
        <p:nvSpPr>
          <p:cNvPr id="15369" name="텍스트 개체 틀 4"/>
          <p:cNvSpPr txBox="1">
            <a:spLocks/>
          </p:cNvSpPr>
          <p:nvPr/>
        </p:nvSpPr>
        <p:spPr bwMode="auto">
          <a:xfrm>
            <a:off x="468313" y="889000"/>
            <a:ext cx="8207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4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Smart Office in a single platform </a:t>
            </a:r>
            <a:r>
              <a:rPr kumimoji="0" lang="en-US" altLang="ko-KR" sz="24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- converged communication platform for small businesses</a:t>
            </a:r>
          </a:p>
          <a:p>
            <a:pPr marL="342900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4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Designed to support IP hosted and managed service models - </a:t>
            </a:r>
            <a:r>
              <a:rPr kumimoji="0" lang="en-US" altLang="ko-KR" sz="24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Platform as carrier’s next generation multiple communication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318500" cy="511175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FF9900"/>
                </a:solidFill>
              </a:rPr>
              <a:t>Smart, Simple, Secure and Mobile </a:t>
            </a:r>
            <a:r>
              <a:rPr lang="en-US" altLang="ko-KR" smtClean="0">
                <a:solidFill>
                  <a:schemeClr val="tx1"/>
                </a:solidFill>
              </a:rPr>
              <a:t>as key concept</a:t>
            </a:r>
          </a:p>
          <a:p>
            <a:pPr eaLnBrk="1" hangingPunct="1"/>
            <a:r>
              <a:rPr lang="en-US" altLang="ko-KR" smtClean="0">
                <a:solidFill>
                  <a:schemeClr val="tx1"/>
                </a:solidFill>
              </a:rPr>
              <a:t>Environment-Friendly from product, design to packaging</a:t>
            </a:r>
          </a:p>
          <a:p>
            <a:pPr lvl="1" eaLnBrk="1" hangingPunct="1"/>
            <a:r>
              <a:rPr lang="en-US" altLang="ko-KR" smtClean="0">
                <a:solidFill>
                  <a:schemeClr val="tx1"/>
                </a:solidFill>
              </a:rPr>
              <a:t>RoHS, REACH, EEE-ready WAN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71500" y="2428875"/>
            <a:ext cx="8072438" cy="3643313"/>
          </a:xfrm>
          <a:prstGeom prst="roundRect">
            <a:avLst>
              <a:gd name="adj" fmla="val 58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488964" y="3353043"/>
            <a:ext cx="613301" cy="125173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 rot="1113640" flipV="1">
            <a:off x="5011120" y="4404620"/>
            <a:ext cx="1808032" cy="100937"/>
          </a:xfrm>
          <a:prstGeom prst="round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488964" y="4092805"/>
            <a:ext cx="1737758" cy="91151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pic>
        <p:nvPicPr>
          <p:cNvPr id="17420" name="Picture 7" descr="modem_g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3" y="3989388"/>
            <a:ext cx="2905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그림 9" descr="메인컷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07" t="10187" r="21739" b="17293"/>
          <a:stretch>
            <a:fillRect/>
          </a:stretch>
        </p:blipFill>
        <p:spPr bwMode="auto">
          <a:xfrm>
            <a:off x="3929063" y="3667125"/>
            <a:ext cx="14906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" descr="cloud3_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3789363"/>
            <a:ext cx="111918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44"/>
          <p:cNvSpPr>
            <a:spLocks/>
          </p:cNvSpPr>
          <p:nvPr/>
        </p:nvSpPr>
        <p:spPr bwMode="auto">
          <a:xfrm rot="12631177" flipH="1" flipV="1">
            <a:off x="5527675" y="3011488"/>
            <a:ext cx="495300" cy="517525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Ericsson Sans"/>
              <a:ea typeface="+mn-ea"/>
            </a:endParaRPr>
          </a:p>
        </p:txBody>
      </p:sp>
      <p:sp>
        <p:nvSpPr>
          <p:cNvPr id="17424" name="TextBox 38"/>
          <p:cNvSpPr txBox="1">
            <a:spLocks noChangeArrowheads="1"/>
          </p:cNvSpPr>
          <p:nvPr/>
        </p:nvSpPr>
        <p:spPr bwMode="auto">
          <a:xfrm>
            <a:off x="5213350" y="4530725"/>
            <a:ext cx="132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24 Users </a:t>
            </a:r>
          </a:p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(23 IP + 1 FXS)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25" name="TextBox 40"/>
          <p:cNvSpPr txBox="1">
            <a:spLocks noChangeArrowheads="1"/>
          </p:cNvSpPr>
          <p:nvPr/>
        </p:nvSpPr>
        <p:spPr bwMode="auto">
          <a:xfrm>
            <a:off x="2424113" y="4229100"/>
            <a:ext cx="1643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6 SIP trunks +</a:t>
            </a:r>
          </a:p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1CO, 2CO, 4CO, 1BRI or 2BRI Option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583363" y="4184650"/>
            <a:ext cx="1765300" cy="1563688"/>
          </a:xfrm>
          <a:prstGeom prst="roundRect">
            <a:avLst>
              <a:gd name="adj" fmla="val 5850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  <p:pic>
        <p:nvPicPr>
          <p:cNvPr id="17427" name="Picture 42" descr="p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6488" y="4638675"/>
            <a:ext cx="304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22" descr="C:\Documents and Settings\Jason\Local Settings\Temporary Internet Files\Content.IE5\M1EHUHKZ\MCj043390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8663" y="5197475"/>
            <a:ext cx="3317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0050" y="4278313"/>
            <a:ext cx="228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그림 353" descr="0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1175" y="4638675"/>
            <a:ext cx="29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그림 353" descr="0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4688" y="4851400"/>
            <a:ext cx="295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2" descr="p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8413" y="4810125"/>
            <a:ext cx="3063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3" descr="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8413" y="5287963"/>
            <a:ext cx="161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reeform 44"/>
          <p:cNvSpPr>
            <a:spLocks/>
          </p:cNvSpPr>
          <p:nvPr/>
        </p:nvSpPr>
        <p:spPr bwMode="auto">
          <a:xfrm rot="13650083" flipH="1" flipV="1">
            <a:off x="5702300" y="3556000"/>
            <a:ext cx="455613" cy="563563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Ericsson Sans"/>
              <a:ea typeface="+mn-ea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583363" y="2624138"/>
            <a:ext cx="1765300" cy="1524000"/>
          </a:xfrm>
          <a:prstGeom prst="roundRect">
            <a:avLst>
              <a:gd name="adj" fmla="val 585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17436" name="Picture 157" descr="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92938" y="35718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그림 353" descr="0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6325" y="3624263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88" descr="0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6325" y="2786063"/>
            <a:ext cx="517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그림 45" descr="iphone_galaxy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4" t="9258" r="11935" b="8812"/>
          <a:stretch>
            <a:fillRect/>
          </a:stretch>
        </p:blipFill>
        <p:spPr bwMode="auto">
          <a:xfrm>
            <a:off x="6883400" y="2786063"/>
            <a:ext cx="1841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57" descr="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4863" y="2995613"/>
            <a:ext cx="315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TextBox 57"/>
          <p:cNvSpPr txBox="1">
            <a:spLocks noChangeArrowheads="1"/>
          </p:cNvSpPr>
          <p:nvPr/>
        </p:nvSpPr>
        <p:spPr bwMode="auto">
          <a:xfrm>
            <a:off x="6829425" y="3859213"/>
            <a:ext cx="1276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Reliable DECT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2" name="TextBox 58"/>
          <p:cNvSpPr txBox="1">
            <a:spLocks noChangeArrowheads="1"/>
          </p:cNvSpPr>
          <p:nvPr/>
        </p:nvSpPr>
        <p:spPr bwMode="auto">
          <a:xfrm>
            <a:off x="6829425" y="3257550"/>
            <a:ext cx="1293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11n MIMO Wi-Fi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3" name="TextBox 62"/>
          <p:cNvSpPr txBox="1">
            <a:spLocks noChangeArrowheads="1"/>
          </p:cNvSpPr>
          <p:nvPr/>
        </p:nvSpPr>
        <p:spPr bwMode="auto">
          <a:xfrm>
            <a:off x="6956425" y="4297363"/>
            <a:ext cx="1312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Docking station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4" name="TextBox 63"/>
          <p:cNvSpPr txBox="1">
            <a:spLocks noChangeArrowheads="1"/>
          </p:cNvSpPr>
          <p:nvPr/>
        </p:nvSpPr>
        <p:spPr bwMode="auto">
          <a:xfrm>
            <a:off x="7054850" y="5435600"/>
            <a:ext cx="966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IT facilities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5" name="TextBox 64"/>
          <p:cNvSpPr txBox="1">
            <a:spLocks noChangeArrowheads="1"/>
          </p:cNvSpPr>
          <p:nvPr/>
        </p:nvSpPr>
        <p:spPr bwMode="auto">
          <a:xfrm>
            <a:off x="6856413" y="4997450"/>
            <a:ext cx="1458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IP Phones &amp; PCs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6" name="TextBox 107"/>
          <p:cNvSpPr txBox="1">
            <a:spLocks noChangeArrowheads="1"/>
          </p:cNvSpPr>
          <p:nvPr/>
        </p:nvSpPr>
        <p:spPr bwMode="auto">
          <a:xfrm>
            <a:off x="5408613" y="2994025"/>
            <a:ext cx="53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Wi-Fi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sp>
        <p:nvSpPr>
          <p:cNvPr id="17447" name="TextBox 108"/>
          <p:cNvSpPr txBox="1">
            <a:spLocks noChangeArrowheads="1"/>
          </p:cNvSpPr>
          <p:nvPr/>
        </p:nvSpPr>
        <p:spPr bwMode="auto">
          <a:xfrm>
            <a:off x="5654675" y="3495675"/>
            <a:ext cx="642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DECT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pic>
        <p:nvPicPr>
          <p:cNvPr id="17448" name="그림 110" descr="iphone_galaxy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4" t="9258" r="11935" b="8812"/>
          <a:stretch>
            <a:fillRect/>
          </a:stretch>
        </p:blipFill>
        <p:spPr bwMode="auto">
          <a:xfrm>
            <a:off x="1466850" y="4935538"/>
            <a:ext cx="2047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9" name="TextBox 111"/>
          <p:cNvSpPr txBox="1">
            <a:spLocks noChangeArrowheads="1"/>
          </p:cNvSpPr>
          <p:nvPr/>
        </p:nvSpPr>
        <p:spPr bwMode="auto">
          <a:xfrm>
            <a:off x="1057275" y="5310188"/>
            <a:ext cx="17430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Smart Phone/Laptop </a:t>
            </a:r>
          </a:p>
          <a:p>
            <a:r>
              <a:rPr kumimoji="0" lang="en-US" altLang="ko-KR" sz="1200">
                <a:latin typeface="Arial" charset="0"/>
                <a:ea typeface="맑은 고딕" pitchFamily="50" charset="-127"/>
              </a:rPr>
              <a:t>with VoIP clients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pic>
        <p:nvPicPr>
          <p:cNvPr id="17450" name="Picture 88" descr="0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08163" y="4997450"/>
            <a:ext cx="517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1" name="TextBox 114"/>
          <p:cNvSpPr txBox="1">
            <a:spLocks noChangeArrowheads="1"/>
          </p:cNvSpPr>
          <p:nvPr/>
        </p:nvSpPr>
        <p:spPr bwMode="auto">
          <a:xfrm>
            <a:off x="571500" y="3802063"/>
            <a:ext cx="1149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Remote</a:t>
            </a:r>
          </a:p>
          <a:p>
            <a:pPr algn="ctr"/>
            <a:r>
              <a:rPr kumimoji="0" lang="en-US" altLang="ko-KR" sz="1200">
                <a:latin typeface="Arial" charset="0"/>
                <a:ea typeface="맑은 고딕" pitchFamily="50" charset="-127"/>
              </a:rPr>
              <a:t>Management</a:t>
            </a:r>
            <a:endParaRPr kumimoji="0" lang="ko-KR" altLang="en-US" sz="1200">
              <a:latin typeface="Arial" charset="0"/>
              <a:ea typeface="맑은 고딕" pitchFamily="50" charset="-127"/>
            </a:endParaRPr>
          </a:p>
        </p:txBody>
      </p:sp>
      <p:grpSp>
        <p:nvGrpSpPr>
          <p:cNvPr id="2" name="Group 55"/>
          <p:cNvGrpSpPr>
            <a:grpSpLocks noChangeAspect="1"/>
          </p:cNvGrpSpPr>
          <p:nvPr/>
        </p:nvGrpSpPr>
        <p:grpSpPr bwMode="auto">
          <a:xfrm>
            <a:off x="2965976" y="2976815"/>
            <a:ext cx="340723" cy="689161"/>
            <a:chOff x="1120" y="1474"/>
            <a:chExt cx="252" cy="596"/>
          </a:xfrm>
          <a:solidFill>
            <a:schemeClr val="bg1">
              <a:lumMod val="95000"/>
            </a:schemeClr>
          </a:solidFill>
        </p:grpSpPr>
        <p:sp>
          <p:nvSpPr>
            <p:cNvPr id="85" name="Freeform 56"/>
            <p:cNvSpPr>
              <a:spLocks noChangeAspect="1"/>
            </p:cNvSpPr>
            <p:nvPr/>
          </p:nvSpPr>
          <p:spPr bwMode="auto">
            <a:xfrm>
              <a:off x="1223" y="1589"/>
              <a:ext cx="46" cy="52"/>
            </a:xfrm>
            <a:custGeom>
              <a:avLst/>
              <a:gdLst>
                <a:gd name="T0" fmla="*/ 3 w 54"/>
                <a:gd name="T1" fmla="*/ 1 h 90"/>
                <a:gd name="T2" fmla="*/ 8 w 54"/>
                <a:gd name="T3" fmla="*/ 0 h 90"/>
                <a:gd name="T4" fmla="*/ 12 w 54"/>
                <a:gd name="T5" fmla="*/ 1 h 90"/>
                <a:gd name="T6" fmla="*/ 14 w 54"/>
                <a:gd name="T7" fmla="*/ 1 h 90"/>
                <a:gd name="T8" fmla="*/ 8 w 54"/>
                <a:gd name="T9" fmla="*/ 1 h 90"/>
                <a:gd name="T10" fmla="*/ 0 w 54"/>
                <a:gd name="T11" fmla="*/ 1 h 90"/>
                <a:gd name="T12" fmla="*/ 3 w 54"/>
                <a:gd name="T13" fmla="*/ 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90"/>
                <a:gd name="T23" fmla="*/ 54 w 5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90">
                  <a:moveTo>
                    <a:pt x="8" y="19"/>
                  </a:moveTo>
                  <a:lnTo>
                    <a:pt x="27" y="0"/>
                  </a:lnTo>
                  <a:lnTo>
                    <a:pt x="44" y="19"/>
                  </a:lnTo>
                  <a:lnTo>
                    <a:pt x="54" y="73"/>
                  </a:lnTo>
                  <a:lnTo>
                    <a:pt x="27" y="90"/>
                  </a:lnTo>
                  <a:lnTo>
                    <a:pt x="0" y="73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6" name="Freeform 57"/>
            <p:cNvSpPr>
              <a:spLocks noChangeAspect="1"/>
            </p:cNvSpPr>
            <p:nvPr/>
          </p:nvSpPr>
          <p:spPr bwMode="auto">
            <a:xfrm>
              <a:off x="1120" y="1986"/>
              <a:ext cx="252" cy="41"/>
            </a:xfrm>
            <a:custGeom>
              <a:avLst/>
              <a:gdLst>
                <a:gd name="T0" fmla="*/ 0 w 288"/>
                <a:gd name="T1" fmla="*/ 1 h 71"/>
                <a:gd name="T2" fmla="*/ 49 w 288"/>
                <a:gd name="T3" fmla="*/ 0 h 71"/>
                <a:gd name="T4" fmla="*/ 99 w 288"/>
                <a:gd name="T5" fmla="*/ 1 h 71"/>
                <a:gd name="T6" fmla="*/ 0 60000 65536"/>
                <a:gd name="T7" fmla="*/ 0 60000 65536"/>
                <a:gd name="T8" fmla="*/ 0 60000 65536"/>
                <a:gd name="T9" fmla="*/ 0 w 288"/>
                <a:gd name="T10" fmla="*/ 0 h 71"/>
                <a:gd name="T11" fmla="*/ 288 w 288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1">
                  <a:moveTo>
                    <a:pt x="0" y="71"/>
                  </a:moveTo>
                  <a:lnTo>
                    <a:pt x="144" y="0"/>
                  </a:lnTo>
                  <a:lnTo>
                    <a:pt x="288" y="71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7" name="Freeform 58"/>
            <p:cNvSpPr>
              <a:spLocks noChangeAspect="1"/>
            </p:cNvSpPr>
            <p:nvPr/>
          </p:nvSpPr>
          <p:spPr bwMode="auto">
            <a:xfrm>
              <a:off x="1120" y="1569"/>
              <a:ext cx="252" cy="501"/>
            </a:xfrm>
            <a:custGeom>
              <a:avLst/>
              <a:gdLst>
                <a:gd name="T0" fmla="*/ 49 w 288"/>
                <a:gd name="T1" fmla="*/ 0 h 864"/>
                <a:gd name="T2" fmla="*/ 49 w 288"/>
                <a:gd name="T3" fmla="*/ 11 h 864"/>
                <a:gd name="T4" fmla="*/ 0 w 288"/>
                <a:gd name="T5" fmla="*/ 10 h 864"/>
                <a:gd name="T6" fmla="*/ 49 w 288"/>
                <a:gd name="T7" fmla="*/ 0 h 864"/>
                <a:gd name="T8" fmla="*/ 99 w 288"/>
                <a:gd name="T9" fmla="*/ 10 h 864"/>
                <a:gd name="T10" fmla="*/ 49 w 288"/>
                <a:gd name="T11" fmla="*/ 11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864"/>
                <a:gd name="T20" fmla="*/ 288 w 288"/>
                <a:gd name="T21" fmla="*/ 864 h 8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864">
                  <a:moveTo>
                    <a:pt x="144" y="0"/>
                  </a:moveTo>
                  <a:lnTo>
                    <a:pt x="144" y="864"/>
                  </a:lnTo>
                  <a:lnTo>
                    <a:pt x="0" y="791"/>
                  </a:lnTo>
                  <a:lnTo>
                    <a:pt x="144" y="0"/>
                  </a:lnTo>
                  <a:lnTo>
                    <a:pt x="288" y="791"/>
                  </a:lnTo>
                  <a:lnTo>
                    <a:pt x="144" y="864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8" name="Freeform 59"/>
            <p:cNvSpPr>
              <a:spLocks noChangeAspect="1"/>
            </p:cNvSpPr>
            <p:nvPr/>
          </p:nvSpPr>
          <p:spPr bwMode="auto">
            <a:xfrm>
              <a:off x="1215" y="1683"/>
              <a:ext cx="61" cy="10"/>
            </a:xfrm>
            <a:custGeom>
              <a:avLst/>
              <a:gdLst>
                <a:gd name="T0" fmla="*/ 0 w 72"/>
                <a:gd name="T1" fmla="*/ 0 h 17"/>
                <a:gd name="T2" fmla="*/ 10 w 72"/>
                <a:gd name="T3" fmla="*/ 1 h 17"/>
                <a:gd name="T4" fmla="*/ 19 w 72"/>
                <a:gd name="T5" fmla="*/ 0 h 17"/>
                <a:gd name="T6" fmla="*/ 0 60000 65536"/>
                <a:gd name="T7" fmla="*/ 0 60000 65536"/>
                <a:gd name="T8" fmla="*/ 0 60000 65536"/>
                <a:gd name="T9" fmla="*/ 0 w 72"/>
                <a:gd name="T10" fmla="*/ 0 h 17"/>
                <a:gd name="T11" fmla="*/ 72 w 7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7">
                  <a:moveTo>
                    <a:pt x="0" y="0"/>
                  </a:moveTo>
                  <a:lnTo>
                    <a:pt x="37" y="17"/>
                  </a:lnTo>
                  <a:lnTo>
                    <a:pt x="72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9" name="Freeform 60"/>
            <p:cNvSpPr>
              <a:spLocks noChangeAspect="1"/>
            </p:cNvSpPr>
            <p:nvPr/>
          </p:nvSpPr>
          <p:spPr bwMode="auto">
            <a:xfrm>
              <a:off x="1204" y="1721"/>
              <a:ext cx="84" cy="15"/>
            </a:xfrm>
            <a:custGeom>
              <a:avLst/>
              <a:gdLst>
                <a:gd name="T0" fmla="*/ 0 w 96"/>
                <a:gd name="T1" fmla="*/ 0 h 25"/>
                <a:gd name="T2" fmla="*/ 16 w 96"/>
                <a:gd name="T3" fmla="*/ 1 h 25"/>
                <a:gd name="T4" fmla="*/ 34 w 96"/>
                <a:gd name="T5" fmla="*/ 0 h 25"/>
                <a:gd name="T6" fmla="*/ 0 60000 65536"/>
                <a:gd name="T7" fmla="*/ 0 60000 65536"/>
                <a:gd name="T8" fmla="*/ 0 60000 65536"/>
                <a:gd name="T9" fmla="*/ 0 w 96"/>
                <a:gd name="T10" fmla="*/ 0 h 25"/>
                <a:gd name="T11" fmla="*/ 96 w 9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5">
                  <a:moveTo>
                    <a:pt x="0" y="0"/>
                  </a:moveTo>
                  <a:lnTo>
                    <a:pt x="48" y="25"/>
                  </a:lnTo>
                  <a:lnTo>
                    <a:pt x="96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0" name="Freeform 61"/>
            <p:cNvSpPr>
              <a:spLocks noChangeAspect="1"/>
            </p:cNvSpPr>
            <p:nvPr/>
          </p:nvSpPr>
          <p:spPr bwMode="auto">
            <a:xfrm>
              <a:off x="1192" y="1759"/>
              <a:ext cx="105" cy="18"/>
            </a:xfrm>
            <a:custGeom>
              <a:avLst/>
              <a:gdLst>
                <a:gd name="T0" fmla="*/ 0 w 120"/>
                <a:gd name="T1" fmla="*/ 1 h 30"/>
                <a:gd name="T2" fmla="*/ 22 w 120"/>
                <a:gd name="T3" fmla="*/ 1 h 30"/>
                <a:gd name="T4" fmla="*/ 41 w 120"/>
                <a:gd name="T5" fmla="*/ 0 h 30"/>
                <a:gd name="T6" fmla="*/ 0 60000 65536"/>
                <a:gd name="T7" fmla="*/ 0 60000 65536"/>
                <a:gd name="T8" fmla="*/ 0 60000 65536"/>
                <a:gd name="T9" fmla="*/ 0 w 120"/>
                <a:gd name="T10" fmla="*/ 0 h 30"/>
                <a:gd name="T11" fmla="*/ 120 w 120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0">
                  <a:moveTo>
                    <a:pt x="0" y="1"/>
                  </a:moveTo>
                  <a:lnTo>
                    <a:pt x="62" y="30"/>
                  </a:lnTo>
                  <a:lnTo>
                    <a:pt x="120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1" name="Freeform 62"/>
            <p:cNvSpPr>
              <a:spLocks noChangeAspect="1"/>
            </p:cNvSpPr>
            <p:nvPr/>
          </p:nvSpPr>
          <p:spPr bwMode="auto">
            <a:xfrm>
              <a:off x="1181" y="1797"/>
              <a:ext cx="128" cy="22"/>
            </a:xfrm>
            <a:custGeom>
              <a:avLst/>
              <a:gdLst>
                <a:gd name="T0" fmla="*/ 0 w 144"/>
                <a:gd name="T1" fmla="*/ 0 h 36"/>
                <a:gd name="T2" fmla="*/ 28 w 144"/>
                <a:gd name="T3" fmla="*/ 1 h 36"/>
                <a:gd name="T4" fmla="*/ 56 w 144"/>
                <a:gd name="T5" fmla="*/ 0 h 36"/>
                <a:gd name="T6" fmla="*/ 0 60000 65536"/>
                <a:gd name="T7" fmla="*/ 0 60000 65536"/>
                <a:gd name="T8" fmla="*/ 0 60000 65536"/>
                <a:gd name="T9" fmla="*/ 0 w 144"/>
                <a:gd name="T10" fmla="*/ 0 h 36"/>
                <a:gd name="T11" fmla="*/ 144 w 144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6">
                  <a:moveTo>
                    <a:pt x="0" y="0"/>
                  </a:moveTo>
                  <a:lnTo>
                    <a:pt x="73" y="36"/>
                  </a:lnTo>
                  <a:lnTo>
                    <a:pt x="144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2" name="Freeform 63"/>
            <p:cNvSpPr>
              <a:spLocks noChangeAspect="1"/>
            </p:cNvSpPr>
            <p:nvPr/>
          </p:nvSpPr>
          <p:spPr bwMode="auto">
            <a:xfrm>
              <a:off x="1173" y="1836"/>
              <a:ext cx="145" cy="24"/>
            </a:xfrm>
            <a:custGeom>
              <a:avLst/>
              <a:gdLst>
                <a:gd name="T0" fmla="*/ 0 w 168"/>
                <a:gd name="T1" fmla="*/ 0 h 42"/>
                <a:gd name="T2" fmla="*/ 26 w 168"/>
                <a:gd name="T3" fmla="*/ 1 h 42"/>
                <a:gd name="T4" fmla="*/ 52 w 168"/>
                <a:gd name="T5" fmla="*/ 0 h 42"/>
                <a:gd name="T6" fmla="*/ 0 60000 65536"/>
                <a:gd name="T7" fmla="*/ 0 60000 65536"/>
                <a:gd name="T8" fmla="*/ 0 60000 65536"/>
                <a:gd name="T9" fmla="*/ 0 w 168"/>
                <a:gd name="T10" fmla="*/ 0 h 42"/>
                <a:gd name="T11" fmla="*/ 168 w 16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2">
                  <a:moveTo>
                    <a:pt x="0" y="0"/>
                  </a:moveTo>
                  <a:lnTo>
                    <a:pt x="85" y="42"/>
                  </a:lnTo>
                  <a:lnTo>
                    <a:pt x="168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3" name="Freeform 64"/>
            <p:cNvSpPr>
              <a:spLocks noChangeAspect="1"/>
            </p:cNvSpPr>
            <p:nvPr/>
          </p:nvSpPr>
          <p:spPr bwMode="auto">
            <a:xfrm>
              <a:off x="1162" y="1874"/>
              <a:ext cx="166" cy="29"/>
            </a:xfrm>
            <a:custGeom>
              <a:avLst/>
              <a:gdLst>
                <a:gd name="T0" fmla="*/ 0 w 190"/>
                <a:gd name="T1" fmla="*/ 1 h 50"/>
                <a:gd name="T2" fmla="*/ 33 w 190"/>
                <a:gd name="T3" fmla="*/ 1 h 50"/>
                <a:gd name="T4" fmla="*/ 65 w 190"/>
                <a:gd name="T5" fmla="*/ 0 h 50"/>
                <a:gd name="T6" fmla="*/ 0 60000 65536"/>
                <a:gd name="T7" fmla="*/ 0 60000 65536"/>
                <a:gd name="T8" fmla="*/ 0 60000 65536"/>
                <a:gd name="T9" fmla="*/ 0 w 190"/>
                <a:gd name="T10" fmla="*/ 0 h 50"/>
                <a:gd name="T11" fmla="*/ 190 w 190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" h="50">
                  <a:moveTo>
                    <a:pt x="0" y="2"/>
                  </a:moveTo>
                  <a:lnTo>
                    <a:pt x="96" y="50"/>
                  </a:lnTo>
                  <a:lnTo>
                    <a:pt x="190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4" name="Freeform 65"/>
            <p:cNvSpPr>
              <a:spLocks noChangeAspect="1"/>
            </p:cNvSpPr>
            <p:nvPr/>
          </p:nvSpPr>
          <p:spPr bwMode="auto">
            <a:xfrm>
              <a:off x="1150" y="1912"/>
              <a:ext cx="190" cy="31"/>
            </a:xfrm>
            <a:custGeom>
              <a:avLst/>
              <a:gdLst>
                <a:gd name="T0" fmla="*/ 0 w 218"/>
                <a:gd name="T1" fmla="*/ 0 h 53"/>
                <a:gd name="T2" fmla="*/ 37 w 218"/>
                <a:gd name="T3" fmla="*/ 1 h 53"/>
                <a:gd name="T4" fmla="*/ 73 w 218"/>
                <a:gd name="T5" fmla="*/ 0 h 53"/>
                <a:gd name="T6" fmla="*/ 0 60000 65536"/>
                <a:gd name="T7" fmla="*/ 0 60000 65536"/>
                <a:gd name="T8" fmla="*/ 0 60000 65536"/>
                <a:gd name="T9" fmla="*/ 0 w 218"/>
                <a:gd name="T10" fmla="*/ 0 h 53"/>
                <a:gd name="T11" fmla="*/ 218 w 2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53">
                  <a:moveTo>
                    <a:pt x="0" y="0"/>
                  </a:moveTo>
                  <a:lnTo>
                    <a:pt x="110" y="53"/>
                  </a:lnTo>
                  <a:lnTo>
                    <a:pt x="218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5" name="Freeform 66"/>
            <p:cNvSpPr>
              <a:spLocks noChangeAspect="1"/>
            </p:cNvSpPr>
            <p:nvPr/>
          </p:nvSpPr>
          <p:spPr bwMode="auto">
            <a:xfrm>
              <a:off x="1140" y="1950"/>
              <a:ext cx="211" cy="36"/>
            </a:xfrm>
            <a:custGeom>
              <a:avLst/>
              <a:gdLst>
                <a:gd name="T0" fmla="*/ 0 w 240"/>
                <a:gd name="T1" fmla="*/ 0 h 61"/>
                <a:gd name="T2" fmla="*/ 42 w 240"/>
                <a:gd name="T3" fmla="*/ 1 h 61"/>
                <a:gd name="T4" fmla="*/ 86 w 240"/>
                <a:gd name="T5" fmla="*/ 1 h 61"/>
                <a:gd name="T6" fmla="*/ 0 60000 65536"/>
                <a:gd name="T7" fmla="*/ 0 60000 65536"/>
                <a:gd name="T8" fmla="*/ 0 60000 65536"/>
                <a:gd name="T9" fmla="*/ 0 w 240"/>
                <a:gd name="T10" fmla="*/ 0 h 61"/>
                <a:gd name="T11" fmla="*/ 240 w 24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61">
                  <a:moveTo>
                    <a:pt x="0" y="0"/>
                  </a:moveTo>
                  <a:lnTo>
                    <a:pt x="121" y="61"/>
                  </a:lnTo>
                  <a:lnTo>
                    <a:pt x="240" y="2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6" name="Freeform 67"/>
            <p:cNvSpPr>
              <a:spLocks noChangeAspect="1"/>
            </p:cNvSpPr>
            <p:nvPr/>
          </p:nvSpPr>
          <p:spPr bwMode="auto">
            <a:xfrm>
              <a:off x="1131" y="1989"/>
              <a:ext cx="228" cy="38"/>
            </a:xfrm>
            <a:custGeom>
              <a:avLst/>
              <a:gdLst>
                <a:gd name="T0" fmla="*/ 0 w 264"/>
                <a:gd name="T1" fmla="*/ 1 h 67"/>
                <a:gd name="T2" fmla="*/ 41 w 264"/>
                <a:gd name="T3" fmla="*/ 1 h 67"/>
                <a:gd name="T4" fmla="*/ 82 w 264"/>
                <a:gd name="T5" fmla="*/ 0 h 67"/>
                <a:gd name="T6" fmla="*/ 0 60000 65536"/>
                <a:gd name="T7" fmla="*/ 0 60000 65536"/>
                <a:gd name="T8" fmla="*/ 0 60000 65536"/>
                <a:gd name="T9" fmla="*/ 0 w 264"/>
                <a:gd name="T10" fmla="*/ 0 h 67"/>
                <a:gd name="T11" fmla="*/ 264 w 264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67">
                  <a:moveTo>
                    <a:pt x="0" y="2"/>
                  </a:moveTo>
                  <a:lnTo>
                    <a:pt x="133" y="67"/>
                  </a:lnTo>
                  <a:lnTo>
                    <a:pt x="264" y="0"/>
                  </a:lnTo>
                </a:path>
              </a:pathLst>
            </a:custGeom>
            <a:grp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7" name="Freeform 68"/>
            <p:cNvSpPr>
              <a:spLocks noChangeAspect="1"/>
            </p:cNvSpPr>
            <p:nvPr/>
          </p:nvSpPr>
          <p:spPr bwMode="auto">
            <a:xfrm>
              <a:off x="1120" y="1547"/>
              <a:ext cx="95" cy="22"/>
            </a:xfrm>
            <a:custGeom>
              <a:avLst/>
              <a:gdLst>
                <a:gd name="T0" fmla="*/ 41 w 107"/>
                <a:gd name="T1" fmla="*/ 1 h 36"/>
                <a:gd name="T2" fmla="*/ 13 w 107"/>
                <a:gd name="T3" fmla="*/ 1 h 36"/>
                <a:gd name="T4" fmla="*/ 28 w 107"/>
                <a:gd name="T5" fmla="*/ 1 h 36"/>
                <a:gd name="T6" fmla="*/ 0 w 10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36"/>
                <a:gd name="T14" fmla="*/ 107 w 10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36">
                  <a:moveTo>
                    <a:pt x="107" y="36"/>
                  </a:moveTo>
                  <a:lnTo>
                    <a:pt x="34" y="30"/>
                  </a:lnTo>
                  <a:lnTo>
                    <a:pt x="73" y="5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8" name="Freeform 69"/>
            <p:cNvSpPr>
              <a:spLocks noChangeAspect="1"/>
            </p:cNvSpPr>
            <p:nvPr/>
          </p:nvSpPr>
          <p:spPr bwMode="auto">
            <a:xfrm>
              <a:off x="1262" y="1545"/>
              <a:ext cx="110" cy="25"/>
            </a:xfrm>
            <a:custGeom>
              <a:avLst/>
              <a:gdLst>
                <a:gd name="T0" fmla="*/ 40 w 127"/>
                <a:gd name="T1" fmla="*/ 1 h 44"/>
                <a:gd name="T2" fmla="*/ 16 w 127"/>
                <a:gd name="T3" fmla="*/ 1 h 44"/>
                <a:gd name="T4" fmla="*/ 23 w 127"/>
                <a:gd name="T5" fmla="*/ 0 h 44"/>
                <a:gd name="T6" fmla="*/ 0 w 127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44"/>
                <a:gd name="T14" fmla="*/ 127 w 127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44">
                  <a:moveTo>
                    <a:pt x="127" y="4"/>
                  </a:moveTo>
                  <a:lnTo>
                    <a:pt x="52" y="44"/>
                  </a:lnTo>
                  <a:lnTo>
                    <a:pt x="75" y="0"/>
                  </a:lnTo>
                  <a:lnTo>
                    <a:pt x="0" y="40"/>
                  </a:lnTo>
                </a:path>
              </a:pathLst>
            </a:custGeom>
            <a:grp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9" name="Freeform 70"/>
            <p:cNvSpPr>
              <a:spLocks noChangeAspect="1"/>
            </p:cNvSpPr>
            <p:nvPr/>
          </p:nvSpPr>
          <p:spPr bwMode="auto">
            <a:xfrm>
              <a:off x="1229" y="1474"/>
              <a:ext cx="33" cy="83"/>
            </a:xfrm>
            <a:custGeom>
              <a:avLst/>
              <a:gdLst>
                <a:gd name="T0" fmla="*/ 10 w 36"/>
                <a:gd name="T1" fmla="*/ 2 h 144"/>
                <a:gd name="T2" fmla="*/ 0 w 36"/>
                <a:gd name="T3" fmla="*/ 1 h 144"/>
                <a:gd name="T4" fmla="*/ 17 w 36"/>
                <a:gd name="T5" fmla="*/ 1 h 144"/>
                <a:gd name="T6" fmla="*/ 10 w 36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44"/>
                <a:gd name="T14" fmla="*/ 36 w 36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44">
                  <a:moveTo>
                    <a:pt x="19" y="144"/>
                  </a:moveTo>
                  <a:lnTo>
                    <a:pt x="0" y="54"/>
                  </a:lnTo>
                  <a:lnTo>
                    <a:pt x="36" y="90"/>
                  </a:lnTo>
                  <a:lnTo>
                    <a:pt x="19" y="0"/>
                  </a:lnTo>
                </a:path>
              </a:pathLst>
            </a:custGeom>
            <a:grp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sp>
        <p:nvSpPr>
          <p:cNvPr id="103" name="Freeform 44"/>
          <p:cNvSpPr>
            <a:spLocks/>
          </p:cNvSpPr>
          <p:nvPr/>
        </p:nvSpPr>
        <p:spPr bwMode="auto">
          <a:xfrm rot="16200000" flipH="1" flipV="1">
            <a:off x="3409951" y="3236912"/>
            <a:ext cx="455612" cy="563563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Ericsson Sans"/>
              <a:ea typeface="+mn-ea"/>
            </a:endParaRPr>
          </a:p>
        </p:txBody>
      </p:sp>
      <p:sp>
        <p:nvSpPr>
          <p:cNvPr id="17454" name="TextBox 103"/>
          <p:cNvSpPr txBox="1">
            <a:spLocks noChangeArrowheads="1"/>
          </p:cNvSpPr>
          <p:nvPr/>
        </p:nvSpPr>
        <p:spPr bwMode="auto">
          <a:xfrm>
            <a:off x="1663700" y="3736975"/>
            <a:ext cx="1127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Carrier’s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managed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IP Network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pic>
        <p:nvPicPr>
          <p:cNvPr id="17455" name="Picture 10" descr="cloud3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1638" y="3165475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6" name="TextBox 105"/>
          <p:cNvSpPr txBox="1">
            <a:spLocks noChangeArrowheads="1"/>
          </p:cNvSpPr>
          <p:nvPr/>
        </p:nvSpPr>
        <p:spPr bwMode="auto">
          <a:xfrm>
            <a:off x="1800225" y="3298825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3G/4G</a:t>
            </a:r>
          </a:p>
        </p:txBody>
      </p:sp>
      <p:sp>
        <p:nvSpPr>
          <p:cNvPr id="17457" name="TextBox 106"/>
          <p:cNvSpPr txBox="1">
            <a:spLocks noChangeArrowheads="1"/>
          </p:cNvSpPr>
          <p:nvPr/>
        </p:nvSpPr>
        <p:spPr bwMode="auto">
          <a:xfrm>
            <a:off x="3467100" y="3057525"/>
            <a:ext cx="8493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200" i="1">
                <a:solidFill>
                  <a:srgbClr val="C5003D"/>
                </a:solidFill>
                <a:latin typeface="Arial" charset="0"/>
                <a:ea typeface="맑은 고딕" pitchFamily="50" charset="-127"/>
              </a:rPr>
              <a:t>3G/4G</a:t>
            </a:r>
          </a:p>
          <a:p>
            <a:pPr algn="ctr"/>
            <a:r>
              <a:rPr kumimoji="0" lang="en-US" altLang="ko-KR" sz="1200" i="1">
                <a:solidFill>
                  <a:srgbClr val="C5003D"/>
                </a:solidFill>
                <a:latin typeface="Arial" charset="0"/>
                <a:ea typeface="맑은 고딕" pitchFamily="50" charset="-127"/>
              </a:rPr>
              <a:t>(Phase 2)</a:t>
            </a:r>
          </a:p>
        </p:txBody>
      </p:sp>
      <p:pic>
        <p:nvPicPr>
          <p:cNvPr id="17458" name="Picture 23" descr="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2338" y="3238500"/>
            <a:ext cx="4556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Freeform 44"/>
          <p:cNvSpPr>
            <a:spLocks/>
          </p:cNvSpPr>
          <p:nvPr/>
        </p:nvSpPr>
        <p:spPr bwMode="auto">
          <a:xfrm rot="11233932" flipH="1" flipV="1">
            <a:off x="1684338" y="4525963"/>
            <a:ext cx="338137" cy="336550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Ericsson Sans"/>
              <a:ea typeface="+mn-ea"/>
            </a:endParaRPr>
          </a:p>
        </p:txBody>
      </p:sp>
      <p:pic>
        <p:nvPicPr>
          <p:cNvPr id="17460" name="그림 117" descr="SBG_Rear_photo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075" y="5110163"/>
            <a:ext cx="19018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ko-KR" b="1" dirty="0" smtClean="0"/>
              <a:t>Introducing SBG-1000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318500" cy="511175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chemeClr val="tx1"/>
                </a:solidFill>
              </a:rPr>
              <a:t>Smart Office in a box</a:t>
            </a:r>
          </a:p>
          <a:p>
            <a:pPr lvl="1" eaLnBrk="1" hangingPunct="1"/>
            <a:r>
              <a:rPr lang="en-US" altLang="ko-KR" b="1" smtClean="0">
                <a:solidFill>
                  <a:srgbClr val="FF9900"/>
                </a:solidFill>
              </a:rPr>
              <a:t>Optimum flexibility </a:t>
            </a:r>
            <a:r>
              <a:rPr lang="en-US" altLang="ko-KR" smtClean="0">
                <a:solidFill>
                  <a:schemeClr val="tx1"/>
                </a:solidFill>
              </a:rPr>
              <a:t>for wired, wireless or combined deployments</a:t>
            </a:r>
          </a:p>
          <a:p>
            <a:pPr lvl="1" eaLnBrk="1" hangingPunct="1"/>
            <a:r>
              <a:rPr lang="en-US" altLang="ko-KR" b="1" smtClean="0">
                <a:solidFill>
                  <a:srgbClr val="FF9900"/>
                </a:solidFill>
              </a:rPr>
              <a:t>Greater mobility </a:t>
            </a:r>
            <a:r>
              <a:rPr lang="en-US" altLang="ko-KR" smtClean="0">
                <a:solidFill>
                  <a:schemeClr val="tx1"/>
                </a:solidFill>
              </a:rPr>
              <a:t>for anywhere connectivity anytime</a:t>
            </a:r>
          </a:p>
          <a:p>
            <a:pPr lvl="1" eaLnBrk="1" hangingPunct="1"/>
            <a:r>
              <a:rPr lang="en-US" altLang="ko-KR" b="1" smtClean="0">
                <a:solidFill>
                  <a:srgbClr val="FF9900"/>
                </a:solidFill>
              </a:rPr>
              <a:t>Valued communication services </a:t>
            </a:r>
            <a:r>
              <a:rPr lang="en-US" altLang="ko-KR" smtClean="0">
                <a:solidFill>
                  <a:schemeClr val="tx1"/>
                </a:solidFill>
              </a:rPr>
              <a:t>available to small businesses within limited resources and budgets</a:t>
            </a:r>
          </a:p>
          <a:p>
            <a:pPr lvl="1" eaLnBrk="1" hangingPunct="1"/>
            <a:r>
              <a:rPr lang="en-US" altLang="ko-KR" b="1" smtClean="0">
                <a:solidFill>
                  <a:srgbClr val="FF9900"/>
                </a:solidFill>
              </a:rPr>
              <a:t>Single platform from single provider </a:t>
            </a:r>
            <a:r>
              <a:rPr lang="en-US" altLang="ko-KR" smtClean="0">
                <a:solidFill>
                  <a:schemeClr val="tx1"/>
                </a:solidFill>
              </a:rPr>
              <a:t>for every communication needs</a:t>
            </a:r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ko-KR" b="1" dirty="0" smtClean="0"/>
              <a:t>Values to customers</a:t>
            </a:r>
            <a:endParaRPr b="1" dirty="0" smtClean="0"/>
          </a:p>
          <a:p>
            <a:pPr>
              <a:defRPr/>
            </a:pPr>
            <a:endParaRPr b="1" dirty="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5000628" y="3571876"/>
            <a:ext cx="321471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/>
              <a:t>Data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Routing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Switching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Enhanced </a:t>
            </a:r>
            <a:r>
              <a:rPr kumimoji="0" lang="en-US" altLang="ko-KR" sz="1200" dirty="0" err="1"/>
              <a:t>QoS</a:t>
            </a:r>
            <a:endParaRPr kumimoji="0" lang="en-US" altLang="ko-KR" sz="1200" dirty="0"/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WLAN for Voice &amp; Data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1214414" y="3571876"/>
            <a:ext cx="3214710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/>
              <a:t>Voice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IP-PBX &amp; SIP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DECT for reliable voice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Multiple choice of terminals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VM &amp; Applications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5000628" y="4929198"/>
            <a:ext cx="3214710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/>
              <a:t>IT Services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File server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Print server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Fax / </a:t>
            </a:r>
            <a:r>
              <a:rPr kumimoji="0" lang="en-US" altLang="ko-KR" sz="1200" dirty="0" err="1"/>
              <a:t>PoS</a:t>
            </a:r>
            <a:r>
              <a:rPr kumimoji="0" lang="en-US" altLang="ko-KR" sz="1200" dirty="0"/>
              <a:t> connect</a:t>
            </a:r>
          </a:p>
          <a:p>
            <a:pPr marL="117475" indent="-117475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Relay for Door open/Alarm</a:t>
            </a:r>
          </a:p>
        </p:txBody>
      </p:sp>
      <p:sp>
        <p:nvSpPr>
          <p:cNvPr id="82" name="모서리가 둥근 직사각형 81"/>
          <p:cNvSpPr/>
          <p:nvPr/>
        </p:nvSpPr>
        <p:spPr>
          <a:xfrm>
            <a:off x="1214414" y="4929198"/>
            <a:ext cx="3214710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/>
              <a:t>Security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VPN (IPSec, PPTP, L2TP)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Firewall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Access Control, DMZ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kumimoji="0" lang="en-US" altLang="ko-KR" sz="1200" dirty="0"/>
              <a:t>Rule-based packet filtering</a:t>
            </a:r>
            <a:endParaRPr kumimoji="0" lang="ko-KR" altLang="en-US" sz="1200" dirty="0"/>
          </a:p>
        </p:txBody>
      </p:sp>
      <p:pic>
        <p:nvPicPr>
          <p:cNvPr id="19471" name="그림 77" descr="메인컷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54" t="9993" r="21739" b="17293"/>
          <a:stretch>
            <a:fillRect/>
          </a:stretch>
        </p:blipFill>
        <p:spPr bwMode="auto">
          <a:xfrm>
            <a:off x="3429000" y="3857625"/>
            <a:ext cx="24288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텍스트 개체 틀 28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ko-KR" b="1" dirty="0" smtClean="0"/>
              <a:t>Values for Carriers</a:t>
            </a:r>
            <a:endParaRPr b="1" dirty="0"/>
          </a:p>
        </p:txBody>
      </p:sp>
      <p:grpSp>
        <p:nvGrpSpPr>
          <p:cNvPr id="21506" name="그룹 30"/>
          <p:cNvGrpSpPr>
            <a:grpSpLocks/>
          </p:cNvGrpSpPr>
          <p:nvPr/>
        </p:nvGrpSpPr>
        <p:grpSpPr bwMode="auto">
          <a:xfrm>
            <a:off x="857250" y="3286125"/>
            <a:ext cx="7643813" cy="2251075"/>
            <a:chOff x="652478" y="3214788"/>
            <a:chExt cx="7848612" cy="2336635"/>
          </a:xfrm>
        </p:grpSpPr>
        <p:sp>
          <p:nvSpPr>
            <p:cNvPr id="3" name="사다리꼴 2"/>
            <p:cNvSpPr/>
            <p:nvPr/>
          </p:nvSpPr>
          <p:spPr>
            <a:xfrm rot="16200000">
              <a:off x="3965400" y="4122184"/>
              <a:ext cx="2285551" cy="500421"/>
            </a:xfrm>
            <a:prstGeom prst="trapezoid">
              <a:avLst>
                <a:gd name="adj" fmla="val 11270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cxnSp>
          <p:nvCxnSpPr>
            <p:cNvPr id="4" name="직선 연결선 3"/>
            <p:cNvCxnSpPr>
              <a:stCxn id="19" idx="3"/>
            </p:cNvCxnSpPr>
            <p:nvPr/>
          </p:nvCxnSpPr>
          <p:spPr>
            <a:xfrm flipV="1">
              <a:off x="3131760" y="3906880"/>
              <a:ext cx="1579502" cy="1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2950825" y="4163943"/>
              <a:ext cx="1517562" cy="583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16200000" flipH="1">
              <a:off x="2525857" y="4414275"/>
              <a:ext cx="968929" cy="728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3428992" y="3970762"/>
              <a:ext cx="5838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Cable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21513" name="Picture 7" descr="modem_gr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2152" y="3823297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7" descr="modem_gr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8455" y="4276269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Box 10"/>
            <p:cNvSpPr txBox="1">
              <a:spLocks noChangeArrowheads="1"/>
            </p:cNvSpPr>
            <p:nvPr/>
          </p:nvSpPr>
          <p:spPr bwMode="auto">
            <a:xfrm>
              <a:off x="3159753" y="4487901"/>
              <a:ext cx="5597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xDSL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21516" name="Picture 7" descr="modem_gr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1802" y="4599481"/>
              <a:ext cx="189193" cy="1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TextBox 12"/>
            <p:cNvSpPr txBox="1">
              <a:spLocks noChangeArrowheads="1"/>
            </p:cNvSpPr>
            <p:nvPr/>
          </p:nvSpPr>
          <p:spPr bwMode="auto">
            <a:xfrm>
              <a:off x="2013685" y="4811113"/>
              <a:ext cx="1115152" cy="41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Fiber</a:t>
              </a:r>
            </a:p>
            <a:p>
              <a:pPr algn="r"/>
              <a:r>
                <a:rPr kumimoji="0" lang="en-US" altLang="ko-KR" sz="1200">
                  <a:latin typeface="Arial" charset="0"/>
                  <a:ea typeface="맑은 고딕" pitchFamily="50" charset="-127"/>
                </a:rPr>
                <a:t>(10/100M or 1G)</a:t>
              </a:r>
              <a:endParaRPr kumimoji="0" lang="ko-KR" altLang="en-US" sz="1200">
                <a:latin typeface="Arial" charset="0"/>
                <a:ea typeface="맑은 고딕" pitchFamily="50" charset="-127"/>
              </a:endParaRPr>
            </a:p>
          </p:txBody>
        </p:sp>
        <p:pic>
          <p:nvPicPr>
            <p:cNvPr id="21518" name="Picture 23" descr="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033" y="4314809"/>
              <a:ext cx="250716" cy="3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Box 14"/>
            <p:cNvSpPr txBox="1">
              <a:spLocks noChangeArrowheads="1"/>
            </p:cNvSpPr>
            <p:nvPr/>
          </p:nvSpPr>
          <p:spPr bwMode="auto">
            <a:xfrm>
              <a:off x="652478" y="4623740"/>
              <a:ext cx="12779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latin typeface="Arial" charset="0"/>
                  <a:ea typeface="맑은 고딕" pitchFamily="50" charset="-127"/>
                </a:rPr>
                <a:t>Remote</a:t>
              </a:r>
            </a:p>
            <a:p>
              <a:r>
                <a:rPr kumimoji="0" lang="en-US" altLang="ko-KR" sz="1400" b="1">
                  <a:latin typeface="Arial" charset="0"/>
                  <a:ea typeface="맑은 고딕" pitchFamily="50" charset="-127"/>
                </a:rPr>
                <a:t>Management</a:t>
              </a:r>
            </a:p>
          </p:txBody>
        </p:sp>
        <p:cxnSp>
          <p:nvCxnSpPr>
            <p:cNvPr id="16" name="직선 연결선 15"/>
            <p:cNvCxnSpPr>
              <a:stCxn id="14" idx="0"/>
            </p:cNvCxnSpPr>
            <p:nvPr/>
          </p:nvCxnSpPr>
          <p:spPr>
            <a:xfrm rot="5400000" flipH="1" flipV="1">
              <a:off x="1562430" y="4020901"/>
              <a:ext cx="229049" cy="360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21" name="Picture 23" descr="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357563"/>
              <a:ext cx="250716" cy="3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직선 연결선 17"/>
            <p:cNvCxnSpPr>
              <a:stCxn id="17" idx="3"/>
            </p:cNvCxnSpPr>
            <p:nvPr/>
          </p:nvCxnSpPr>
          <p:spPr>
            <a:xfrm>
              <a:off x="1607678" y="3529526"/>
              <a:ext cx="177674" cy="184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23" name="Picture 5" descr="cloud3_blu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35469" y="3518265"/>
              <a:ext cx="1397004" cy="78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5500694" y="3214788"/>
              <a:ext cx="3000396" cy="38169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SIP Trunk</a:t>
              </a:r>
              <a:endParaRPr kumimoji="0" lang="ko-KR" altLang="en-US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500694" y="4149935"/>
              <a:ext cx="3000396" cy="38169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High-speed internet</a:t>
              </a:r>
              <a:endParaRPr kumimoji="0" lang="ko-KR" altLang="en-US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5500694" y="3656424"/>
              <a:ext cx="3000396" cy="38169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Managed VOIP Service</a:t>
              </a:r>
              <a:endParaRPr kumimoji="0" lang="ko-KR" altLang="en-US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5500694" y="5119009"/>
              <a:ext cx="3000396" cy="38169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Remote Support</a:t>
              </a:r>
              <a:endParaRPr kumimoji="0" lang="ko-KR" altLang="en-US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500694" y="4588881"/>
              <a:ext cx="3000396" cy="38169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Managed Data Service</a:t>
              </a:r>
              <a:endParaRPr kumimoji="0" lang="ko-KR" altLang="en-US" sz="1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21529" name="그림 24" descr="SMB_02.PNG"/>
            <p:cNvPicPr>
              <a:picLocks noChangeAspect="1"/>
            </p:cNvPicPr>
            <p:nvPr/>
          </p:nvPicPr>
          <p:blipFill>
            <a:blip r:embed="rId6"/>
            <a:srcRect l="12500" t="26389" r="9375" b="16666"/>
            <a:stretch>
              <a:fillRect/>
            </a:stretch>
          </p:blipFill>
          <p:spPr bwMode="auto">
            <a:xfrm>
              <a:off x="3000364" y="5229237"/>
              <a:ext cx="785818" cy="32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그림 25" descr="SMB_02.PNG"/>
            <p:cNvPicPr>
              <a:picLocks noChangeAspect="1"/>
            </p:cNvPicPr>
            <p:nvPr/>
          </p:nvPicPr>
          <p:blipFill>
            <a:blip r:embed="rId6"/>
            <a:srcRect l="12500" t="26389" r="9375" b="16666"/>
            <a:stretch>
              <a:fillRect/>
            </a:stretch>
          </p:blipFill>
          <p:spPr bwMode="auto">
            <a:xfrm>
              <a:off x="4214810" y="3800477"/>
              <a:ext cx="785818" cy="32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그림 26" descr="SMB_02.PNG"/>
            <p:cNvPicPr>
              <a:picLocks noChangeAspect="1"/>
            </p:cNvPicPr>
            <p:nvPr/>
          </p:nvPicPr>
          <p:blipFill>
            <a:blip r:embed="rId6"/>
            <a:srcRect l="12500" t="26389" r="9375" b="16666"/>
            <a:stretch>
              <a:fillRect/>
            </a:stretch>
          </p:blipFill>
          <p:spPr bwMode="auto">
            <a:xfrm>
              <a:off x="4000496" y="4586295"/>
              <a:ext cx="785818" cy="32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2" name="TextBox 29"/>
            <p:cNvSpPr txBox="1">
              <a:spLocks noChangeArrowheads="1"/>
            </p:cNvSpPr>
            <p:nvPr/>
          </p:nvSpPr>
          <p:spPr bwMode="auto">
            <a:xfrm>
              <a:off x="652478" y="3733876"/>
              <a:ext cx="10887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>
                  <a:latin typeface="Arial" charset="0"/>
                  <a:ea typeface="맑은 고딕" pitchFamily="50" charset="-127"/>
                </a:rPr>
                <a:t>Softswitch</a:t>
              </a:r>
            </a:p>
          </p:txBody>
        </p:sp>
      </p:grpSp>
      <p:sp>
        <p:nvSpPr>
          <p:cNvPr id="21507" name="텍스트 개체 틀 4"/>
          <p:cNvSpPr txBox="1">
            <a:spLocks/>
          </p:cNvSpPr>
          <p:nvPr/>
        </p:nvSpPr>
        <p:spPr bwMode="auto">
          <a:xfrm>
            <a:off x="468313" y="981075"/>
            <a:ext cx="83185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400" b="1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Platform as a multiple communication services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20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Perfect fit </a:t>
            </a:r>
            <a:r>
              <a:rPr kumimoji="0" lang="en-US" altLang="ko-KR" sz="20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for IP managed services for new revenue stream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20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Designed for </a:t>
            </a:r>
            <a:r>
              <a:rPr kumimoji="0" lang="en-US" altLang="ko-KR" sz="20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standalone, multi-site or brand offices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20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Proven compatibility </a:t>
            </a:r>
            <a:r>
              <a:rPr kumimoji="0" lang="en-US" altLang="ko-KR" sz="20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with major softswitches like Broadsoft R.17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2000" b="1">
                <a:solidFill>
                  <a:srgbClr val="FF9900"/>
                </a:solidFill>
                <a:latin typeface="Arial" charset="0"/>
                <a:ea typeface="맑은 고딕" pitchFamily="50" charset="-127"/>
              </a:rPr>
              <a:t>Simplifies</a:t>
            </a:r>
            <a:r>
              <a:rPr kumimoji="0" lang="en-US" altLang="ko-KR" sz="2000">
                <a:solidFill>
                  <a:schemeClr val="bg2"/>
                </a:solidFill>
                <a:latin typeface="Arial" charset="0"/>
                <a:ea typeface="맑은 고딕" pitchFamily="50" charset="-127"/>
              </a:rPr>
              <a:t> network management and administration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kumimoji="0" lang="en-US" altLang="ko-KR" sz="2000">
              <a:solidFill>
                <a:schemeClr val="bg2"/>
              </a:solidFill>
              <a:latin typeface="Arial" charset="0"/>
              <a:ea typeface="맑은 고딕" pitchFamily="50" charset="-127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kumimoji="0" lang="ko-KR" altLang="en-US" sz="2000">
              <a:solidFill>
                <a:schemeClr val="bg2"/>
              </a:solidFill>
              <a:latin typeface="Arial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텍스트 개체 틀 73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2733675"/>
          </a:xfrm>
        </p:spPr>
        <p:txBody>
          <a:bodyPr/>
          <a:lstStyle/>
          <a:p>
            <a:pPr eaLnBrk="1" hangingPunct="1"/>
            <a:r>
              <a:rPr lang="en-US" altLang="ko-KR" smtClean="0"/>
              <a:t>Service Providers and General distribution models depending on the SIP availability</a:t>
            </a:r>
            <a:endParaRPr lang="ko-KR" altLang="en-US" smtClean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714375" y="1857375"/>
            <a:ext cx="3681413" cy="1714500"/>
          </a:xfrm>
          <a:prstGeom prst="roundRect">
            <a:avLst>
              <a:gd name="adj" fmla="val 99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41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cs typeface="Arial" pitchFamily="34" charset="0"/>
              </a:rPr>
              <a:t>Service Providers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>
                <a:cs typeface="Arial" pitchFamily="34" charset="0"/>
              </a:rPr>
              <a:t>IP-Centrex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>
                <a:cs typeface="Arial" pitchFamily="34" charset="0"/>
              </a:rPr>
              <a:t>IP Managed Services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>
                <a:cs typeface="Arial" pitchFamily="34" charset="0"/>
              </a:rPr>
              <a:t>VoIP providers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dirty="0">
              <a:cs typeface="Arial" pitchFamily="34" charset="0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846138" y="2187575"/>
            <a:ext cx="393700" cy="384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kumimoji="0"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714375" y="3786188"/>
            <a:ext cx="3681413" cy="2286000"/>
          </a:xfrm>
          <a:prstGeom prst="roundRect">
            <a:avLst>
              <a:gd name="adj" fmla="val 66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41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cs typeface="Arial" pitchFamily="34" charset="0"/>
              </a:rPr>
              <a:t>General distribution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/>
              <a:t> Standalone businesses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/>
              <a:t> Multi-site businesses</a:t>
            </a:r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600" dirty="0"/>
              <a:t> Branch offices</a:t>
            </a:r>
            <a:endParaRPr kumimoji="0" lang="ko-KR" altLang="ko-KR" sz="1600" dirty="0"/>
          </a:p>
          <a:p>
            <a:pPr marL="54133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kumimoji="0" lang="en-US" altLang="ko-KR" sz="1600" dirty="0">
              <a:cs typeface="Arial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46138" y="4187825"/>
            <a:ext cx="393700" cy="384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kumimoji="0"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558" name="그룹 17"/>
          <p:cNvGrpSpPr>
            <a:grpSpLocks/>
          </p:cNvGrpSpPr>
          <p:nvPr/>
        </p:nvGrpSpPr>
        <p:grpSpPr bwMode="auto">
          <a:xfrm>
            <a:off x="4572000" y="1857375"/>
            <a:ext cx="4214813" cy="1785938"/>
            <a:chOff x="428596" y="1357298"/>
            <a:chExt cx="7286676" cy="3065875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642668" y="1785159"/>
              <a:ext cx="1144462" cy="2071168"/>
            </a:xfrm>
            <a:prstGeom prst="roundRect">
              <a:avLst>
                <a:gd name="adj" fmla="val 585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730990" y="1572591"/>
              <a:ext cx="1764721" cy="1212723"/>
            </a:xfrm>
            <a:prstGeom prst="roundRect">
              <a:avLst>
                <a:gd name="adj" fmla="val 5850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23564" name="그룹 31"/>
            <p:cNvGrpSpPr>
              <a:grpSpLocks/>
            </p:cNvGrpSpPr>
            <p:nvPr/>
          </p:nvGrpSpPr>
          <p:grpSpPr bwMode="auto">
            <a:xfrm>
              <a:off x="467919" y="1854612"/>
              <a:ext cx="4998031" cy="2568561"/>
              <a:chOff x="385583" y="2850701"/>
              <a:chExt cx="4220773" cy="2417432"/>
            </a:xfrm>
          </p:grpSpPr>
          <p:cxnSp>
            <p:nvCxnSpPr>
              <p:cNvPr id="49" name="직선 연결선 48"/>
              <p:cNvCxnSpPr/>
              <p:nvPr/>
            </p:nvCxnSpPr>
            <p:spPr>
              <a:xfrm flipV="1">
                <a:off x="2825365" y="3121332"/>
                <a:ext cx="1508824" cy="2693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2656172" y="3431683"/>
                <a:ext cx="1207524" cy="428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587" name="그림 50" descr="SBG-1000_side1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84159" y="2850701"/>
                <a:ext cx="922197" cy="553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8" name="그림 51" descr="SBG-1000_side1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2516" y="3592875"/>
                <a:ext cx="922197" cy="553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9" name="Picture 7" descr="modem_gre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69893" y="3213710"/>
                <a:ext cx="189193" cy="165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90" name="Picture 7" descr="modem_gre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76206" y="3544062"/>
                <a:ext cx="189193" cy="165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91" name="Picture 23" descr="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90616" y="2920527"/>
                <a:ext cx="250716" cy="3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92" name="TextBox 56"/>
              <p:cNvSpPr txBox="1">
                <a:spLocks noChangeArrowheads="1"/>
              </p:cNvSpPr>
              <p:nvPr/>
            </p:nvSpPr>
            <p:spPr bwMode="auto">
              <a:xfrm>
                <a:off x="385583" y="4127566"/>
                <a:ext cx="1365088" cy="1140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800" b="1">
                    <a:solidFill>
                      <a:schemeClr val="bg1"/>
                    </a:solidFill>
                    <a:latin typeface="Arial" charset="0"/>
                    <a:ea typeface="맑은 고딕" pitchFamily="50" charset="-127"/>
                  </a:rPr>
                  <a:t>Remote</a:t>
                </a:r>
              </a:p>
              <a:p>
                <a:pPr algn="ctr"/>
                <a:r>
                  <a:rPr kumimoji="0" lang="en-US" altLang="ko-KR" sz="800" b="1">
                    <a:solidFill>
                      <a:schemeClr val="bg1"/>
                    </a:solidFill>
                    <a:latin typeface="Arial" charset="0"/>
                    <a:ea typeface="맑은 고딕" pitchFamily="50" charset="-127"/>
                  </a:rPr>
                  <a:t>Maintenance</a:t>
                </a:r>
              </a:p>
              <a:p>
                <a:pPr algn="ctr"/>
                <a:r>
                  <a:rPr kumimoji="0" lang="en-US" altLang="ko-KR" sz="800" b="1">
                    <a:solidFill>
                      <a:schemeClr val="bg1"/>
                    </a:solidFill>
                    <a:latin typeface="Arial" charset="0"/>
                    <a:ea typeface="맑은 고딕" pitchFamily="50" charset="-127"/>
                  </a:rPr>
                  <a:t>Center</a:t>
                </a:r>
                <a:endParaRPr kumimoji="0" lang="ko-KR" altLang="en-US" sz="8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endParaRPr>
              </a:p>
            </p:txBody>
          </p:sp>
          <p:cxnSp>
            <p:nvCxnSpPr>
              <p:cNvPr id="58" name="직선 연결선 57"/>
              <p:cNvCxnSpPr>
                <a:stCxn id="56" idx="3"/>
                <a:endCxn id="63" idx="1"/>
              </p:cNvCxnSpPr>
              <p:nvPr/>
            </p:nvCxnSpPr>
            <p:spPr>
              <a:xfrm>
                <a:off x="1140394" y="3090554"/>
                <a:ext cx="442682" cy="6463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594" name="Picture 23" descr="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58127" y="3827875"/>
                <a:ext cx="250716" cy="3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0" name="직선 연결선 59"/>
              <p:cNvCxnSpPr>
                <a:stCxn id="59" idx="3"/>
              </p:cNvCxnSpPr>
              <p:nvPr/>
            </p:nvCxnSpPr>
            <p:spPr>
              <a:xfrm flipV="1">
                <a:off x="1207608" y="3693300"/>
                <a:ext cx="470493" cy="305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96" name="TextBox 60"/>
              <p:cNvSpPr txBox="1">
                <a:spLocks noChangeArrowheads="1"/>
              </p:cNvSpPr>
              <p:nvPr/>
            </p:nvSpPr>
            <p:spPr bwMode="auto">
              <a:xfrm>
                <a:off x="406064" y="3264941"/>
                <a:ext cx="1189103" cy="532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800" b="1">
                    <a:solidFill>
                      <a:schemeClr val="bg1"/>
                    </a:solidFill>
                    <a:latin typeface="Arial" charset="0"/>
                    <a:ea typeface="맑은 고딕" pitchFamily="50" charset="-127"/>
                  </a:rPr>
                  <a:t>Softswitch</a:t>
                </a:r>
                <a:endParaRPr kumimoji="0" lang="ko-KR" altLang="en-US" sz="800" b="1">
                  <a:solidFill>
                    <a:schemeClr val="bg1"/>
                  </a:solidFill>
                  <a:latin typeface="Arial" charset="0"/>
                  <a:ea typeface="맑은 고딕" pitchFamily="50" charset="-127"/>
                </a:endParaRPr>
              </a:p>
            </p:txBody>
          </p:sp>
          <p:pic>
            <p:nvPicPr>
              <p:cNvPr id="23597" name="Picture 5" descr="cloud3_blu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49495" y="3080813"/>
                <a:ext cx="1397004" cy="78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1584646" y="3110450"/>
                <a:ext cx="1319060" cy="12546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ea typeface="+mn-ea"/>
                  </a:rPr>
                  <a:t>Carrier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ea typeface="+mn-ea"/>
                  </a:rPr>
                  <a:t>IP Network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dirty="0">
                    <a:ln w="1905"/>
                    <a:solidFill>
                      <a:sysClr val="windowText" lastClr="0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ea typeface="+mn-ea"/>
                  </a:rPr>
                  <a:t>(WAN)</a:t>
                </a:r>
                <a:endParaRPr kumimoji="0" lang="ko-KR" altLang="en-US" sz="9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endParaRPr>
              </a:p>
            </p:txBody>
          </p:sp>
        </p:grpSp>
        <p:pic>
          <p:nvPicPr>
            <p:cNvPr id="23565" name="Picture 122" descr="C:\Documents and Settings\Jason\Local Settings\Temporary Internet Files\Content.IE5\M1EHUHKZ\MCj0433906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19577" y="1877286"/>
              <a:ext cx="332322" cy="34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그림 353" descr="06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14200" y="2234476"/>
              <a:ext cx="297920" cy="24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88" descr="0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99952" y="1734410"/>
              <a:ext cx="517918" cy="24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그림 24" descr="iphone_galaxy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144" t="9258" r="11935" b="8812"/>
            <a:stretch>
              <a:fillRect/>
            </a:stretch>
          </p:blipFill>
          <p:spPr bwMode="auto">
            <a:xfrm>
              <a:off x="6128685" y="1682115"/>
              <a:ext cx="183150" cy="348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그림 353" descr="06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57076" y="2448790"/>
              <a:ext cx="297920" cy="24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42" descr="pc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14266" y="2234476"/>
              <a:ext cx="305450" cy="24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42" descr="pc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66991" y="2448790"/>
              <a:ext cx="305450" cy="24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157" descr="0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828448" y="2305914"/>
              <a:ext cx="315585" cy="29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5107987" y="2929752"/>
              <a:ext cx="1767465" cy="1212723"/>
            </a:xfrm>
            <a:prstGeom prst="roundRect">
              <a:avLst>
                <a:gd name="adj" fmla="val 5850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dirty="0">
                <a:solidFill>
                  <a:schemeClr val="tx1"/>
                </a:solidFill>
              </a:endParaRPr>
            </a:p>
          </p:txBody>
        </p:sp>
        <p:pic>
          <p:nvPicPr>
            <p:cNvPr id="23574" name="Picture 122" descr="C:\Documents and Settings\Jason\Local Settings\Temporary Internet Files\Content.IE5\M1EHUHKZ\MCj0433906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96781" y="3234608"/>
              <a:ext cx="332322" cy="34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그림 353" descr="06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91404" y="3591798"/>
              <a:ext cx="297920" cy="24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88" descr="0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77156" y="3091732"/>
              <a:ext cx="517918" cy="24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그림 40" descr="iphone_galaxy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144" t="9258" r="11935" b="8812"/>
            <a:stretch>
              <a:fillRect/>
            </a:stretch>
          </p:blipFill>
          <p:spPr bwMode="auto">
            <a:xfrm>
              <a:off x="5505889" y="3039437"/>
              <a:ext cx="183150" cy="348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그림 353" descr="06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4280" y="3806112"/>
              <a:ext cx="297920" cy="24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42" descr="pc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91470" y="3591798"/>
              <a:ext cx="305450" cy="24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42" descr="pc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44195" y="3806112"/>
              <a:ext cx="305450" cy="24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157" descr="0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05652" y="3663236"/>
              <a:ext cx="315585" cy="29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3929058" y="3110211"/>
              <a:ext cx="1610058" cy="888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SBG-1000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ln w="1905"/>
                  <a:solidFill>
                    <a:schemeClr val="tx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w/ SIP Proxy</a:t>
              </a:r>
              <a:endParaRPr kumimoji="0" lang="ko-KR" altLang="en-US" sz="8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02492" y="2285992"/>
              <a:ext cx="2382704" cy="888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SBG-1000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</a:rPr>
                <a:t>w/ Integrated IP-PBX</a:t>
              </a:r>
              <a:endParaRPr kumimoji="0" lang="ko-KR" altLang="en-US" sz="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428596" y="1357298"/>
              <a:ext cx="7286676" cy="3000470"/>
            </a:xfrm>
            <a:prstGeom prst="roundRect">
              <a:avLst>
                <a:gd name="adj" fmla="val 625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/>
            </a:p>
          </p:txBody>
        </p:sp>
      </p:grpSp>
      <p:pic>
        <p:nvPicPr>
          <p:cNvPr id="23559" name="그림 7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789363"/>
            <a:ext cx="4214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그림 7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956175"/>
            <a:ext cx="42148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텍스트 개체 틀 36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altLang="ko-KR" b="1" dirty="0" smtClean="0"/>
              <a:t>Business models with SBG-1000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텍스트 개체 틀 44"/>
          <p:cNvSpPr>
            <a:spLocks noGrp="1"/>
          </p:cNvSpPr>
          <p:nvPr>
            <p:ph type="body" sz="quarter" idx="10"/>
          </p:nvPr>
        </p:nvSpPr>
        <p:spPr>
          <a:xfrm>
            <a:off x="357188" y="981075"/>
            <a:ext cx="8429625" cy="5111750"/>
          </a:xfrm>
        </p:spPr>
        <p:txBody>
          <a:bodyPr/>
          <a:lstStyle/>
          <a:p>
            <a:pPr eaLnBrk="1" hangingPunct="1"/>
            <a:r>
              <a:rPr lang="en-US" altLang="ko-KR" smtClean="0"/>
              <a:t>Green &amp; Eco-friendly design</a:t>
            </a:r>
          </a:p>
          <a:p>
            <a:pPr lvl="1" eaLnBrk="1" hangingPunct="1"/>
            <a:r>
              <a:rPr lang="en-US" altLang="ko-KR" sz="1800" smtClean="0"/>
              <a:t>Energy Efficiency on WAN</a:t>
            </a:r>
          </a:p>
          <a:p>
            <a:pPr lvl="2" eaLnBrk="1" hangingPunct="1"/>
            <a:r>
              <a:rPr lang="en-US" altLang="ko-KR" sz="1600" smtClean="0"/>
              <a:t>802.3az compliant</a:t>
            </a:r>
            <a:endParaRPr lang="en-US" altLang="ko-KR" sz="1800" smtClean="0"/>
          </a:p>
          <a:p>
            <a:pPr lvl="1" eaLnBrk="1" hangingPunct="1"/>
            <a:r>
              <a:rPr lang="en-US" altLang="ko-KR" sz="1800" smtClean="0"/>
              <a:t>ECO friendly design &amp; packing box</a:t>
            </a:r>
          </a:p>
          <a:p>
            <a:pPr lvl="1" eaLnBrk="1" hangingPunct="1"/>
            <a:r>
              <a:rPr lang="en-US" altLang="ko-KR" sz="1800" smtClean="0"/>
              <a:t>Fully compatible with environmental regulation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1800" smtClean="0"/>
              <a:t>     : RoHS, PFOS, Reach</a:t>
            </a:r>
          </a:p>
          <a:p>
            <a:pPr lvl="1" eaLnBrk="1" hangingPunct="1"/>
            <a:endParaRPr lang="en-US" altLang="ko-KR" sz="1800" smtClean="0"/>
          </a:p>
          <a:p>
            <a:pPr lvl="1" eaLnBrk="1" hangingPunct="1"/>
            <a:endParaRPr lang="ko-KR" altLang="en-US" smtClean="0"/>
          </a:p>
        </p:txBody>
      </p:sp>
      <p:pic>
        <p:nvPicPr>
          <p:cNvPr id="15" name="그림 14" descr="DSCF1661.jpg"/>
          <p:cNvPicPr>
            <a:picLocks noChangeAspect="1"/>
          </p:cNvPicPr>
          <p:nvPr/>
        </p:nvPicPr>
        <p:blipFill>
          <a:blip r:embed="rId2" cstate="screen">
            <a:lum bright="5000"/>
          </a:blip>
          <a:stretch>
            <a:fillRect/>
          </a:stretch>
        </p:blipFill>
        <p:spPr>
          <a:xfrm>
            <a:off x="2786050" y="3371464"/>
            <a:ext cx="3714776" cy="248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2" descr="http://www.ifdesign.de/cmsmdblive/4531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893888"/>
            <a:ext cx="10001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Design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텍스트 개체 틀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Design &amp; Hardware Interfaces</a:t>
            </a:r>
          </a:p>
          <a:p>
            <a:pPr lvl="1" eaLnBrk="1" hangingPunct="1"/>
            <a:r>
              <a:rPr lang="en-US" altLang="ko-KR" smtClean="0"/>
              <a:t>Simple &amp; premium look</a:t>
            </a:r>
          </a:p>
          <a:p>
            <a:pPr lvl="1" eaLnBrk="1" hangingPunct="1"/>
            <a:r>
              <a:rPr lang="en-US" altLang="ko-KR" smtClean="0"/>
              <a:t>Wall mounting or desktop installation</a:t>
            </a:r>
            <a:endParaRPr lang="ko-KR" altLang="en-US" smtClean="0"/>
          </a:p>
        </p:txBody>
      </p:sp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764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>
                <a:latin typeface="Ericsson Sans" pitchFamily="50" charset="0"/>
                <a:ea typeface="맑은 고딕" pitchFamily="50" charset="-127"/>
              </a:rPr>
              <a:t>SBG-1000 Hardware interfaces</a:t>
            </a:r>
            <a:endParaRPr kumimoji="0" lang="en-US" altLang="ko-KR" sz="1600" b="1">
              <a:latin typeface="Ericsson Sans" pitchFamily="50" charset="0"/>
              <a:ea typeface="맑은 고딕" pitchFamily="50" charset="-127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714375" y="2357438"/>
            <a:ext cx="2622550" cy="3643312"/>
          </a:xfrm>
          <a:prstGeom prst="roundRect">
            <a:avLst>
              <a:gd name="adj" fmla="val 682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4" name="모서리가 둥근 직사각형 93"/>
          <p:cNvSpPr/>
          <p:nvPr/>
        </p:nvSpPr>
        <p:spPr>
          <a:xfrm>
            <a:off x="3563938" y="2349500"/>
            <a:ext cx="4897437" cy="3643313"/>
          </a:xfrm>
          <a:prstGeom prst="roundRect">
            <a:avLst>
              <a:gd name="adj" fmla="val 527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6628" name="그림 94" descr="SBG_Rear_phot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3575" y="3789363"/>
            <a:ext cx="3225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꺾인 연결선 39"/>
          <p:cNvCxnSpPr>
            <a:endCxn id="26633" idx="0"/>
          </p:cNvCxnSpPr>
          <p:nvPr/>
        </p:nvCxnSpPr>
        <p:spPr>
          <a:xfrm rot="10800000" flipV="1">
            <a:off x="4289425" y="4143375"/>
            <a:ext cx="954088" cy="500063"/>
          </a:xfrm>
          <a:prstGeom prst="bentConnector2">
            <a:avLst/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꺾인 연결선 96"/>
          <p:cNvCxnSpPr>
            <a:endCxn id="26635" idx="0"/>
          </p:cNvCxnSpPr>
          <p:nvPr/>
        </p:nvCxnSpPr>
        <p:spPr>
          <a:xfrm rot="5400000">
            <a:off x="6150769" y="4336257"/>
            <a:ext cx="342900" cy="271462"/>
          </a:xfrm>
          <a:prstGeom prst="bentConnector3">
            <a:avLst>
              <a:gd name="adj1" fmla="val 50000"/>
            </a:avLst>
          </a:prstGeom>
          <a:ln>
            <a:solidFill>
              <a:srgbClr val="C5003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/>
          <p:nvPr/>
        </p:nvCxnSpPr>
        <p:spPr>
          <a:xfrm rot="16200000" flipH="1">
            <a:off x="6265863" y="4832350"/>
            <a:ext cx="981075" cy="53975"/>
          </a:xfrm>
          <a:prstGeom prst="bentConnector3">
            <a:avLst>
              <a:gd name="adj1" fmla="val 31731"/>
            </a:avLst>
          </a:prstGeom>
          <a:ln>
            <a:solidFill>
              <a:srgbClr val="C5003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/>
          <p:nvPr/>
        </p:nvCxnSpPr>
        <p:spPr>
          <a:xfrm>
            <a:off x="6891338" y="4368800"/>
            <a:ext cx="566737" cy="393700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99"/>
          <p:cNvSpPr txBox="1">
            <a:spLocks noChangeArrowheads="1"/>
          </p:cNvSpPr>
          <p:nvPr/>
        </p:nvSpPr>
        <p:spPr bwMode="auto">
          <a:xfrm>
            <a:off x="3733800" y="4643438"/>
            <a:ext cx="111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Power Jack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(48V/0.8A)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sp>
        <p:nvSpPr>
          <p:cNvPr id="26634" name="TextBox 100"/>
          <p:cNvSpPr txBox="1">
            <a:spLocks noChangeArrowheads="1"/>
          </p:cNvSpPr>
          <p:nvPr/>
        </p:nvSpPr>
        <p:spPr bwMode="auto">
          <a:xfrm>
            <a:off x="4286250" y="5286375"/>
            <a:ext cx="172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LAN port(10/100M)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4 standard</a:t>
            </a:r>
            <a:r>
              <a:rPr kumimoji="0" lang="ko-KR" altLang="en-US" sz="1400">
                <a:latin typeface="Arial" charset="0"/>
                <a:ea typeface="맑은 고딕" pitchFamily="50" charset="-127"/>
              </a:rPr>
              <a:t> </a:t>
            </a:r>
            <a:r>
              <a:rPr kumimoji="0" lang="en-US" altLang="ko-KR" sz="1400">
                <a:latin typeface="Arial" charset="0"/>
                <a:ea typeface="맑은 고딕" pitchFamily="50" charset="-127"/>
              </a:rPr>
              <a:t>+ 4 PoE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sp>
        <p:nvSpPr>
          <p:cNvPr id="26635" name="TextBox 101"/>
          <p:cNvSpPr txBox="1">
            <a:spLocks noChangeArrowheads="1"/>
          </p:cNvSpPr>
          <p:nvPr/>
        </p:nvSpPr>
        <p:spPr bwMode="auto">
          <a:xfrm>
            <a:off x="5708650" y="4643438"/>
            <a:ext cx="954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WAN port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(Gigabit)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sp>
        <p:nvSpPr>
          <p:cNvPr id="26636" name="TextBox 102"/>
          <p:cNvSpPr txBox="1">
            <a:spLocks noChangeArrowheads="1"/>
          </p:cNvSpPr>
          <p:nvPr/>
        </p:nvSpPr>
        <p:spPr bwMode="auto">
          <a:xfrm>
            <a:off x="6359525" y="5286375"/>
            <a:ext cx="95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FXO/FXS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(1~2port)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sp>
        <p:nvSpPr>
          <p:cNvPr id="26637" name="TextBox 103"/>
          <p:cNvSpPr txBox="1">
            <a:spLocks noChangeArrowheads="1"/>
          </p:cNvSpPr>
          <p:nvPr/>
        </p:nvSpPr>
        <p:spPr bwMode="auto">
          <a:xfrm>
            <a:off x="6818313" y="4691063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Relay/</a:t>
            </a:r>
          </a:p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Alarm Sensor</a:t>
            </a:r>
            <a:endParaRPr kumimoji="0" lang="ko-KR" altLang="en-US" sz="1400">
              <a:latin typeface="Arial" charset="0"/>
              <a:ea typeface="맑은 고딕" pitchFamily="50" charset="-127"/>
            </a:endParaRPr>
          </a:p>
        </p:txBody>
      </p:sp>
      <p:sp>
        <p:nvSpPr>
          <p:cNvPr id="26638" name="TextBox 104"/>
          <p:cNvSpPr txBox="1">
            <a:spLocks noChangeArrowheads="1"/>
          </p:cNvSpPr>
          <p:nvPr/>
        </p:nvSpPr>
        <p:spPr bwMode="auto">
          <a:xfrm>
            <a:off x="6227763" y="3357563"/>
            <a:ext cx="196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11n MIMO WiFi (2.4G)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5519738" y="4116388"/>
            <a:ext cx="374650" cy="255587"/>
          </a:xfrm>
          <a:prstGeom prst="rect">
            <a:avLst/>
          </a:prstGeom>
          <a:noFill/>
          <a:ln w="38100">
            <a:solidFill>
              <a:srgbClr val="C5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PoE</a:t>
            </a:r>
            <a:endParaRPr kumimoji="0" lang="ko-KR" alt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Freeform 44"/>
          <p:cNvSpPr>
            <a:spLocks/>
          </p:cNvSpPr>
          <p:nvPr/>
        </p:nvSpPr>
        <p:spPr bwMode="auto">
          <a:xfrm rot="9596052" flipH="1" flipV="1">
            <a:off x="6384925" y="3649663"/>
            <a:ext cx="495300" cy="244475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+mn-lt"/>
              <a:ea typeface="+mn-ea"/>
            </a:endParaRPr>
          </a:p>
        </p:txBody>
      </p:sp>
      <p:cxnSp>
        <p:nvCxnSpPr>
          <p:cNvPr id="108" name="꺾인 연결선 107"/>
          <p:cNvCxnSpPr/>
          <p:nvPr/>
        </p:nvCxnSpPr>
        <p:spPr>
          <a:xfrm rot="5400000">
            <a:off x="4975225" y="4416425"/>
            <a:ext cx="971550" cy="895350"/>
          </a:xfrm>
          <a:prstGeom prst="bentConnector3">
            <a:avLst>
              <a:gd name="adj1" fmla="val 31604"/>
            </a:avLst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108"/>
          <p:cNvSpPr txBox="1">
            <a:spLocks noChangeArrowheads="1"/>
          </p:cNvSpPr>
          <p:nvPr/>
        </p:nvSpPr>
        <p:spPr bwMode="auto">
          <a:xfrm>
            <a:off x="3714750" y="2403475"/>
            <a:ext cx="43989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ea typeface="맑은 고딕" pitchFamily="50" charset="-127"/>
              </a:rPr>
              <a:t> Trunks</a:t>
            </a:r>
          </a:p>
          <a:p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ea typeface="맑은 고딕" pitchFamily="50" charset="-127"/>
              </a:rPr>
              <a:t>  - W/DECT :  4 SIP trunks + 1, 2, 4 CO or 1, 2 BRI</a:t>
            </a:r>
          </a:p>
          <a:p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ea typeface="맑은 고딕" pitchFamily="50" charset="-127"/>
              </a:rPr>
              <a:t>  - W/O DECT : 6 SIP trunks + 1, 2, 4 CO or 1, 2 BRI</a:t>
            </a:r>
          </a:p>
          <a:p>
            <a:pPr>
              <a:buFont typeface="Arial" charset="0"/>
              <a:buChar char="•"/>
            </a:pPr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ea typeface="맑은 고딕" pitchFamily="50" charset="-127"/>
              </a:rPr>
              <a:t> 24 Extensions (23 IP phones + 1 FXS)</a:t>
            </a:r>
            <a:endParaRPr kumimoji="0" lang="ko-KR" altLang="en-US" sz="1400" b="1">
              <a:solidFill>
                <a:srgbClr val="C00000"/>
              </a:solidFill>
              <a:latin typeface="Arial" charset="0"/>
              <a:ea typeface="맑은 고딕" pitchFamily="50" charset="-127"/>
            </a:endParaRPr>
          </a:p>
        </p:txBody>
      </p:sp>
      <p:grpSp>
        <p:nvGrpSpPr>
          <p:cNvPr id="26643" name="그룹 29"/>
          <p:cNvGrpSpPr>
            <a:grpSpLocks/>
          </p:cNvGrpSpPr>
          <p:nvPr/>
        </p:nvGrpSpPr>
        <p:grpSpPr bwMode="auto">
          <a:xfrm>
            <a:off x="1071563" y="4119563"/>
            <a:ext cx="2066925" cy="1711325"/>
            <a:chOff x="782609" y="4286256"/>
            <a:chExt cx="2283939" cy="1569484"/>
          </a:xfrm>
        </p:grpSpPr>
        <p:pic>
          <p:nvPicPr>
            <p:cNvPr id="26648" name="그림 84" descr="SMB_0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609" y="4286256"/>
              <a:ext cx="2283939" cy="82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꺾인 연결선 39"/>
            <p:cNvCxnSpPr/>
            <p:nvPr/>
          </p:nvCxnSpPr>
          <p:spPr>
            <a:xfrm rot="5400000">
              <a:off x="1163272" y="4983656"/>
              <a:ext cx="436777" cy="28242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0" name="TextBox 110"/>
            <p:cNvSpPr txBox="1">
              <a:spLocks noChangeArrowheads="1"/>
            </p:cNvSpPr>
            <p:nvPr/>
          </p:nvSpPr>
          <p:spPr bwMode="auto">
            <a:xfrm>
              <a:off x="912760" y="5328886"/>
              <a:ext cx="623999" cy="28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>
                  <a:latin typeface="Arial" charset="0"/>
                  <a:ea typeface="맑은 고딕" pitchFamily="50" charset="-127"/>
                </a:rPr>
                <a:t>USB</a:t>
              </a:r>
              <a:endParaRPr kumimoji="0" lang="ko-KR" altLang="en-US" sz="1400" b="1">
                <a:latin typeface="Arial" charset="0"/>
                <a:ea typeface="맑은 고딕" pitchFamily="50" charset="-127"/>
              </a:endParaRPr>
            </a:p>
          </p:txBody>
        </p:sp>
        <p:cxnSp>
          <p:nvCxnSpPr>
            <p:cNvPr id="112" name="꺾인 연결선 39"/>
            <p:cNvCxnSpPr>
              <a:endCxn id="26652" idx="0"/>
            </p:cNvCxnSpPr>
            <p:nvPr/>
          </p:nvCxnSpPr>
          <p:spPr>
            <a:xfrm rot="16200000" flipH="1">
              <a:off x="1522707" y="5090727"/>
              <a:ext cx="640606" cy="32452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2" name="TextBox 112"/>
            <p:cNvSpPr txBox="1">
              <a:spLocks noChangeArrowheads="1"/>
            </p:cNvSpPr>
            <p:nvPr/>
          </p:nvSpPr>
          <p:spPr bwMode="auto">
            <a:xfrm>
              <a:off x="1330192" y="5573269"/>
              <a:ext cx="1348631" cy="28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>
                  <a:latin typeface="Arial" charset="0"/>
                  <a:ea typeface="맑은 고딕" pitchFamily="50" charset="-127"/>
                </a:rPr>
                <a:t>WPS Button</a:t>
              </a:r>
              <a:endParaRPr kumimoji="0" lang="ko-KR" altLang="en-US" sz="1400" b="1">
                <a:latin typeface="Arial" charset="0"/>
                <a:ea typeface="맑은 고딕" pitchFamily="50" charset="-127"/>
              </a:endParaRPr>
            </a:p>
          </p:txBody>
        </p:sp>
      </p:grpSp>
      <p:sp>
        <p:nvSpPr>
          <p:cNvPr id="116" name="Freeform 44"/>
          <p:cNvSpPr>
            <a:spLocks/>
          </p:cNvSpPr>
          <p:nvPr/>
        </p:nvSpPr>
        <p:spPr bwMode="auto">
          <a:xfrm rot="11023001" flipV="1">
            <a:off x="5365750" y="3657600"/>
            <a:ext cx="446088" cy="257175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2147483647 w 672"/>
              <a:gd name="T9" fmla="*/ 2147483647 h 240"/>
              <a:gd name="T10" fmla="*/ 2147483647 w 672"/>
              <a:gd name="T11" fmla="*/ 2147483647 h 240"/>
              <a:gd name="T12" fmla="*/ 0 w 67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240"/>
              <a:gd name="T23" fmla="*/ 672 w 67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240">
                <a:moveTo>
                  <a:pt x="0" y="240"/>
                </a:moveTo>
                <a:lnTo>
                  <a:pt x="356" y="68"/>
                </a:lnTo>
                <a:lnTo>
                  <a:pt x="336" y="144"/>
                </a:lnTo>
                <a:lnTo>
                  <a:pt x="672" y="0"/>
                </a:lnTo>
                <a:lnTo>
                  <a:pt x="235" y="235"/>
                </a:lnTo>
                <a:lnTo>
                  <a:pt x="258" y="167"/>
                </a:lnTo>
                <a:lnTo>
                  <a:pt x="0" y="24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+mn-lt"/>
              <a:ea typeface="+mn-ea"/>
            </a:endParaRPr>
          </a:p>
        </p:txBody>
      </p:sp>
      <p:sp>
        <p:nvSpPr>
          <p:cNvPr id="26645" name="TextBox 116"/>
          <p:cNvSpPr txBox="1">
            <a:spLocks noChangeArrowheads="1"/>
          </p:cNvSpPr>
          <p:nvPr/>
        </p:nvSpPr>
        <p:spPr bwMode="auto">
          <a:xfrm>
            <a:off x="4621213" y="3333750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>
                <a:latin typeface="Arial" charset="0"/>
                <a:ea typeface="맑은 고딕" pitchFamily="50" charset="-127"/>
              </a:rPr>
              <a:t>DECT</a:t>
            </a:r>
          </a:p>
        </p:txBody>
      </p:sp>
      <p:pic>
        <p:nvPicPr>
          <p:cNvPr id="26646" name="그림 28" descr="메인컷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9" t="7565" r="21739" b="17293"/>
          <a:stretch>
            <a:fillRect/>
          </a:stretch>
        </p:blipFill>
        <p:spPr bwMode="auto">
          <a:xfrm>
            <a:off x="1285875" y="2643188"/>
            <a:ext cx="16859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-ericsson 템플렛서식파일">
  <a:themeElements>
    <a:clrScheme name="LG-Ericsson">
      <a:dk1>
        <a:srgbClr val="595959"/>
      </a:dk1>
      <a:lt1>
        <a:srgbClr val="FFFFFF"/>
      </a:lt1>
      <a:dk2>
        <a:srgbClr val="00285E"/>
      </a:dk2>
      <a:lt2>
        <a:srgbClr val="595959"/>
      </a:lt2>
      <a:accent1>
        <a:srgbClr val="00285E"/>
      </a:accent1>
      <a:accent2>
        <a:srgbClr val="89BA17"/>
      </a:accent2>
      <a:accent3>
        <a:srgbClr val="F08A00"/>
      </a:accent3>
      <a:accent4>
        <a:srgbClr val="595959"/>
      </a:accent4>
      <a:accent5>
        <a:srgbClr val="00A9D4"/>
      </a:accent5>
      <a:accent6>
        <a:srgbClr val="C5003D"/>
      </a:accent6>
      <a:hlink>
        <a:srgbClr val="7B0664"/>
      </a:hlink>
      <a:folHlink>
        <a:srgbClr val="00A9D4"/>
      </a:folHlink>
    </a:clrScheme>
    <a:fontScheme name="LG-Ericsson">
      <a:majorFont>
        <a:latin typeface="Ericsson Sans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lg-ericsson 템플렛서식파일</Template>
  <TotalTime>18992</TotalTime>
  <Words>1785</Words>
  <Application>Microsoft Office PowerPoint</Application>
  <PresentationFormat>On-screen Show (4:3)</PresentationFormat>
  <Paragraphs>589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굴림</vt:lpstr>
      <vt:lpstr>Arial</vt:lpstr>
      <vt:lpstr>Ericsson Sans</vt:lpstr>
      <vt:lpstr>맑은 고딕</vt:lpstr>
      <vt:lpstr>Inherit</vt:lpstr>
      <vt:lpstr>lg-ericsson 템플렛서식파일</vt:lpstr>
      <vt:lpstr>lg-ericsson 템플렛서식파일</vt:lpstr>
      <vt:lpstr>lg-ericsson 템플렛서식파일</vt:lpstr>
      <vt:lpstr>lg-ericsson 템플렛서식파일</vt:lpstr>
      <vt:lpstr>lg-ericsson 템플렛서식파일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LG-Ericsson Powerpoint Template</dc:title>
  <dc:creator>LG-Ericsson</dc:creator>
  <cp:lastModifiedBy>ekyucho</cp:lastModifiedBy>
  <cp:revision>324</cp:revision>
  <dcterms:created xsi:type="dcterms:W3CDTF">2010-07-08T02:03:15Z</dcterms:created>
  <dcterms:modified xsi:type="dcterms:W3CDTF">2011-10-04T08:56:54Z</dcterms:modified>
</cp:coreProperties>
</file>