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660" r:id="rId5"/>
    <p:sldMasterId id="2147483668" r:id="rId6"/>
    <p:sldMasterId id="2147483675" r:id="rId7"/>
    <p:sldMasterId id="2147483682" r:id="rId8"/>
    <p:sldMasterId id="2147483689" r:id="rId9"/>
  </p:sldMasterIdLst>
  <p:notesMasterIdLst>
    <p:notesMasterId r:id="rId31"/>
  </p:notesMasterIdLst>
  <p:sldIdLst>
    <p:sldId id="1079" r:id="rId10"/>
    <p:sldId id="1085" r:id="rId11"/>
    <p:sldId id="1035" r:id="rId12"/>
    <p:sldId id="1086" r:id="rId13"/>
    <p:sldId id="312" r:id="rId14"/>
    <p:sldId id="1087" r:id="rId15"/>
    <p:sldId id="1088" r:id="rId16"/>
    <p:sldId id="1093" r:id="rId17"/>
    <p:sldId id="1094" r:id="rId18"/>
    <p:sldId id="1095" r:id="rId19"/>
    <p:sldId id="1096" r:id="rId20"/>
    <p:sldId id="1089" r:id="rId21"/>
    <p:sldId id="1045" r:id="rId22"/>
    <p:sldId id="1052" r:id="rId23"/>
    <p:sldId id="1048" r:id="rId24"/>
    <p:sldId id="1054" r:id="rId25"/>
    <p:sldId id="1055" r:id="rId26"/>
    <p:sldId id="1090" r:id="rId27"/>
    <p:sldId id="1091" r:id="rId28"/>
    <p:sldId id="1092" r:id="rId29"/>
    <p:sldId id="1008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unsup Choi" initials="K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00"/>
    <a:srgbClr val="00B050"/>
    <a:srgbClr val="7F7F7F"/>
    <a:srgbClr val="00B0F0"/>
    <a:srgbClr val="D9D9D9"/>
    <a:srgbClr val="235199"/>
    <a:srgbClr val="00D661"/>
    <a:srgbClr val="66CC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F73AC6-78AC-440A-990A-6A1C11C754FB}" v="11" dt="2019-11-06T02:56:29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9" autoAdjust="0"/>
    <p:restoredTop sz="94631" autoAdjust="0"/>
  </p:normalViewPr>
  <p:slideViewPr>
    <p:cSldViewPr snapToGrid="0">
      <p:cViewPr>
        <p:scale>
          <a:sx n="111" d="100"/>
          <a:sy n="111" d="100"/>
        </p:scale>
        <p:origin x="-102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57" Type="http://schemas.microsoft.com/office/2015/10/relationships/revisionInfo" Target="revisionInfo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51790-A23E-45A4-BC5C-55C5CD40270A}" type="datetimeFigureOut">
              <a:rPr lang="ko-KR" altLang="en-US" smtClean="0"/>
              <a:t>2020-02-03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E3FA7-A17A-492C-AC64-37FEEB9E29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18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09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6"/>
            <a:ext cx="8157117" cy="74824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accent3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" y="0"/>
            <a:ext cx="600075" cy="17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>
              <a:solidFill>
                <a:schemeClr val="accent3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44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6"/>
            <a:ext cx="7886700" cy="1325563"/>
          </a:xfrm>
        </p:spPr>
        <p:txBody>
          <a:bodyPr>
            <a:normAutofit/>
          </a:bodyPr>
          <a:lstStyle>
            <a:lvl1pPr algn="ctr">
              <a:defRPr sz="45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4" name="직사각형 13"/>
          <p:cNvSpPr/>
          <p:nvPr/>
        </p:nvSpPr>
        <p:spPr>
          <a:xfrm>
            <a:off x="0" y="5398287"/>
            <a:ext cx="9144000" cy="1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5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84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2" name="직사각형 21"/>
          <p:cNvSpPr/>
          <p:nvPr/>
        </p:nvSpPr>
        <p:spPr>
          <a:xfrm>
            <a:off x="0" y="5398287"/>
            <a:ext cx="9144000" cy="15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5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5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7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5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4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4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8" name="직사각형 7"/>
          <p:cNvSpPr/>
          <p:nvPr/>
        </p:nvSpPr>
        <p:spPr>
          <a:xfrm>
            <a:off x="1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1" name="직사각형 10"/>
          <p:cNvSpPr/>
          <p:nvPr/>
        </p:nvSpPr>
        <p:spPr>
          <a:xfrm rot="5400000">
            <a:off x="-536914" y="2656474"/>
            <a:ext cx="5461003" cy="1480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3" name="제목 13"/>
          <p:cNvSpPr>
            <a:spLocks noGrp="1"/>
          </p:cNvSpPr>
          <p:nvPr>
            <p:ph type="title" hasCustomPrompt="1"/>
          </p:nvPr>
        </p:nvSpPr>
        <p:spPr>
          <a:xfrm>
            <a:off x="406402" y="619123"/>
            <a:ext cx="1713157" cy="1325563"/>
          </a:xfrm>
        </p:spPr>
        <p:txBody>
          <a:bodyPr>
            <a:no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6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1" y="1049338"/>
            <a:ext cx="5731073" cy="4411662"/>
          </a:xfrm>
        </p:spPr>
        <p:txBody>
          <a:bodyPr/>
          <a:lstStyle>
            <a:lvl1pPr marL="257175" indent="-257175">
              <a:buClr>
                <a:schemeClr val="accent5"/>
              </a:buClr>
              <a:buFont typeface="Wingdings" panose="05000000000000000000" pitchFamily="2" charset="2"/>
              <a:buChar char="§"/>
              <a:defRPr sz="1500"/>
            </a:lvl1pPr>
            <a:lvl2pPr marL="347794" indent="-192881">
              <a:buClrTx/>
              <a:buFont typeface="+mj-lt"/>
              <a:buAutoNum type="arabicPeriod"/>
              <a:defRPr/>
            </a:lvl2pPr>
            <a:lvl3pPr marL="357413" indent="0">
              <a:buClrTx/>
              <a:buFont typeface="+mj-lt"/>
              <a:buNone/>
              <a:defRPr/>
            </a:lvl3pPr>
            <a:lvl4pPr marL="712294" indent="-192881">
              <a:buClrTx/>
              <a:buFont typeface="+mj-lt"/>
              <a:buAutoNum type="arabicPeriod"/>
              <a:defRPr/>
            </a:lvl4pPr>
            <a:lvl5pPr marL="1221581" indent="-192881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2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035050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95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0" name="직사각형 19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1" name="직사각형 20"/>
          <p:cNvSpPr/>
          <p:nvPr/>
        </p:nvSpPr>
        <p:spPr>
          <a:xfrm>
            <a:off x="0" y="6357259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9" y="5233535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200" baseline="0">
                <a:latin typeface="arial" charset="0"/>
                <a:ea typeface="맑은 고딕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6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6"/>
            <a:ext cx="8157117" cy="74824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accent5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" y="0"/>
            <a:ext cx="600075" cy="177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9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6"/>
            <a:ext cx="7886700" cy="1325563"/>
          </a:xfrm>
        </p:spPr>
        <p:txBody>
          <a:bodyPr>
            <a:normAutofit/>
          </a:bodyPr>
          <a:lstStyle>
            <a:lvl1pPr algn="ctr">
              <a:defRPr sz="45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4" name="직사각형 13"/>
          <p:cNvSpPr/>
          <p:nvPr/>
        </p:nvSpPr>
        <p:spPr>
          <a:xfrm>
            <a:off x="0" y="5398287"/>
            <a:ext cx="9144000" cy="1588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5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6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9" name="직사각형 18"/>
          <p:cNvSpPr/>
          <p:nvPr/>
        </p:nvSpPr>
        <p:spPr>
          <a:xfrm>
            <a:off x="0" y="5398287"/>
            <a:ext cx="9144000" cy="1588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5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5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7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5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4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4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17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9" name="직사각형 8"/>
          <p:cNvSpPr/>
          <p:nvPr/>
        </p:nvSpPr>
        <p:spPr>
          <a:xfrm>
            <a:off x="1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0" name="직사각형 9"/>
          <p:cNvSpPr/>
          <p:nvPr/>
        </p:nvSpPr>
        <p:spPr>
          <a:xfrm rot="5400000">
            <a:off x="-536914" y="2656474"/>
            <a:ext cx="5461003" cy="1480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4" name="제목 13"/>
          <p:cNvSpPr>
            <a:spLocks noGrp="1"/>
          </p:cNvSpPr>
          <p:nvPr>
            <p:ph type="title" hasCustomPrompt="1"/>
          </p:nvPr>
        </p:nvSpPr>
        <p:spPr>
          <a:xfrm>
            <a:off x="406402" y="619123"/>
            <a:ext cx="1713157" cy="1325563"/>
          </a:xfrm>
        </p:spPr>
        <p:txBody>
          <a:bodyPr>
            <a:no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6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1" y="1049338"/>
            <a:ext cx="5731073" cy="4411662"/>
          </a:xfrm>
        </p:spPr>
        <p:txBody>
          <a:bodyPr/>
          <a:lstStyle>
            <a:lvl1pPr marL="257175" indent="-257175">
              <a:buClr>
                <a:schemeClr val="bg2"/>
              </a:buClr>
              <a:buFont typeface="Wingdings" panose="05000000000000000000" pitchFamily="2" charset="2"/>
              <a:buChar char="§"/>
              <a:defRPr sz="1500"/>
            </a:lvl1pPr>
            <a:lvl2pPr marL="347794" indent="-192881">
              <a:buClrTx/>
              <a:buFont typeface="+mj-lt"/>
              <a:buAutoNum type="arabicPeriod"/>
              <a:defRPr/>
            </a:lvl2pPr>
            <a:lvl3pPr marL="550294" indent="-192881">
              <a:buClrTx/>
              <a:buFont typeface="+mj-lt"/>
              <a:buAutoNum type="arabicPeriod"/>
              <a:defRPr/>
            </a:lvl3pPr>
            <a:lvl4pPr marL="712294" indent="-192881">
              <a:buClrTx/>
              <a:buFont typeface="+mj-lt"/>
              <a:buAutoNum type="arabicPeriod"/>
              <a:defRPr/>
            </a:lvl4pPr>
            <a:lvl5pPr marL="1221581" indent="-192881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41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2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035050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95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0" name="직사각형 19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1" name="직사각형 20"/>
          <p:cNvSpPr/>
          <p:nvPr/>
        </p:nvSpPr>
        <p:spPr>
          <a:xfrm>
            <a:off x="0" y="6357259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9" y="5233535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200" baseline="0">
                <a:latin typeface="arial" charset="0"/>
                <a:ea typeface="맑은 고딕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1" name="직사각형 20"/>
          <p:cNvSpPr/>
          <p:nvPr/>
        </p:nvSpPr>
        <p:spPr>
          <a:xfrm>
            <a:off x="0" y="5398287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5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5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7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5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4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4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38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6"/>
            <a:ext cx="8157117" cy="74824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2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" y="0"/>
            <a:ext cx="600075" cy="177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81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6"/>
            <a:ext cx="7886700" cy="1325563"/>
          </a:xfrm>
        </p:spPr>
        <p:txBody>
          <a:bodyPr>
            <a:normAutofit/>
          </a:bodyPr>
          <a:lstStyle>
            <a:lvl1pPr algn="ctr">
              <a:defRPr sz="45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4" name="직사각형 13"/>
          <p:cNvSpPr/>
          <p:nvPr/>
        </p:nvSpPr>
        <p:spPr>
          <a:xfrm>
            <a:off x="0" y="5398287"/>
            <a:ext cx="9144000" cy="1588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5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19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9" name="직사각형 18"/>
          <p:cNvSpPr/>
          <p:nvPr/>
        </p:nvSpPr>
        <p:spPr>
          <a:xfrm>
            <a:off x="0" y="5398287"/>
            <a:ext cx="9144000" cy="1588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5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5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7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5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4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4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49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9" name="직사각형 8"/>
          <p:cNvSpPr/>
          <p:nvPr/>
        </p:nvSpPr>
        <p:spPr>
          <a:xfrm>
            <a:off x="1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0" name="직사각형 9"/>
          <p:cNvSpPr/>
          <p:nvPr/>
        </p:nvSpPr>
        <p:spPr>
          <a:xfrm rot="5400000">
            <a:off x="-536914" y="2656474"/>
            <a:ext cx="5461003" cy="148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4" name="제목 13"/>
          <p:cNvSpPr>
            <a:spLocks noGrp="1"/>
          </p:cNvSpPr>
          <p:nvPr>
            <p:ph type="title" hasCustomPrompt="1"/>
          </p:nvPr>
        </p:nvSpPr>
        <p:spPr>
          <a:xfrm>
            <a:off x="406402" y="619123"/>
            <a:ext cx="1713157" cy="1325563"/>
          </a:xfrm>
        </p:spPr>
        <p:txBody>
          <a:bodyPr>
            <a:no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6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1" y="1049338"/>
            <a:ext cx="5731073" cy="4411662"/>
          </a:xfrm>
        </p:spPr>
        <p:txBody>
          <a:bodyPr/>
          <a:lstStyle>
            <a:lvl1pPr marL="257175" indent="-257175">
              <a:buClr>
                <a:schemeClr val="accent6"/>
              </a:buClr>
              <a:buFont typeface="Wingdings" panose="05000000000000000000" pitchFamily="2" charset="2"/>
              <a:buChar char="§"/>
              <a:defRPr sz="1500"/>
            </a:lvl1pPr>
            <a:lvl2pPr marL="347794" indent="-192881">
              <a:buClrTx/>
              <a:buFont typeface="+mj-lt"/>
              <a:buAutoNum type="arabicPeriod"/>
              <a:defRPr/>
            </a:lvl2pPr>
            <a:lvl3pPr marL="550294" indent="-192881">
              <a:buClrTx/>
              <a:buFont typeface="+mj-lt"/>
              <a:buAutoNum type="arabicPeriod"/>
              <a:defRPr/>
            </a:lvl3pPr>
            <a:lvl4pPr marL="712294" indent="-192881">
              <a:buClrTx/>
              <a:buFont typeface="+mj-lt"/>
              <a:buAutoNum type="arabicPeriod"/>
              <a:defRPr/>
            </a:lvl4pPr>
            <a:lvl5pPr marL="1221581" indent="-192881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5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2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035050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95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0" name="직사각형 19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1" name="직사각형 20"/>
          <p:cNvSpPr/>
          <p:nvPr/>
        </p:nvSpPr>
        <p:spPr>
          <a:xfrm>
            <a:off x="0" y="6357259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9" y="5233535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200" baseline="0">
                <a:latin typeface="arial" charset="0"/>
                <a:ea typeface="맑은 고딕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06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6"/>
            <a:ext cx="8157117" cy="74824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accent6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>
              <a:defRPr baseline="0">
                <a:latin typeface="arial" charset="0"/>
                <a:ea typeface="맑은 고딕" charset="-127"/>
              </a:defRPr>
            </a:lvl1pPr>
            <a:lvl2pPr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" y="0"/>
            <a:ext cx="600075" cy="17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83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6"/>
            <a:ext cx="7886700" cy="1325563"/>
          </a:xfrm>
        </p:spPr>
        <p:txBody>
          <a:bodyPr>
            <a:normAutofit/>
          </a:bodyPr>
          <a:lstStyle>
            <a:lvl1pPr algn="ctr">
              <a:defRPr sz="45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4" name="직사각형 13"/>
          <p:cNvSpPr/>
          <p:nvPr/>
        </p:nvSpPr>
        <p:spPr>
          <a:xfrm>
            <a:off x="0" y="5398287"/>
            <a:ext cx="9144000" cy="1588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5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1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7" name="직사각형 16"/>
          <p:cNvSpPr/>
          <p:nvPr/>
        </p:nvSpPr>
        <p:spPr>
          <a:xfrm rot="5400000">
            <a:off x="-536914" y="2656474"/>
            <a:ext cx="5461003" cy="1480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4" name="제목 13"/>
          <p:cNvSpPr>
            <a:spLocks noGrp="1"/>
          </p:cNvSpPr>
          <p:nvPr>
            <p:ph type="title" hasCustomPrompt="1"/>
          </p:nvPr>
        </p:nvSpPr>
        <p:spPr>
          <a:xfrm>
            <a:off x="406402" y="619123"/>
            <a:ext cx="1713157" cy="1325563"/>
          </a:xfrm>
        </p:spPr>
        <p:txBody>
          <a:bodyPr>
            <a:no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1" y="1049338"/>
            <a:ext cx="5731073" cy="4411662"/>
          </a:xfrm>
        </p:spPr>
        <p:txBody>
          <a:bodyPr/>
          <a:lstStyle>
            <a:lvl1pPr marL="257175" indent="-257175">
              <a:buClr>
                <a:schemeClr val="tx2"/>
              </a:buClr>
              <a:buFont typeface="Wingdings" panose="05000000000000000000" pitchFamily="2" charset="2"/>
              <a:buChar char="§"/>
              <a:defRPr sz="1500"/>
            </a:lvl1pPr>
            <a:lvl2pPr marL="347794" indent="-192881">
              <a:buClrTx/>
              <a:buFont typeface="+mj-lt"/>
              <a:buAutoNum type="arabicPeriod"/>
              <a:defRPr/>
            </a:lvl2pPr>
            <a:lvl3pPr marL="550294" indent="-192881">
              <a:buClrTx/>
              <a:buFont typeface="+mj-lt"/>
              <a:buAutoNum type="arabicPeriod"/>
              <a:defRPr/>
            </a:lvl3pPr>
            <a:lvl4pPr marL="712294" indent="-192881">
              <a:buClrTx/>
              <a:buFont typeface="+mj-lt"/>
              <a:buAutoNum type="arabicPeriod"/>
              <a:defRPr/>
            </a:lvl4pPr>
            <a:lvl5pPr marL="1221581" indent="-192881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3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7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8" name="제목 10"/>
          <p:cNvSpPr>
            <a:spLocks noGrp="1"/>
          </p:cNvSpPr>
          <p:nvPr>
            <p:ph type="title" hasCustomPrompt="1"/>
          </p:nvPr>
        </p:nvSpPr>
        <p:spPr>
          <a:xfrm>
            <a:off x="1035050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95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1" name="직사각형 10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3" name="직사각형 12"/>
          <p:cNvSpPr/>
          <p:nvPr/>
        </p:nvSpPr>
        <p:spPr>
          <a:xfrm>
            <a:off x="0" y="6357259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9" y="5233535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200" baseline="0">
                <a:latin typeface="arial" charset="0"/>
                <a:ea typeface="맑은 고딕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9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 hasCustomPrompt="1"/>
          </p:nvPr>
        </p:nvSpPr>
        <p:spPr>
          <a:xfrm>
            <a:off x="493442" y="531126"/>
            <a:ext cx="8157117" cy="748245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2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" hasCustomPrompt="1"/>
          </p:nvPr>
        </p:nvSpPr>
        <p:spPr>
          <a:xfrm>
            <a:off x="493442" y="1546854"/>
            <a:ext cx="8157117" cy="4351338"/>
          </a:xfrm>
        </p:spPr>
        <p:txBody>
          <a:bodyPr/>
          <a:lstStyle>
            <a:lvl1pPr marL="228600" indent="-228600">
              <a:defRPr baseline="0">
                <a:latin typeface="arial" charset="0"/>
                <a:ea typeface="맑은 고딕" charset="-127"/>
              </a:defRPr>
            </a:lvl1pPr>
            <a:lvl2pPr marL="457200" indent="-250825">
              <a:defRPr baseline="0">
                <a:latin typeface="arial" charset="0"/>
                <a:ea typeface="맑은 고딕" charset="-127"/>
              </a:defRPr>
            </a:lvl2pPr>
            <a:lvl3pPr>
              <a:defRPr baseline="0">
                <a:latin typeface="arial" charset="0"/>
                <a:ea typeface="맑은 고딕" charset="-127"/>
              </a:defRPr>
            </a:lvl3pPr>
            <a:lvl4pPr>
              <a:defRPr baseline="0">
                <a:latin typeface="arial" charset="0"/>
                <a:ea typeface="맑은 고딕" charset="-127"/>
              </a:defRPr>
            </a:lvl4pPr>
          </a:lstStyle>
          <a:p>
            <a:pPr lvl="0"/>
            <a:r>
              <a:rPr kumimoji="1" lang="en-US" altLang="ko-KR" dirty="0"/>
              <a:t>Clink to add text</a:t>
            </a:r>
            <a:endParaRPr kumimoji="1" lang="ko-KR" altLang="en-US" dirty="0"/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 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2" y="0"/>
            <a:ext cx="600075" cy="177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2" name="직사각형 11"/>
          <p:cNvSpPr/>
          <p:nvPr/>
        </p:nvSpPr>
        <p:spPr>
          <a:xfrm>
            <a:off x="600076" y="0"/>
            <a:ext cx="8543924" cy="1778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7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1" name="직사각형 10"/>
          <p:cNvSpPr/>
          <p:nvPr/>
        </p:nvSpPr>
        <p:spPr>
          <a:xfrm>
            <a:off x="0" y="5398287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6" name="제목 9"/>
          <p:cNvSpPr>
            <a:spLocks noGrp="1"/>
          </p:cNvSpPr>
          <p:nvPr>
            <p:ph type="title" hasCustomPrompt="1"/>
          </p:nvPr>
        </p:nvSpPr>
        <p:spPr>
          <a:xfrm>
            <a:off x="628650" y="2309526"/>
            <a:ext cx="7886700" cy="1325563"/>
          </a:xfrm>
        </p:spPr>
        <p:txBody>
          <a:bodyPr>
            <a:normAutofit/>
          </a:bodyPr>
          <a:lstStyle>
            <a:lvl1pPr algn="ctr">
              <a:defRPr sz="450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Thank You</a:t>
            </a:r>
            <a:endParaRPr kumimoji="1"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5" y="5869172"/>
            <a:ext cx="1155630" cy="667954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5"/>
            <a:ext cx="1192293" cy="3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1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9" name="직사각형 18"/>
          <p:cNvSpPr/>
          <p:nvPr/>
        </p:nvSpPr>
        <p:spPr>
          <a:xfrm>
            <a:off x="0" y="5398287"/>
            <a:ext cx="9144000" cy="158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5"/>
            <a:ext cx="1192293" cy="342989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ctrTitle" hasCustomPrompt="1"/>
          </p:nvPr>
        </p:nvSpPr>
        <p:spPr>
          <a:xfrm>
            <a:off x="638175" y="1267503"/>
            <a:ext cx="7867650" cy="2387600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45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Ericsson-LG</a:t>
            </a:r>
            <a:br>
              <a:rPr kumimoji="1" lang="en-US" altLang="ko-KR" dirty="0"/>
            </a:br>
            <a:r>
              <a:rPr kumimoji="1" lang="en-US" altLang="ko-KR" dirty="0"/>
              <a:t>Enterprise</a:t>
            </a:r>
            <a:endParaRPr kumimoji="1" lang="ko-KR" altLang="en-US" dirty="0"/>
          </a:p>
        </p:txBody>
      </p:sp>
      <p:sp>
        <p:nvSpPr>
          <p:cNvPr id="12" name="부제 2"/>
          <p:cNvSpPr>
            <a:spLocks noGrp="1"/>
          </p:cNvSpPr>
          <p:nvPr>
            <p:ph type="subTitle" idx="1" hasCustomPrompt="1"/>
          </p:nvPr>
        </p:nvSpPr>
        <p:spPr>
          <a:xfrm>
            <a:off x="638175" y="3816407"/>
            <a:ext cx="7867650" cy="8496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50" baseline="0"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en-US" altLang="ko-KR" dirty="0"/>
              <a:t>Date</a:t>
            </a:r>
            <a:endParaRPr kumimoji="1" lang="ko-KR" altLang="en-US" dirty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6689" y="6004224"/>
            <a:ext cx="3146482" cy="3530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baseline="0">
                <a:solidFill>
                  <a:schemeClr val="bg1"/>
                </a:solidFill>
                <a:latin typeface="Arial" charset="0"/>
                <a:ea typeface="맑은 고딕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Team/Name</a:t>
            </a:r>
            <a:endParaRPr kumimoji="1"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784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3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5903684"/>
            <a:ext cx="5715000" cy="954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9" name="직사각형 8"/>
          <p:cNvSpPr/>
          <p:nvPr/>
        </p:nvSpPr>
        <p:spPr>
          <a:xfrm>
            <a:off x="1" y="0"/>
            <a:ext cx="2267615" cy="546100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0" name="직사각형 9"/>
          <p:cNvSpPr/>
          <p:nvPr/>
        </p:nvSpPr>
        <p:spPr>
          <a:xfrm rot="5400000">
            <a:off x="-536914" y="2656474"/>
            <a:ext cx="5461003" cy="148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3" name="제목 13"/>
          <p:cNvSpPr>
            <a:spLocks noGrp="1"/>
          </p:cNvSpPr>
          <p:nvPr>
            <p:ph type="title" hasCustomPrompt="1"/>
          </p:nvPr>
        </p:nvSpPr>
        <p:spPr>
          <a:xfrm>
            <a:off x="406402" y="619123"/>
            <a:ext cx="1713157" cy="1325563"/>
          </a:xfrm>
        </p:spPr>
        <p:txBody>
          <a:bodyPr>
            <a:noAutofit/>
          </a:bodyPr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16" name="텍스트 개체 틀 17"/>
          <p:cNvSpPr>
            <a:spLocks noGrp="1"/>
          </p:cNvSpPr>
          <p:nvPr>
            <p:ph type="body" sz="quarter" idx="10" hasCustomPrompt="1"/>
          </p:nvPr>
        </p:nvSpPr>
        <p:spPr>
          <a:xfrm>
            <a:off x="3022601" y="1049338"/>
            <a:ext cx="5731073" cy="4411662"/>
          </a:xfrm>
        </p:spPr>
        <p:txBody>
          <a:bodyPr/>
          <a:lstStyle>
            <a:lvl1pPr marL="257175" indent="-257175">
              <a:buClr>
                <a:schemeClr val="accent3"/>
              </a:buClr>
              <a:buFont typeface="Wingdings" panose="05000000000000000000" pitchFamily="2" charset="2"/>
              <a:buChar char="§"/>
              <a:defRPr sz="1500"/>
            </a:lvl1pPr>
            <a:lvl2pPr marL="347794" indent="-192881">
              <a:buClrTx/>
              <a:buFont typeface="+mj-lt"/>
              <a:buAutoNum type="arabicPeriod"/>
              <a:defRPr/>
            </a:lvl2pPr>
            <a:lvl3pPr marL="550294" indent="-192881">
              <a:buClrTx/>
              <a:buFont typeface="+mj-lt"/>
              <a:buAutoNum type="arabicPeriod"/>
              <a:defRPr/>
            </a:lvl3pPr>
            <a:lvl4pPr marL="712294" indent="-192881">
              <a:buClrTx/>
              <a:buFont typeface="+mj-lt"/>
              <a:buAutoNum type="arabicPeriod"/>
              <a:defRPr/>
            </a:lvl4pPr>
            <a:lvl5pPr marL="1221581" indent="-192881">
              <a:buClrTx/>
              <a:buFont typeface="+mj-lt"/>
              <a:buAutoNum type="arabicPeriod"/>
              <a:defRPr/>
            </a:lvl5pPr>
          </a:lstStyle>
          <a:p>
            <a:pPr lvl="0"/>
            <a:r>
              <a:rPr kumimoji="1" lang="en-US" altLang="ko-KR" dirty="0"/>
              <a:t>Clink to add text</a:t>
            </a:r>
          </a:p>
          <a:p>
            <a:pPr lvl="0"/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1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2"/>
            <a:ext cx="9144000" cy="4738401"/>
          </a:xfrm>
          <a:prstGeom prst="rect">
            <a:avLst/>
          </a:prstGeom>
          <a:solidFill>
            <a:srgbClr val="646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16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9144000" cy="4591919"/>
          </a:xfr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kumimoji="1" lang="ko-KR" altLang="en-US" dirty="0"/>
              <a:t> </a:t>
            </a:r>
            <a:endParaRPr kumimoji="1" lang="en-US" altLang="ko-KR" dirty="0"/>
          </a:p>
        </p:txBody>
      </p:sp>
      <p:sp>
        <p:nvSpPr>
          <p:cNvPr id="17" name="제목 10"/>
          <p:cNvSpPr>
            <a:spLocks noGrp="1"/>
          </p:cNvSpPr>
          <p:nvPr>
            <p:ph type="title" hasCustomPrompt="1"/>
          </p:nvPr>
        </p:nvSpPr>
        <p:spPr>
          <a:xfrm>
            <a:off x="1035050" y="3247955"/>
            <a:ext cx="6969580" cy="8230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dirty="0"/>
              <a:t>Headline</a:t>
            </a:r>
            <a:endParaRPr kumimoji="1"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5049" y="2292673"/>
            <a:ext cx="2308622" cy="8268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950" baseline="0">
                <a:solidFill>
                  <a:schemeClr val="bg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0" y="4591922"/>
            <a:ext cx="1066800" cy="1464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0" name="직사각형 19"/>
          <p:cNvSpPr/>
          <p:nvPr/>
        </p:nvSpPr>
        <p:spPr>
          <a:xfrm>
            <a:off x="1066801" y="4591922"/>
            <a:ext cx="8077200" cy="146480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1" name="직사각형 20"/>
          <p:cNvSpPr/>
          <p:nvPr/>
        </p:nvSpPr>
        <p:spPr>
          <a:xfrm>
            <a:off x="0" y="6357259"/>
            <a:ext cx="5715000" cy="500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22" name="텍스트 개체 틀 18"/>
          <p:cNvSpPr>
            <a:spLocks noGrp="1"/>
          </p:cNvSpPr>
          <p:nvPr>
            <p:ph type="body" sz="quarter" idx="11" hasCustomPrompt="1"/>
          </p:nvPr>
        </p:nvSpPr>
        <p:spPr>
          <a:xfrm>
            <a:off x="1035049" y="5233535"/>
            <a:ext cx="6196694" cy="11237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sz="1200" baseline="0">
                <a:latin typeface="arial" charset="0"/>
                <a:ea typeface="맑은 고딕" charset="-127"/>
              </a:defRPr>
            </a:lvl1pPr>
          </a:lstStyle>
          <a:p>
            <a:pPr marL="128588" marR="0" lvl="0" indent="-128588" algn="l" defTabSz="514350" rtl="0" eaLnBrk="1" fontAlgn="auto" latinLnBrk="1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FF7D41"/>
              </a:buClr>
              <a:buSzTx/>
              <a:buFont typeface="Wingdings" charset="2"/>
              <a:buNone/>
              <a:tabLst/>
              <a:defRPr/>
            </a:pPr>
            <a:r>
              <a:rPr kumimoji="1" lang="en-US" altLang="ko-KR" dirty="0"/>
              <a:t>Sub headline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1" y="6088835"/>
            <a:ext cx="1298773" cy="4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5398285"/>
            <a:ext cx="9144000" cy="1475592"/>
          </a:xfrm>
          <a:prstGeom prst="rect">
            <a:avLst/>
          </a:prstGeom>
          <a:solidFill>
            <a:srgbClr val="969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sp>
        <p:nvSpPr>
          <p:cNvPr id="6" name="직사각형 5"/>
          <p:cNvSpPr/>
          <p:nvPr/>
        </p:nvSpPr>
        <p:spPr>
          <a:xfrm>
            <a:off x="0" y="5398287"/>
            <a:ext cx="9144000" cy="158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013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84" y="6045025"/>
            <a:ext cx="1192293" cy="342989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638175" y="1552637"/>
            <a:ext cx="786765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1" hangingPunct="1">
              <a:lnSpc>
                <a:spcPct val="11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iPECS" panose="020B0603000000000000" pitchFamily="50" charset="-127"/>
                <a:ea typeface="iPECS" panose="020B0603000000000000" pitchFamily="50" charset="-127"/>
                <a:cs typeface="iPECS" panose="020B0603000000000000" pitchFamily="50" charset="-127"/>
              </a:defRPr>
            </a:lvl1pPr>
          </a:lstStyle>
          <a:p>
            <a:r>
              <a:rPr kumimoji="1" lang="en-US" altLang="ko-KR" sz="4500" dirty="0"/>
              <a:t>Ericsson-LG</a:t>
            </a:r>
            <a:br>
              <a:rPr kumimoji="1" lang="en-US" altLang="ko-KR" sz="4500" dirty="0"/>
            </a:br>
            <a:r>
              <a:rPr kumimoji="1" lang="en-US" altLang="ko-KR" sz="4500" dirty="0"/>
              <a:t>Enterprise</a:t>
            </a:r>
            <a:endParaRPr kumimoji="1" lang="ko-KR" altLang="en-US" sz="45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784" y="418722"/>
            <a:ext cx="1415835" cy="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3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chemeClr val="tx2"/>
        </a:buClr>
        <a:buFont typeface="Wingdings" panose="05000000000000000000" pitchFamily="2" charset="2"/>
        <a:buChar char="§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37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64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864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SzPct val="90000"/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 userDrawn="1"/>
        </p:nvSpPr>
        <p:spPr bwMode="auto">
          <a:xfrm>
            <a:off x="416156" y="6313179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000" rIns="54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2019   |   Internal   |  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2019  |   Page </a:t>
            </a:r>
            <a:fld id="{35DAAAD0-C267-424A-B292-3C6CD1CAE437}" type="slidenum">
              <a:rPr lang="en-US" altLang="ko-KR" sz="67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6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2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chemeClr val="tx2"/>
        </a:buClr>
        <a:buFont typeface="Wingdings" panose="05000000000000000000" pitchFamily="2" charset="2"/>
        <a:buChar char="§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37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64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864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tx2"/>
        </a:buClr>
        <a:buSzPct val="90000"/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6" y="6313179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000" rIns="54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2017. 00.</a:t>
            </a:r>
            <a:r>
              <a:rPr lang="en-US" altLang="ko-KR" sz="675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   |   Page </a:t>
            </a:r>
            <a:fld id="{35DAAAD0-C267-424A-B292-3C6CD1CAE437}" type="slidenum">
              <a:rPr lang="en-US" altLang="ko-KR" sz="67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6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2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chemeClr val="accent3"/>
        </a:buClr>
        <a:buFont typeface="Wingdings" panose="05000000000000000000" pitchFamily="2" charset="2"/>
        <a:buChar char="§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37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64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3"/>
        </a:buClr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864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3"/>
        </a:buClr>
        <a:buSzPct val="90000"/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6" y="6313179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000" rIns="54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2017. 00.</a:t>
            </a:r>
            <a:r>
              <a:rPr lang="en-US" altLang="ko-KR" sz="675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   |   Page </a:t>
            </a:r>
            <a:fld id="{35DAAAD0-C267-424A-B292-3C6CD1CAE437}" type="slidenum">
              <a:rPr lang="en-US" altLang="ko-KR" sz="67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6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chemeClr val="accent5"/>
        </a:buClr>
        <a:buFont typeface="Wingdings" panose="05000000000000000000" pitchFamily="2" charset="2"/>
        <a:buChar char="§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37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64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5"/>
        </a:buClr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864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5"/>
        </a:buClr>
        <a:buSzPct val="90000"/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6" y="6313179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000" rIns="54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2017. 00.</a:t>
            </a:r>
            <a:r>
              <a:rPr lang="en-US" altLang="ko-KR" sz="675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   |   Page </a:t>
            </a:r>
            <a:fld id="{35DAAAD0-C267-424A-B292-3C6CD1CAE437}" type="slidenum">
              <a:rPr lang="en-US" altLang="ko-KR" sz="67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6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5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chemeClr val="bg2"/>
        </a:buClr>
        <a:buFont typeface="Wingdings" panose="05000000000000000000" pitchFamily="2" charset="2"/>
        <a:buChar char="§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37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bg2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64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bg2"/>
        </a:buClr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864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bg2"/>
        </a:buClr>
        <a:buSzPct val="90000"/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ko-KR" dirty="0"/>
              <a:t>Click to add text</a:t>
            </a:r>
          </a:p>
          <a:p>
            <a:pPr lvl="1"/>
            <a:r>
              <a:rPr kumimoji="1" lang="en-US" altLang="ko-KR" dirty="0"/>
              <a:t>Click to add text</a:t>
            </a:r>
            <a:endParaRPr kumimoji="1" lang="ko-KR" altLang="en-US" dirty="0"/>
          </a:p>
          <a:p>
            <a:pPr lvl="2"/>
            <a:r>
              <a:rPr kumimoji="1" lang="en-US" altLang="ko-KR" dirty="0"/>
              <a:t>Click to add text</a:t>
            </a:r>
          </a:p>
          <a:p>
            <a:pPr lvl="3"/>
            <a:r>
              <a:rPr kumimoji="1" lang="en-US" altLang="ko-KR" dirty="0"/>
              <a:t>Click to add text</a:t>
            </a:r>
            <a:endParaRPr kumimoji="1" lang="ko-KR" altLang="en-US" dirty="0"/>
          </a:p>
        </p:txBody>
      </p:sp>
      <p:sp>
        <p:nvSpPr>
          <p:cNvPr id="7" name="txtfooterCopy"/>
          <p:cNvSpPr txBox="1">
            <a:spLocks noChangeArrowheads="1"/>
          </p:cNvSpPr>
          <p:nvPr/>
        </p:nvSpPr>
        <p:spPr bwMode="auto">
          <a:xfrm>
            <a:off x="416156" y="6313179"/>
            <a:ext cx="5414068" cy="25581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54000" rIns="54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맑은 고딕" charset="0"/>
                <a:cs typeface="맑은 고딕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 Ericsson-LG Enterprise Co., Ltd. 201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|   Internal   |  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2017. 00.</a:t>
            </a:r>
            <a:r>
              <a:rPr lang="en-US" altLang="ko-KR" sz="675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ko-KR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00   |   Page </a:t>
            </a:r>
            <a:fld id="{35DAAAD0-C267-424A-B292-3C6CD1CAE437}" type="slidenum">
              <a:rPr lang="en-US" altLang="ko-KR" sz="675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endParaRPr lang="en-US" altLang="ko-KR" sz="67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9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iPECS" panose="020B0603000000000000" pitchFamily="50" charset="-127"/>
          <a:ea typeface="iPECS" panose="020B0603000000000000" pitchFamily="50" charset="-127"/>
          <a:cs typeface="iPECS" panose="020B0603000000000000" pitchFamily="50" charset="-127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Clr>
          <a:schemeClr val="accent6"/>
        </a:buClr>
        <a:buFont typeface="Wingdings" panose="05000000000000000000" pitchFamily="2" charset="2"/>
        <a:buChar char="§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1pPr>
      <a:lvl2pPr marL="37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6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2pPr>
      <a:lvl3pPr marL="648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6"/>
        </a:buClr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3pPr>
      <a:lvl4pPr marL="864000" indent="-171450" algn="l" defTabSz="685800" rtl="0" eaLnBrk="1" latinLnBrk="1" hangingPunct="1">
        <a:lnSpc>
          <a:spcPct val="90000"/>
        </a:lnSpc>
        <a:spcBef>
          <a:spcPts val="375"/>
        </a:spcBef>
        <a:buClr>
          <a:schemeClr val="accent6"/>
        </a:buClr>
        <a:buSzPct val="90000"/>
        <a:buFont typeface="Wingdings" panose="05000000000000000000" pitchFamily="2" charset="2"/>
        <a:buChar char="ü"/>
        <a:defRPr sz="1350" kern="1200" baseline="0">
          <a:solidFill>
            <a:schemeClr val="tx1"/>
          </a:solidFill>
          <a:latin typeface="Arial" panose="020B0604020202020204" pitchFamily="34" charset="0"/>
          <a:ea typeface="맑은 고딕" panose="020B05030200000200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jpeg"/><Relationship Id="rId16" Type="http://schemas.openxmlformats.org/officeDocument/2006/relationships/image" Target="../media/image5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jpe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png"/><Relationship Id="rId18" Type="http://schemas.openxmlformats.org/officeDocument/2006/relationships/image" Target="../media/image75.gif"/><Relationship Id="rId26" Type="http://schemas.openxmlformats.org/officeDocument/2006/relationships/image" Target="../media/image81.png"/><Relationship Id="rId3" Type="http://schemas.openxmlformats.org/officeDocument/2006/relationships/image" Target="../media/image54.png"/><Relationship Id="rId21" Type="http://schemas.openxmlformats.org/officeDocument/2006/relationships/image" Target="../media/image77.jpeg"/><Relationship Id="rId7" Type="http://schemas.openxmlformats.org/officeDocument/2006/relationships/image" Target="../media/image65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5" Type="http://schemas.openxmlformats.org/officeDocument/2006/relationships/image" Target="../media/image42.png"/><Relationship Id="rId2" Type="http://schemas.openxmlformats.org/officeDocument/2006/relationships/image" Target="../media/image49.png"/><Relationship Id="rId16" Type="http://schemas.openxmlformats.org/officeDocument/2006/relationships/image" Target="../media/image73.png"/><Relationship Id="rId20" Type="http://schemas.openxmlformats.org/officeDocument/2006/relationships/image" Target="../media/image37.jpe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eg"/><Relationship Id="rId11" Type="http://schemas.openxmlformats.org/officeDocument/2006/relationships/image" Target="../media/image68.png"/><Relationship Id="rId24" Type="http://schemas.openxmlformats.org/officeDocument/2006/relationships/image" Target="../media/image80.jpeg"/><Relationship Id="rId5" Type="http://schemas.openxmlformats.org/officeDocument/2006/relationships/image" Target="../media/image63.jpeg"/><Relationship Id="rId15" Type="http://schemas.openxmlformats.org/officeDocument/2006/relationships/image" Target="../media/image72.jpeg"/><Relationship Id="rId23" Type="http://schemas.openxmlformats.org/officeDocument/2006/relationships/image" Target="../media/image79.png"/><Relationship Id="rId28" Type="http://schemas.openxmlformats.org/officeDocument/2006/relationships/image" Target="../media/image83.png"/><Relationship Id="rId10" Type="http://schemas.microsoft.com/office/2007/relationships/hdphoto" Target="../media/hdphoto1.wdp"/><Relationship Id="rId19" Type="http://schemas.openxmlformats.org/officeDocument/2006/relationships/image" Target="../media/image76.jpeg"/><Relationship Id="rId4" Type="http://schemas.openxmlformats.org/officeDocument/2006/relationships/image" Target="../media/image55.png"/><Relationship Id="rId9" Type="http://schemas.openxmlformats.org/officeDocument/2006/relationships/image" Target="../media/image67.png"/><Relationship Id="rId14" Type="http://schemas.openxmlformats.org/officeDocument/2006/relationships/image" Target="../media/image71.jpeg"/><Relationship Id="rId22" Type="http://schemas.openxmlformats.org/officeDocument/2006/relationships/image" Target="../media/image78.jpeg"/><Relationship Id="rId27" Type="http://schemas.openxmlformats.org/officeDocument/2006/relationships/image" Target="../media/image82.png"/><Relationship Id="rId30" Type="http://schemas.openxmlformats.org/officeDocument/2006/relationships/image" Target="../media/image8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ru-RU" altLang="ko-KR" sz="4400" dirty="0" smtClean="0"/>
              <a:t>Новые продукты </a:t>
            </a:r>
            <a:r>
              <a:rPr lang="en-US" altLang="ko-KR" sz="4400" dirty="0" smtClean="0"/>
              <a:t>iPECS 2020</a:t>
            </a:r>
            <a:r>
              <a:rPr lang="en-US" altLang="ko-KR" sz="4800" dirty="0"/>
              <a:t/>
            </a:r>
            <a:br>
              <a:rPr lang="en-US" altLang="ko-KR" sz="4800" dirty="0"/>
            </a:br>
            <a:r>
              <a:rPr lang="en-US" altLang="ko-KR" sz="2800" dirty="0"/>
              <a:t>Best in Class Hybrid Communications Solution</a:t>
            </a:r>
            <a:endParaRPr lang="ko-KR" alt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ru-RU" altLang="ko-KR" sz="2000" dirty="0" smtClean="0"/>
              <a:t>14 февраля</a:t>
            </a:r>
            <a:r>
              <a:rPr lang="en-US" altLang="ko-KR" sz="2000" dirty="0" smtClean="0"/>
              <a:t> 20</a:t>
            </a:r>
            <a:r>
              <a:rPr lang="ru-RU" altLang="ko-KR" sz="2000" dirty="0" smtClean="0"/>
              <a:t>20</a:t>
            </a:r>
            <a:endParaRPr lang="ko-KR" alt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1600" dirty="0"/>
              <a:t>Ericsson-LG Enterprise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73796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204" y="680596"/>
            <a:ext cx="327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Платы внутренних линий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3" y="1950577"/>
            <a:ext cx="3717043" cy="168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47365" y="1497383"/>
            <a:ext cx="16367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DTIB</a:t>
            </a:r>
            <a:r>
              <a:rPr lang="ru-RU" b="1" dirty="0" smtClean="0"/>
              <a:t>8</a:t>
            </a:r>
            <a:endParaRPr lang="ru-RU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18" y="1866715"/>
            <a:ext cx="3973538" cy="171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30831" y="1497383"/>
            <a:ext cx="16367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SLIB</a:t>
            </a:r>
            <a:r>
              <a:rPr lang="ru-RU" b="1" dirty="0" smtClean="0"/>
              <a:t>8</a:t>
            </a: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26" y="4186162"/>
            <a:ext cx="2790820" cy="127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94121" y="3785791"/>
            <a:ext cx="16367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SLIU</a:t>
            </a:r>
            <a:r>
              <a:rPr lang="ru-RU" b="1" dirty="0" smtClean="0"/>
              <a:t>8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861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204" y="680596"/>
            <a:ext cx="327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Опциональные модули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7" y="1600003"/>
            <a:ext cx="3877762" cy="174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14" y="1578503"/>
            <a:ext cx="1557149" cy="240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51" y="3708874"/>
            <a:ext cx="1636753" cy="23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35373" y="1314586"/>
            <a:ext cx="16367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VOIB48*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96762" y="1456522"/>
            <a:ext cx="18878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MEMU/MEMU2*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768502" y="3635304"/>
            <a:ext cx="16367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MODU*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B6A88-B414-4AD9-8ECC-178ACFE103AE}"/>
              </a:ext>
            </a:extLst>
          </p:cNvPr>
          <p:cNvSpPr txBox="1"/>
          <p:nvPr/>
        </p:nvSpPr>
        <p:spPr>
          <a:xfrm>
            <a:off x="5457149" y="6011866"/>
            <a:ext cx="1435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i="1" dirty="0" smtClean="0"/>
              <a:t>*</a:t>
            </a:r>
            <a:r>
              <a:rPr lang="en-US" altLang="ko-KR" sz="900" i="1" baseline="30000" dirty="0"/>
              <a:t> </a:t>
            </a:r>
            <a:r>
              <a:rPr lang="ru-RU" sz="900" i="1" dirty="0" smtClean="0"/>
              <a:t>Только в базовом блоке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56661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DA0A49-4A23-4E5C-8E01-63F19E725661}"/>
              </a:ext>
            </a:extLst>
          </p:cNvPr>
          <p:cNvSpPr txBox="1"/>
          <p:nvPr/>
        </p:nvSpPr>
        <p:spPr>
          <a:xfrm>
            <a:off x="1886847" y="4353539"/>
            <a:ext cx="555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KSU</a:t>
            </a:r>
            <a:r>
              <a:rPr lang="ru-RU" sz="1200" b="1" dirty="0" smtClean="0"/>
              <a:t> 2</a:t>
            </a:r>
            <a:endParaRPr lang="en-US" sz="1200" b="1" dirty="0"/>
          </a:p>
        </p:txBody>
      </p:sp>
      <p:pic>
        <p:nvPicPr>
          <p:cNvPr id="5" name="Picture 8" descr="Image result for switch icon">
            <a:extLst>
              <a:ext uri="{FF2B5EF4-FFF2-40B4-BE49-F238E27FC236}">
                <a16:creationId xmlns:a16="http://schemas.microsoft.com/office/drawing/2014/main" xmlns="" id="{5BB29234-5FE7-4D11-9B63-CA9BDAA8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354" y="4747188"/>
            <a:ext cx="344958" cy="31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7">
            <a:extLst>
              <a:ext uri="{FF2B5EF4-FFF2-40B4-BE49-F238E27FC236}">
                <a16:creationId xmlns:a16="http://schemas.microsoft.com/office/drawing/2014/main" xmlns="" id="{E0A50796-AD61-4469-88B2-521F83C9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04" y="1080706"/>
            <a:ext cx="8157117" cy="1389029"/>
          </a:xfrm>
        </p:spPr>
        <p:txBody>
          <a:bodyPr>
            <a:normAutofit/>
          </a:bodyPr>
          <a:lstStyle/>
          <a:p>
            <a:pPr latinLnBrk="0"/>
            <a:r>
              <a:rPr lang="ru-RU" sz="1600" dirty="0" smtClean="0"/>
              <a:t>Объединение </a:t>
            </a:r>
            <a:r>
              <a:rPr lang="en-US" sz="1600" dirty="0" smtClean="0"/>
              <a:t>2</a:t>
            </a:r>
            <a:r>
              <a:rPr lang="ru-RU" sz="1600" dirty="0" smtClean="0"/>
              <a:t>-х</a:t>
            </a:r>
            <a:r>
              <a:rPr lang="en-US" sz="1600" dirty="0" smtClean="0"/>
              <a:t> KSU </a:t>
            </a:r>
            <a:r>
              <a:rPr lang="ru-RU" sz="1600" dirty="0" smtClean="0"/>
              <a:t>удваивает</a:t>
            </a:r>
            <a:r>
              <a:rPr lang="en-US" sz="1600" dirty="0" smtClean="0"/>
              <a:t> </a:t>
            </a:r>
            <a:r>
              <a:rPr lang="en-US" sz="1600" dirty="0"/>
              <a:t>TDM </a:t>
            </a:r>
            <a:r>
              <a:rPr lang="ru-RU" sz="1600" dirty="0" smtClean="0"/>
              <a:t>емкость системы</a:t>
            </a:r>
            <a:endParaRPr lang="en-US" sz="1600" dirty="0"/>
          </a:p>
          <a:p>
            <a:pPr lvl="1" latinLnBrk="0"/>
            <a:r>
              <a:rPr lang="ru-RU" sz="1400" dirty="0" smtClean="0"/>
              <a:t>Требуется </a:t>
            </a:r>
            <a:r>
              <a:rPr lang="en-US" sz="1400" dirty="0" smtClean="0"/>
              <a:t>EXPCABLE </a:t>
            </a:r>
            <a:r>
              <a:rPr lang="ru-RU" sz="1400" dirty="0" smtClean="0"/>
              <a:t>кабель </a:t>
            </a:r>
            <a:r>
              <a:rPr lang="en-US" sz="1400" dirty="0" smtClean="0"/>
              <a:t>(</a:t>
            </a:r>
            <a:r>
              <a:rPr lang="ru-RU" sz="1400" dirty="0" smtClean="0"/>
              <a:t>опция</a:t>
            </a:r>
            <a:r>
              <a:rPr lang="en-US" sz="1400" dirty="0" smtClean="0"/>
              <a:t>)</a:t>
            </a:r>
            <a:endParaRPr lang="en-US" sz="1400" dirty="0"/>
          </a:p>
          <a:p>
            <a:pPr latinLnBrk="0"/>
            <a:r>
              <a:rPr lang="ru-RU" sz="1600" dirty="0" smtClean="0"/>
              <a:t>Требуются лицензия объединения для каждого </a:t>
            </a:r>
            <a:r>
              <a:rPr lang="en-US" sz="1600" dirty="0" smtClean="0"/>
              <a:t>KSU </a:t>
            </a:r>
            <a:endParaRPr lang="en-US" sz="1600" dirty="0"/>
          </a:p>
          <a:p>
            <a:pPr lvl="1" latinLnBrk="0"/>
            <a:r>
              <a:rPr lang="en-US" sz="1400" dirty="0"/>
              <a:t>EXPM </a:t>
            </a:r>
            <a:r>
              <a:rPr lang="ru-RU" sz="1400" dirty="0" smtClean="0"/>
              <a:t>лицензия для 1-го </a:t>
            </a:r>
            <a:r>
              <a:rPr lang="en-US" sz="1400" dirty="0" smtClean="0"/>
              <a:t>KSU</a:t>
            </a:r>
            <a:r>
              <a:rPr lang="en-US" sz="1400" dirty="0"/>
              <a:t>, EXPS </a:t>
            </a:r>
            <a:r>
              <a:rPr lang="ru-RU" sz="1400" dirty="0" smtClean="0"/>
              <a:t>лицензия для 2-го </a:t>
            </a:r>
            <a:r>
              <a:rPr lang="en-US" sz="1400" dirty="0" smtClean="0"/>
              <a:t>KSU</a:t>
            </a:r>
            <a:endParaRPr lang="en-US" sz="1400" dirty="0"/>
          </a:p>
          <a:p>
            <a:pPr lvl="1" latinLnBrk="0"/>
            <a:r>
              <a:rPr lang="en-US" sz="1400" dirty="0"/>
              <a:t>SWA </a:t>
            </a:r>
            <a:r>
              <a:rPr lang="ru-RU" sz="1400" dirty="0" smtClean="0"/>
              <a:t>лицензия для каждого </a:t>
            </a:r>
            <a:r>
              <a:rPr lang="en-US" sz="1400" dirty="0" smtClean="0"/>
              <a:t>KSU</a:t>
            </a:r>
            <a:endParaRPr lang="en-US" sz="1400" dirty="0"/>
          </a:p>
        </p:txBody>
      </p:sp>
      <p:pic>
        <p:nvPicPr>
          <p:cNvPr id="7" name="그림 3">
            <a:extLst>
              <a:ext uri="{FF2B5EF4-FFF2-40B4-BE49-F238E27FC236}">
                <a16:creationId xmlns:a16="http://schemas.microsoft.com/office/drawing/2014/main" xmlns="" id="{5AC99C0C-B471-455C-9B73-65EB0CE562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51690" y="4681749"/>
            <a:ext cx="1013403" cy="547874"/>
          </a:xfrm>
          <a:prstGeom prst="rect">
            <a:avLst/>
          </a:prstGeom>
        </p:spPr>
      </p:pic>
      <p:pic>
        <p:nvPicPr>
          <p:cNvPr id="8" name="그림 3">
            <a:extLst>
              <a:ext uri="{FF2B5EF4-FFF2-40B4-BE49-F238E27FC236}">
                <a16:creationId xmlns:a16="http://schemas.microsoft.com/office/drawing/2014/main" xmlns="" id="{3D51B3EA-439F-4A7D-83B4-C735A7F607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71671" y="3668345"/>
            <a:ext cx="1013404" cy="547875"/>
          </a:xfrm>
          <a:prstGeom prst="rect">
            <a:avLst/>
          </a:prstGeom>
        </p:spPr>
      </p:pic>
      <p:cxnSp>
        <p:nvCxnSpPr>
          <p:cNvPr id="9" name="Connector: Elbow 16">
            <a:extLst>
              <a:ext uri="{FF2B5EF4-FFF2-40B4-BE49-F238E27FC236}">
                <a16:creationId xmlns:a16="http://schemas.microsoft.com/office/drawing/2014/main" xmlns="" id="{E11A89CC-4D5A-46C1-81B1-43FA84C08FCE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 flipV="1">
            <a:off x="1756717" y="4196157"/>
            <a:ext cx="612883" cy="1015311"/>
          </a:xfrm>
          <a:prstGeom prst="bentConnector3">
            <a:avLst>
              <a:gd name="adj1" fmla="val 20867"/>
            </a:avLst>
          </a:prstGeom>
          <a:ln>
            <a:solidFill>
              <a:srgbClr val="00B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40">
            <a:extLst>
              <a:ext uri="{FF2B5EF4-FFF2-40B4-BE49-F238E27FC236}">
                <a16:creationId xmlns:a16="http://schemas.microsoft.com/office/drawing/2014/main" xmlns="" id="{A96679A6-754F-4C1C-9115-448E8F7AD0FE}"/>
              </a:ext>
            </a:extLst>
          </p:cNvPr>
          <p:cNvCxnSpPr>
            <a:cxnSpLocks/>
          </p:cNvCxnSpPr>
          <p:nvPr/>
        </p:nvCxnSpPr>
        <p:spPr>
          <a:xfrm flipV="1">
            <a:off x="1769284" y="4926973"/>
            <a:ext cx="438262" cy="371065"/>
          </a:xfrm>
          <a:prstGeom prst="bentConnector3">
            <a:avLst>
              <a:gd name="adj1" fmla="val 50000"/>
            </a:avLst>
          </a:prstGeom>
          <a:ln>
            <a:solidFill>
              <a:srgbClr val="0000C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D453B7-5291-40DD-90D1-FEC559E86137}"/>
              </a:ext>
            </a:extLst>
          </p:cNvPr>
          <p:cNvSpPr txBox="1"/>
          <p:nvPr/>
        </p:nvSpPr>
        <p:spPr>
          <a:xfrm>
            <a:off x="601040" y="4133302"/>
            <a:ext cx="1424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B050"/>
                </a:solidFill>
              </a:rPr>
              <a:t>EXPCABLE </a:t>
            </a:r>
            <a:r>
              <a:rPr lang="ru-RU" sz="1000" dirty="0" smtClean="0">
                <a:solidFill>
                  <a:srgbClr val="00B050"/>
                </a:solidFill>
              </a:rPr>
              <a:t>для голоса</a:t>
            </a:r>
            <a:r>
              <a:rPr lang="en-US" sz="1000" dirty="0" smtClean="0">
                <a:solidFill>
                  <a:srgbClr val="00B050"/>
                </a:solidFill>
              </a:rPr>
              <a:t> </a:t>
            </a:r>
            <a:r>
              <a:rPr lang="en-US" sz="1000" dirty="0">
                <a:solidFill>
                  <a:srgbClr val="00B050"/>
                </a:solidFill>
              </a:rPr>
              <a:t>(&lt; </a:t>
            </a:r>
            <a:r>
              <a:rPr lang="en-US" sz="1000" dirty="0" smtClean="0">
                <a:solidFill>
                  <a:srgbClr val="00B050"/>
                </a:solidFill>
              </a:rPr>
              <a:t>50</a:t>
            </a:r>
            <a:r>
              <a:rPr lang="ru-RU" sz="1000" dirty="0" smtClean="0">
                <a:solidFill>
                  <a:srgbClr val="00B050"/>
                </a:solidFill>
              </a:rPr>
              <a:t> см</a:t>
            </a:r>
            <a:r>
              <a:rPr lang="en-US" sz="1000" dirty="0" smtClean="0">
                <a:solidFill>
                  <a:srgbClr val="00B050"/>
                </a:solidFill>
              </a:rPr>
              <a:t>)</a:t>
            </a:r>
            <a:endParaRPr lang="en-US" sz="1000" dirty="0">
              <a:solidFill>
                <a:srgbClr val="00B050"/>
              </a:solidFill>
            </a:endParaRPr>
          </a:p>
        </p:txBody>
      </p:sp>
      <p:cxnSp>
        <p:nvCxnSpPr>
          <p:cNvPr id="12" name="Connector: Elbow 18">
            <a:extLst>
              <a:ext uri="{FF2B5EF4-FFF2-40B4-BE49-F238E27FC236}">
                <a16:creationId xmlns:a16="http://schemas.microsoft.com/office/drawing/2014/main" xmlns="" id="{542CBDB4-8B9B-4130-84B2-1332950EE90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042732" y="4597150"/>
            <a:ext cx="613677" cy="45971"/>
          </a:xfrm>
          <a:prstGeom prst="bentConnector3">
            <a:avLst>
              <a:gd name="adj1" fmla="val 50000"/>
            </a:avLst>
          </a:prstGeom>
          <a:ln>
            <a:solidFill>
              <a:srgbClr val="0000C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60">
            <a:extLst>
              <a:ext uri="{FF2B5EF4-FFF2-40B4-BE49-F238E27FC236}">
                <a16:creationId xmlns:a16="http://schemas.microsoft.com/office/drawing/2014/main" xmlns="" id="{F6A6B374-0DA5-4E0B-98DB-98D7A4BA3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856143"/>
              </p:ext>
            </p:extLst>
          </p:nvPr>
        </p:nvGraphicFramePr>
        <p:xfrm>
          <a:off x="3238859" y="2530624"/>
          <a:ext cx="5655102" cy="3536430"/>
        </p:xfrm>
        <a:graphic>
          <a:graphicData uri="http://schemas.openxmlformats.org/drawingml/2006/table">
            <a:tbl>
              <a:tblPr firstRow="1" bandRow="1" bandCol="1">
                <a:tableStyleId>{17292A2E-F333-43FB-9621-5CBBE7FDCDCB}</a:tableStyleId>
              </a:tblPr>
              <a:tblGrid>
                <a:gridCol w="645831">
                  <a:extLst>
                    <a:ext uri="{9D8B030D-6E8A-4147-A177-3AD203B41FA5}">
                      <a16:colId xmlns:a16="http://schemas.microsoft.com/office/drawing/2014/main" xmlns="" val="152410797"/>
                    </a:ext>
                  </a:extLst>
                </a:gridCol>
                <a:gridCol w="1461134">
                  <a:extLst>
                    <a:ext uri="{9D8B030D-6E8A-4147-A177-3AD203B41FA5}">
                      <a16:colId xmlns:a16="http://schemas.microsoft.com/office/drawing/2014/main" xmlns="" val="3763803069"/>
                    </a:ext>
                  </a:extLst>
                </a:gridCol>
                <a:gridCol w="670420">
                  <a:extLst>
                    <a:ext uri="{9D8B030D-6E8A-4147-A177-3AD203B41FA5}">
                      <a16:colId xmlns:a16="http://schemas.microsoft.com/office/drawing/2014/main" xmlns="" val="508152983"/>
                    </a:ext>
                  </a:extLst>
                </a:gridCol>
                <a:gridCol w="683418">
                  <a:extLst>
                    <a:ext uri="{9D8B030D-6E8A-4147-A177-3AD203B41FA5}">
                      <a16:colId xmlns:a16="http://schemas.microsoft.com/office/drawing/2014/main" xmlns="" val="355023825"/>
                    </a:ext>
                  </a:extLst>
                </a:gridCol>
                <a:gridCol w="2194299">
                  <a:extLst>
                    <a:ext uri="{9D8B030D-6E8A-4147-A177-3AD203B41FA5}">
                      <a16:colId xmlns:a16="http://schemas.microsoft.com/office/drawing/2014/main" xmlns="" val="146879637"/>
                    </a:ext>
                  </a:extLst>
                </a:gridCol>
              </a:tblGrid>
              <a:tr h="212576">
                <a:tc gridSpan="2">
                  <a:txBody>
                    <a:bodyPr/>
                    <a:lstStyle/>
                    <a:p>
                      <a:pPr algn="ctr" latinLnBrk="0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Опция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KSU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KSU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Примечание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108769725"/>
                  </a:ext>
                </a:extLst>
              </a:tr>
              <a:tr h="203384"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KSU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Встроенные порты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8D + 4S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 + 6S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2547797627"/>
                  </a:ext>
                </a:extLst>
              </a:tr>
              <a:tr h="370342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порты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Alarm, Ext. MOH, Ext Page, Relay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3178119977"/>
                  </a:ext>
                </a:extLst>
              </a:tr>
              <a:tr h="370342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Встроенные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DSP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</a:t>
                      </a:r>
                      <a:r>
                        <a:rPr kumimoji="0" lang="en-US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latinLnBrk="0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6кан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VOIP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VM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648745712"/>
                  </a:ext>
                </a:extLst>
              </a:tr>
              <a:tr h="370342">
                <a:tc rowSpan="10">
                  <a:txBody>
                    <a:bodyPr/>
                    <a:lstStyle/>
                    <a:p>
                      <a:pPr algn="ctr" latinLnBrk="0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Опции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0"/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COIU2 / COIU4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Слоты на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KSU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atinLnBrk="0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Плато места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DTIB8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SLIB8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529242155"/>
                  </a:ext>
                </a:extLst>
              </a:tr>
              <a:tr h="37034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BRIU1/BRIU2/BRIU4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Слоты на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KSU 1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731482716"/>
                  </a:ext>
                </a:extLst>
              </a:tr>
              <a:tr h="20338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PRIU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Слоты на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KSU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257605667"/>
                  </a:ext>
                </a:extLst>
              </a:tr>
              <a:tr h="20338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DTIB8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Универсальные слоты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KSU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24048226"/>
                  </a:ext>
                </a:extLst>
              </a:tr>
              <a:tr h="20338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SLIB8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1151179622"/>
                  </a:ext>
                </a:extLst>
              </a:tr>
              <a:tr h="20338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SLIU8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Плато места </a:t>
                      </a: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DTIB8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SLIB8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2766319794"/>
                  </a:ext>
                </a:extLst>
              </a:tr>
              <a:tr h="20338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4123996387"/>
                  </a:ext>
                </a:extLst>
              </a:tr>
              <a:tr h="20338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VOIB48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624783609"/>
                  </a:ext>
                </a:extLst>
              </a:tr>
              <a:tr h="203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MEMU/2</a:t>
                      </a: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2444760068"/>
                  </a:ext>
                </a:extLst>
              </a:tr>
              <a:tr h="203384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tc>
                  <a:txBody>
                    <a:bodyPr/>
                    <a:lstStyle/>
                    <a:p>
                      <a:pPr latinLnBrk="0"/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45720" marT="18288" marB="18288" anchor="ctr"/>
                </a:tc>
                <a:extLst>
                  <a:ext uri="{0D108BD9-81ED-4DB2-BD59-A6C34878D82A}">
                    <a16:rowId xmlns:a16="http://schemas.microsoft.com/office/drawing/2014/main" xmlns="" val="2864174732"/>
                  </a:ext>
                </a:extLst>
              </a:tr>
            </a:tbl>
          </a:graphicData>
        </a:graphic>
      </p:graphicFrame>
      <p:sp>
        <p:nvSpPr>
          <p:cNvPr id="14" name="Rectangle 26">
            <a:extLst>
              <a:ext uri="{FF2B5EF4-FFF2-40B4-BE49-F238E27FC236}">
                <a16:creationId xmlns:a16="http://schemas.microsoft.com/office/drawing/2014/main" xmlns="" id="{5E8997A6-CBD2-4E96-8A03-4322C6CED90E}"/>
              </a:ext>
            </a:extLst>
          </p:cNvPr>
          <p:cNvSpPr/>
          <p:nvPr/>
        </p:nvSpPr>
        <p:spPr>
          <a:xfrm>
            <a:off x="1574338" y="5122192"/>
            <a:ext cx="182379" cy="178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xmlns="" id="{297B18C2-3ACB-4AD2-B595-0732732522C4}"/>
              </a:ext>
            </a:extLst>
          </p:cNvPr>
          <p:cNvSpPr/>
          <p:nvPr/>
        </p:nvSpPr>
        <p:spPr>
          <a:xfrm>
            <a:off x="2369600" y="4123113"/>
            <a:ext cx="158280" cy="146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07DEEE-7AC9-439F-93C2-9B5660B90A0F}"/>
              </a:ext>
            </a:extLst>
          </p:cNvPr>
          <p:cNvSpPr txBox="1"/>
          <p:nvPr/>
        </p:nvSpPr>
        <p:spPr>
          <a:xfrm>
            <a:off x="2034596" y="5017949"/>
            <a:ext cx="999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B050"/>
                </a:solidFill>
              </a:rPr>
              <a:t>Сигнализация по </a:t>
            </a:r>
            <a:r>
              <a:rPr lang="en-US" sz="1000" dirty="0" smtClean="0">
                <a:solidFill>
                  <a:srgbClr val="00B050"/>
                </a:solidFill>
              </a:rPr>
              <a:t>LAN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0926912-CE8D-4FCF-AA06-915DCDB9A8A5}"/>
              </a:ext>
            </a:extLst>
          </p:cNvPr>
          <p:cNvSpPr txBox="1"/>
          <p:nvPr/>
        </p:nvSpPr>
        <p:spPr>
          <a:xfrm>
            <a:off x="1272449" y="5365174"/>
            <a:ext cx="555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KSU</a:t>
            </a:r>
            <a:r>
              <a:rPr lang="ru-RU" sz="1200" b="1" dirty="0" smtClean="0"/>
              <a:t> 1</a:t>
            </a:r>
            <a:endParaRPr lang="en-US" sz="1200" b="1" dirty="0"/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0204" y="680596"/>
            <a:ext cx="327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Расширение системы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5199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xmlns="" id="{9CCD4885-500A-4405-8938-7E95E711D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2" y="1368814"/>
            <a:ext cx="8157117" cy="1416037"/>
          </a:xfrm>
        </p:spPr>
        <p:txBody>
          <a:bodyPr>
            <a:normAutofit/>
          </a:bodyPr>
          <a:lstStyle/>
          <a:p>
            <a:r>
              <a:rPr lang="ru-RU" altLang="ko-KR" sz="1600" dirty="0" smtClean="0"/>
              <a:t>Расширяемость </a:t>
            </a:r>
            <a:r>
              <a:rPr lang="en-US" altLang="ko-KR" sz="1600" dirty="0" smtClean="0"/>
              <a:t>IP </a:t>
            </a:r>
            <a:r>
              <a:rPr lang="ru-RU" altLang="ko-KR" sz="1600" dirty="0" smtClean="0"/>
              <a:t>телефонов</a:t>
            </a:r>
            <a:r>
              <a:rPr lang="en-US" altLang="ko-KR" sz="1600" dirty="0" smtClean="0"/>
              <a:t>, </a:t>
            </a:r>
            <a:r>
              <a:rPr lang="en-US" altLang="ko-KR" sz="1600" dirty="0"/>
              <a:t>IP DECT </a:t>
            </a:r>
            <a:r>
              <a:rPr lang="ru-RU" altLang="ko-KR" sz="1600" dirty="0"/>
              <a:t>и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SLT</a:t>
            </a:r>
            <a:endParaRPr lang="en-US" altLang="ko-KR" sz="1600" dirty="0">
              <a:sym typeface="Wingdings" panose="05000000000000000000" pitchFamily="2" charset="2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9FEF6E2-722C-49A8-9442-E0A85E2AC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258197"/>
              </p:ext>
            </p:extLst>
          </p:nvPr>
        </p:nvGraphicFramePr>
        <p:xfrm>
          <a:off x="4689467" y="1936158"/>
          <a:ext cx="3783752" cy="1219200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546493">
                  <a:extLst>
                    <a:ext uri="{9D8B030D-6E8A-4147-A177-3AD203B41FA5}">
                      <a16:colId xmlns:a16="http://schemas.microsoft.com/office/drawing/2014/main" xmlns="" val="3020221626"/>
                    </a:ext>
                  </a:extLst>
                </a:gridCol>
                <a:gridCol w="491844">
                  <a:extLst>
                    <a:ext uri="{9D8B030D-6E8A-4147-A177-3AD203B41FA5}">
                      <a16:colId xmlns:a16="http://schemas.microsoft.com/office/drawing/2014/main" xmlns="" val="999600556"/>
                    </a:ext>
                  </a:extLst>
                </a:gridCol>
                <a:gridCol w="690568">
                  <a:extLst>
                    <a:ext uri="{9D8B030D-6E8A-4147-A177-3AD203B41FA5}">
                      <a16:colId xmlns:a16="http://schemas.microsoft.com/office/drawing/2014/main" xmlns="" val="4224476344"/>
                    </a:ext>
                  </a:extLst>
                </a:gridCol>
                <a:gridCol w="717203">
                  <a:extLst>
                    <a:ext uri="{9D8B030D-6E8A-4147-A177-3AD203B41FA5}">
                      <a16:colId xmlns:a16="http://schemas.microsoft.com/office/drawing/2014/main" xmlns="" val="1572505557"/>
                    </a:ext>
                  </a:extLst>
                </a:gridCol>
                <a:gridCol w="717203">
                  <a:extLst>
                    <a:ext uri="{9D8B030D-6E8A-4147-A177-3AD203B41FA5}">
                      <a16:colId xmlns:a16="http://schemas.microsoft.com/office/drawing/2014/main" xmlns="" val="3294598863"/>
                    </a:ext>
                  </a:extLst>
                </a:gridCol>
                <a:gridCol w="620441">
                  <a:extLst>
                    <a:ext uri="{9D8B030D-6E8A-4147-A177-3AD203B41FA5}">
                      <a16:colId xmlns:a16="http://schemas.microsoft.com/office/drawing/2014/main" xmlns="" val="3678042444"/>
                    </a:ext>
                  </a:extLst>
                </a:gridCol>
              </a:tblGrid>
              <a:tr h="68117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KSU</a:t>
                      </a:r>
                      <a:r>
                        <a:rPr lang="ru-RU" altLang="ko-KR" sz="1000" dirty="0" smtClean="0"/>
                        <a:t> 1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KSU</a:t>
                      </a:r>
                      <a:r>
                        <a:rPr lang="ru-RU" altLang="ko-KR" sz="1000" dirty="0" smtClean="0"/>
                        <a:t> 2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Total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/>
                        <a:t>Макс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2458514643"/>
                  </a:ext>
                </a:extLst>
              </a:tr>
              <a:tr h="272470">
                <a:tc>
                  <a:txBody>
                    <a:bodyPr/>
                    <a:lstStyle/>
                    <a:p>
                      <a:pPr algn="l" latinLnBrk="1"/>
                      <a:r>
                        <a:rPr lang="ru-RU" altLang="ko-KR" sz="1000" dirty="0" smtClean="0"/>
                        <a:t>Линии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</a:t>
                      </a:r>
                    </a:p>
                    <a:p>
                      <a:pPr latinLnBrk="1"/>
                      <a:r>
                        <a:rPr lang="en-US" altLang="ko-KR" sz="1000" dirty="0"/>
                        <a:t>BRI</a:t>
                      </a:r>
                    </a:p>
                    <a:p>
                      <a:pPr latinLnBrk="1"/>
                      <a:r>
                        <a:rPr lang="en-US" altLang="ko-KR" sz="1000" dirty="0"/>
                        <a:t>PRI</a:t>
                      </a:r>
                    </a:p>
                    <a:p>
                      <a:pPr latinLnBrk="1"/>
                      <a:r>
                        <a:rPr lang="en-US" altLang="ko-KR" sz="1000" dirty="0"/>
                        <a:t>SIP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16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8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30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64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16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-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-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16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32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8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30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74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74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1454995925"/>
                  </a:ext>
                </a:extLst>
              </a:tr>
              <a:tr h="204352">
                <a:tc>
                  <a:txBody>
                    <a:bodyPr/>
                    <a:lstStyle/>
                    <a:p>
                      <a:pPr algn="l"/>
                      <a:r>
                        <a:rPr lang="ru-RU" altLang="ko-KR" sz="1000" dirty="0" smtClean="0"/>
                        <a:t>Внутр</a:t>
                      </a:r>
                      <a:r>
                        <a:rPr lang="en-US" altLang="ko-KR" sz="1000" dirty="0" smtClean="0"/>
                        <a:t>.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ko-KR" sz="1000" dirty="0"/>
                        <a:t>DKT</a:t>
                      </a:r>
                    </a:p>
                    <a:p>
                      <a:r>
                        <a:rPr lang="en-US" altLang="ko-KR" sz="1000" dirty="0"/>
                        <a:t>IP EXT</a:t>
                      </a:r>
                    </a:p>
                    <a:p>
                      <a:r>
                        <a:rPr lang="en-US" altLang="ko-KR" sz="1000" dirty="0"/>
                        <a:t>SLT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24 (8)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64 (32)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36 (4)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24 (8)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-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36 (4)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48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64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72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140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3498400772"/>
                  </a:ext>
                </a:extLst>
              </a:tr>
            </a:tbl>
          </a:graphicData>
        </a:graphic>
      </p:graphicFrame>
      <p:sp>
        <p:nvSpPr>
          <p:cNvPr id="24" name="Arrow: Right 23">
            <a:extLst>
              <a:ext uri="{FF2B5EF4-FFF2-40B4-BE49-F238E27FC236}">
                <a16:creationId xmlns:a16="http://schemas.microsoft.com/office/drawing/2014/main" xmlns="" id="{FF4D3908-3D69-4C57-AF58-AF963F3F14CA}"/>
              </a:ext>
            </a:extLst>
          </p:cNvPr>
          <p:cNvSpPr/>
          <p:nvPr/>
        </p:nvSpPr>
        <p:spPr>
          <a:xfrm>
            <a:off x="847691" y="1736508"/>
            <a:ext cx="806548" cy="420545"/>
          </a:xfrm>
          <a:prstGeom prst="rightArrow">
            <a:avLst>
              <a:gd name="adj1" fmla="val 100000"/>
              <a:gd name="adj2" fmla="val 1741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b="1" u="sng" dirty="0">
                <a:solidFill>
                  <a:schemeClr val="tx1"/>
                </a:solidFill>
              </a:rPr>
              <a:t>KSUD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xmlns="" id="{03356AD7-D59B-4FFE-8004-6B783A7C3AF0}"/>
              </a:ext>
            </a:extLst>
          </p:cNvPr>
          <p:cNvSpPr/>
          <p:nvPr/>
        </p:nvSpPr>
        <p:spPr>
          <a:xfrm>
            <a:off x="847691" y="3937125"/>
            <a:ext cx="806548" cy="378050"/>
          </a:xfrm>
          <a:prstGeom prst="rightArrow">
            <a:avLst>
              <a:gd name="adj1" fmla="val 100000"/>
              <a:gd name="adj2" fmla="val 1741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KSUS</a:t>
            </a:r>
            <a:endParaRPr lang="ko-KR" altLang="en-US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36F70743-DAB8-4270-B1E8-F31552B16BBC}"/>
              </a:ext>
            </a:extLst>
          </p:cNvPr>
          <p:cNvGrpSpPr/>
          <p:nvPr/>
        </p:nvGrpSpPr>
        <p:grpSpPr>
          <a:xfrm>
            <a:off x="1466673" y="1895234"/>
            <a:ext cx="3183713" cy="1366572"/>
            <a:chOff x="1417977" y="2599218"/>
            <a:chExt cx="3183713" cy="1366572"/>
          </a:xfrm>
        </p:grpSpPr>
        <p:pic>
          <p:nvPicPr>
            <p:cNvPr id="72" name="그림 3">
              <a:extLst>
                <a:ext uri="{FF2B5EF4-FFF2-40B4-BE49-F238E27FC236}">
                  <a16:creationId xmlns:a16="http://schemas.microsoft.com/office/drawing/2014/main" xmlns="" id="{A208EB94-E091-48B5-B526-FC0CDAC42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0" t="25442" r="18355" b="20321"/>
            <a:stretch/>
          </p:blipFill>
          <p:spPr>
            <a:xfrm>
              <a:off x="1417977" y="2700796"/>
              <a:ext cx="1753146" cy="789652"/>
            </a:xfrm>
            <a:prstGeom prst="rect">
              <a:avLst/>
            </a:prstGeom>
          </p:spPr>
        </p:pic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xmlns="" id="{B75052C1-3EFB-441F-9BF4-71FB86247A06}"/>
                </a:ext>
              </a:extLst>
            </p:cNvPr>
            <p:cNvSpPr/>
            <p:nvPr/>
          </p:nvSpPr>
          <p:spPr>
            <a:xfrm>
              <a:off x="1500203" y="3424673"/>
              <a:ext cx="1395309" cy="514198"/>
            </a:xfrm>
            <a:prstGeom prst="wedgeRoundRectCallout">
              <a:avLst>
                <a:gd name="adj1" fmla="val 21716"/>
                <a:gd name="adj2" fmla="val -70232"/>
                <a:gd name="adj3" fmla="val 16667"/>
              </a:avLst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Speech Bubble: Rectangle with Corners Rounded 74">
              <a:extLst>
                <a:ext uri="{FF2B5EF4-FFF2-40B4-BE49-F238E27FC236}">
                  <a16:creationId xmlns:a16="http://schemas.microsoft.com/office/drawing/2014/main" xmlns="" id="{8063E9F6-3401-4D24-9472-38E4BBCBC384}"/>
                </a:ext>
              </a:extLst>
            </p:cNvPr>
            <p:cNvSpPr/>
            <p:nvPr/>
          </p:nvSpPr>
          <p:spPr>
            <a:xfrm>
              <a:off x="2976639" y="3424673"/>
              <a:ext cx="1562748" cy="514198"/>
            </a:xfrm>
            <a:prstGeom prst="wedgeRoundRectCallout">
              <a:avLst>
                <a:gd name="adj1" fmla="val -68552"/>
                <a:gd name="adj2" fmla="val -78353"/>
                <a:gd name="adj3" fmla="val 16667"/>
              </a:avLst>
            </a:prstGeom>
            <a:solidFill>
              <a:schemeClr val="bg1">
                <a:lumMod val="85000"/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Speech Bubble: Rectangle with Corners Rounded 75">
              <a:extLst>
                <a:ext uri="{FF2B5EF4-FFF2-40B4-BE49-F238E27FC236}">
                  <a16:creationId xmlns:a16="http://schemas.microsoft.com/office/drawing/2014/main" xmlns="" id="{348B47CC-C974-4157-9A7A-E87F2B6DCF17}"/>
                </a:ext>
              </a:extLst>
            </p:cNvPr>
            <p:cNvSpPr/>
            <p:nvPr/>
          </p:nvSpPr>
          <p:spPr>
            <a:xfrm>
              <a:off x="2976639" y="2650764"/>
              <a:ext cx="1562748" cy="624942"/>
            </a:xfrm>
            <a:prstGeom prst="wedgeRoundRectCallout">
              <a:avLst>
                <a:gd name="adj1" fmla="val -75636"/>
                <a:gd name="adj2" fmla="val 37611"/>
                <a:gd name="adj3" fmla="val 16667"/>
              </a:avLst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81454D37-DCF1-4F80-B763-E310643FDC26}"/>
                </a:ext>
              </a:extLst>
            </p:cNvPr>
            <p:cNvSpPr txBox="1"/>
            <p:nvPr/>
          </p:nvSpPr>
          <p:spPr>
            <a:xfrm>
              <a:off x="3063931" y="3463005"/>
              <a:ext cx="10534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altLang="ko-KR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базовом блоке</a:t>
              </a:r>
            </a:p>
            <a:p>
              <a:r>
                <a:rPr lang="en-US" altLang="ko-KR" sz="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8D+4S</a:t>
              </a:r>
              <a:endParaRPr lang="ko-KR" altLang="en-US" sz="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B1CC6815-6201-40A5-AD00-4AF39159E1FC}"/>
                </a:ext>
              </a:extLst>
            </p:cNvPr>
            <p:cNvSpPr txBox="1"/>
            <p:nvPr/>
          </p:nvSpPr>
          <p:spPr>
            <a:xfrm>
              <a:off x="1454599" y="3381015"/>
              <a:ext cx="1558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ru-RU" altLang="ko-KR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слот линий</a:t>
              </a:r>
              <a:endParaRPr lang="en-US" altLang="ko-K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800" dirty="0">
                  <a:latin typeface="Arial" panose="020B0604020202020204" pitchFamily="34" charset="0"/>
                  <a:cs typeface="Arial" panose="020B0604020202020204" pitchFamily="34" charset="0"/>
                </a:rPr>
                <a:t>2 x COIU2/4 = </a:t>
              </a:r>
              <a:r>
                <a:rPr lang="en-US" altLang="ko-K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ru-RU" altLang="ko-K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портов или</a:t>
              </a:r>
              <a:endParaRPr lang="en-US" altLang="ko-KR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800" dirty="0">
                  <a:latin typeface="Arial" panose="020B0604020202020204" pitchFamily="34" charset="0"/>
                  <a:cs typeface="Arial" panose="020B0604020202020204" pitchFamily="34" charset="0"/>
                </a:rPr>
                <a:t>1 x BRIU1/2/4 = </a:t>
              </a:r>
              <a:r>
                <a:rPr lang="en-US" altLang="ko-K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ru-RU" altLang="ko-K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портов или </a:t>
              </a:r>
              <a:r>
                <a:rPr lang="en-US" altLang="ko-K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altLang="ko-KR" sz="800" dirty="0">
                  <a:latin typeface="Arial" panose="020B0604020202020204" pitchFamily="34" charset="0"/>
                  <a:cs typeface="Arial" panose="020B0604020202020204" pitchFamily="34" charset="0"/>
                </a:rPr>
                <a:t>PRIU = 30 </a:t>
              </a:r>
              <a:r>
                <a:rPr lang="ru-RU" altLang="ko-KR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линий</a:t>
              </a:r>
              <a:endParaRPr lang="ko-KR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B540A855-2A9E-45B5-A8EE-E7C4B79C4268}"/>
                </a:ext>
              </a:extLst>
            </p:cNvPr>
            <p:cNvGrpSpPr/>
            <p:nvPr/>
          </p:nvGrpSpPr>
          <p:grpSpPr>
            <a:xfrm>
              <a:off x="2919899" y="2731359"/>
              <a:ext cx="1681791" cy="584775"/>
              <a:chOff x="2987960" y="3814473"/>
              <a:chExt cx="2427912" cy="964336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57B807E6-1597-4CDE-91B1-D6283FCC35F0}"/>
                  </a:ext>
                </a:extLst>
              </p:cNvPr>
              <p:cNvSpPr txBox="1"/>
              <p:nvPr/>
            </p:nvSpPr>
            <p:spPr>
              <a:xfrm>
                <a:off x="3272487" y="3814473"/>
                <a:ext cx="2143385" cy="96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SLIB8+SLIU8 = 32S</a:t>
                </a:r>
              </a:p>
              <a:p>
                <a:r>
                  <a:rPr lang="en-US" altLang="ko-K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SLIB8+COIU4 = 16S + 8CO</a:t>
                </a:r>
              </a:p>
              <a:p>
                <a:r>
                  <a:rPr lang="en-US" altLang="ko-K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DTIB8+SLIU8 = 16D + 16S</a:t>
                </a:r>
              </a:p>
              <a:p>
                <a:r>
                  <a:rPr lang="en-US" altLang="ko-K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DTIB8+COIU4 = 16D + 8CO</a:t>
                </a:r>
                <a:endParaRPr lang="ko-KR" alt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66F94208-330C-45EA-88AA-F5F56ACC14C2}"/>
                  </a:ext>
                </a:extLst>
              </p:cNvPr>
              <p:cNvSpPr txBox="1"/>
              <p:nvPr/>
            </p:nvSpPr>
            <p:spPr>
              <a:xfrm>
                <a:off x="2987960" y="4023890"/>
                <a:ext cx="558177" cy="355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 x </a:t>
                </a:r>
                <a:endParaRPr lang="ko-KR" altLang="en-US" sz="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3148E44-F5A1-460A-B731-AC9CCF927959}"/>
                </a:ext>
              </a:extLst>
            </p:cNvPr>
            <p:cNvSpPr txBox="1"/>
            <p:nvPr/>
          </p:nvSpPr>
          <p:spPr>
            <a:xfrm>
              <a:off x="2981511" y="2599218"/>
              <a:ext cx="14109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altLang="ko-KR" sz="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универсальных слота</a:t>
              </a:r>
              <a:endParaRPr lang="ko-KR" alt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40DC4FCB-558C-4F8B-974A-34AF2A0D618B}"/>
              </a:ext>
            </a:extLst>
          </p:cNvPr>
          <p:cNvGrpSpPr/>
          <p:nvPr/>
        </p:nvGrpSpPr>
        <p:grpSpPr>
          <a:xfrm>
            <a:off x="1466673" y="4165039"/>
            <a:ext cx="3183714" cy="1366572"/>
            <a:chOff x="1417977" y="2599218"/>
            <a:chExt cx="3183714" cy="1366572"/>
          </a:xfrm>
        </p:grpSpPr>
        <p:pic>
          <p:nvPicPr>
            <p:cNvPr id="85" name="그림 3">
              <a:extLst>
                <a:ext uri="{FF2B5EF4-FFF2-40B4-BE49-F238E27FC236}">
                  <a16:creationId xmlns:a16="http://schemas.microsoft.com/office/drawing/2014/main" xmlns="" id="{F9AF11A9-B0F5-469A-B1A7-6F0EB8F02E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0" t="25442" r="18355" b="20321"/>
            <a:stretch/>
          </p:blipFill>
          <p:spPr>
            <a:xfrm>
              <a:off x="1417977" y="2700796"/>
              <a:ext cx="1753146" cy="789652"/>
            </a:xfrm>
            <a:prstGeom prst="rect">
              <a:avLst/>
            </a:prstGeom>
          </p:spPr>
        </p:pic>
        <p:sp>
          <p:nvSpPr>
            <p:cNvPr id="86" name="Speech Bubble: Rectangle with Corners Rounded 85">
              <a:extLst>
                <a:ext uri="{FF2B5EF4-FFF2-40B4-BE49-F238E27FC236}">
                  <a16:creationId xmlns:a16="http://schemas.microsoft.com/office/drawing/2014/main" xmlns="" id="{C806EBCE-7903-43E6-9912-20F47A512423}"/>
                </a:ext>
              </a:extLst>
            </p:cNvPr>
            <p:cNvSpPr/>
            <p:nvPr/>
          </p:nvSpPr>
          <p:spPr>
            <a:xfrm>
              <a:off x="1500203" y="3424673"/>
              <a:ext cx="1395309" cy="514198"/>
            </a:xfrm>
            <a:prstGeom prst="wedgeRoundRectCallout">
              <a:avLst>
                <a:gd name="adj1" fmla="val 21716"/>
                <a:gd name="adj2" fmla="val -70232"/>
                <a:gd name="adj3" fmla="val 16667"/>
              </a:avLst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Speech Bubble: Rectangle with Corners Rounded 86">
              <a:extLst>
                <a:ext uri="{FF2B5EF4-FFF2-40B4-BE49-F238E27FC236}">
                  <a16:creationId xmlns:a16="http://schemas.microsoft.com/office/drawing/2014/main" xmlns="" id="{B79FEF3E-DE86-4D1D-9539-F343F122590D}"/>
                </a:ext>
              </a:extLst>
            </p:cNvPr>
            <p:cNvSpPr/>
            <p:nvPr/>
          </p:nvSpPr>
          <p:spPr>
            <a:xfrm>
              <a:off x="2976639" y="3436139"/>
              <a:ext cx="1562748" cy="502732"/>
            </a:xfrm>
            <a:prstGeom prst="wedgeRoundRectCallout">
              <a:avLst>
                <a:gd name="adj1" fmla="val -68552"/>
                <a:gd name="adj2" fmla="val -78353"/>
                <a:gd name="adj3" fmla="val 16667"/>
              </a:avLst>
            </a:prstGeom>
            <a:solidFill>
              <a:schemeClr val="bg1">
                <a:lumMod val="85000"/>
                <a:alpha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Speech Bubble: Rectangle with Corners Rounded 87">
              <a:extLst>
                <a:ext uri="{FF2B5EF4-FFF2-40B4-BE49-F238E27FC236}">
                  <a16:creationId xmlns:a16="http://schemas.microsoft.com/office/drawing/2014/main" xmlns="" id="{D493DF69-4AB2-47B1-B554-3C2C116C63A2}"/>
                </a:ext>
              </a:extLst>
            </p:cNvPr>
            <p:cNvSpPr/>
            <p:nvPr/>
          </p:nvSpPr>
          <p:spPr>
            <a:xfrm>
              <a:off x="2976639" y="2599219"/>
              <a:ext cx="1562748" cy="676488"/>
            </a:xfrm>
            <a:prstGeom prst="wedgeRoundRectCallout">
              <a:avLst>
                <a:gd name="adj1" fmla="val -75636"/>
                <a:gd name="adj2" fmla="val 37611"/>
                <a:gd name="adj3" fmla="val 16667"/>
              </a:avLst>
            </a:prstGeom>
            <a:solidFill>
              <a:schemeClr val="accent4">
                <a:lumMod val="40000"/>
                <a:lumOff val="60000"/>
                <a:alpha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E1D1CE41-5147-46CE-9582-B85777E1959B}"/>
                </a:ext>
              </a:extLst>
            </p:cNvPr>
            <p:cNvSpPr txBox="1"/>
            <p:nvPr/>
          </p:nvSpPr>
          <p:spPr>
            <a:xfrm>
              <a:off x="3063931" y="3463005"/>
              <a:ext cx="13292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 default extension slot</a:t>
              </a:r>
            </a:p>
            <a:p>
              <a:r>
                <a:rPr lang="en-US" altLang="ko-KR" sz="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2D+6S</a:t>
              </a:r>
              <a:endParaRPr lang="ko-KR" altLang="en-US" sz="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465C9E13-C056-4C17-A1F6-777D542D9634}"/>
                </a:ext>
              </a:extLst>
            </p:cNvPr>
            <p:cNvSpPr txBox="1"/>
            <p:nvPr/>
          </p:nvSpPr>
          <p:spPr>
            <a:xfrm>
              <a:off x="1446053" y="3381015"/>
              <a:ext cx="1566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ru-RU" altLang="ko-K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слот линий</a:t>
              </a:r>
              <a:endParaRPr lang="en-US" altLang="ko-KR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800" dirty="0">
                  <a:latin typeface="Arial" panose="020B0604020202020204" pitchFamily="34" charset="0"/>
                  <a:cs typeface="Arial" panose="020B0604020202020204" pitchFamily="34" charset="0"/>
                </a:rPr>
                <a:t>2 x COIU2/4 = 8</a:t>
              </a:r>
              <a:r>
                <a:rPr lang="ru-RU" altLang="ko-KR" sz="800" dirty="0">
                  <a:latin typeface="Arial" panose="020B0604020202020204" pitchFamily="34" charset="0"/>
                  <a:cs typeface="Arial" panose="020B0604020202020204" pitchFamily="34" charset="0"/>
                </a:rPr>
                <a:t>портов или</a:t>
              </a:r>
              <a:endParaRPr lang="en-US" altLang="ko-KR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ko-KR" sz="800" dirty="0">
                  <a:latin typeface="Arial" panose="020B0604020202020204" pitchFamily="34" charset="0"/>
                  <a:cs typeface="Arial" panose="020B0604020202020204" pitchFamily="34" charset="0"/>
                </a:rPr>
                <a:t>1 x BRIU1/2/4 = 8</a:t>
              </a:r>
              <a:r>
                <a:rPr lang="ru-RU" altLang="ko-KR" sz="800" dirty="0">
                  <a:latin typeface="Arial" panose="020B0604020202020204" pitchFamily="34" charset="0"/>
                  <a:cs typeface="Arial" panose="020B0604020202020204" pitchFamily="34" charset="0"/>
                </a:rPr>
                <a:t>портов или </a:t>
              </a:r>
              <a:r>
                <a:rPr lang="en-US" altLang="ko-KR" sz="800" dirty="0">
                  <a:latin typeface="Arial" panose="020B0604020202020204" pitchFamily="34" charset="0"/>
                  <a:cs typeface="Arial" panose="020B0604020202020204" pitchFamily="34" charset="0"/>
                </a:rPr>
                <a:t>1 PRIU = 30 </a:t>
              </a:r>
              <a:r>
                <a:rPr lang="ru-RU" altLang="ko-KR" sz="800" dirty="0">
                  <a:latin typeface="Arial" panose="020B0604020202020204" pitchFamily="34" charset="0"/>
                  <a:cs typeface="Arial" panose="020B0604020202020204" pitchFamily="34" charset="0"/>
                </a:rPr>
                <a:t>линий</a:t>
              </a:r>
              <a:endParaRPr lang="ko-KR" alt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2BC770D4-82C9-4641-92F1-72175F88D4FF}"/>
                </a:ext>
              </a:extLst>
            </p:cNvPr>
            <p:cNvGrpSpPr/>
            <p:nvPr/>
          </p:nvGrpSpPr>
          <p:grpSpPr>
            <a:xfrm>
              <a:off x="2919899" y="2731359"/>
              <a:ext cx="1681792" cy="584775"/>
              <a:chOff x="2987959" y="3814473"/>
              <a:chExt cx="2427913" cy="964336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01C0E5F9-7B0F-4FA8-924D-77D38E91F7DC}"/>
                  </a:ext>
                </a:extLst>
              </p:cNvPr>
              <p:cNvSpPr txBox="1"/>
              <p:nvPr/>
            </p:nvSpPr>
            <p:spPr>
              <a:xfrm>
                <a:off x="3272487" y="3814473"/>
                <a:ext cx="2143385" cy="9643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SLIB8+SLIU8 = 32S</a:t>
                </a:r>
              </a:p>
              <a:p>
                <a:r>
                  <a:rPr lang="en-US" altLang="ko-K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SLIB8+COIU4 = 16S + 8CO</a:t>
                </a:r>
              </a:p>
              <a:p>
                <a:r>
                  <a:rPr lang="en-US" altLang="ko-K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DTIB8+SLIU8 = 16D + 16S</a:t>
                </a:r>
              </a:p>
              <a:p>
                <a:r>
                  <a:rPr lang="en-US" altLang="ko-KR" sz="800" dirty="0">
                    <a:latin typeface="Arial" panose="020B0604020202020204" pitchFamily="34" charset="0"/>
                    <a:cs typeface="Arial" panose="020B0604020202020204" pitchFamily="34" charset="0"/>
                  </a:rPr>
                  <a:t>DTIB8+COIU4 = 16D + 8CO</a:t>
                </a:r>
                <a:endParaRPr lang="ko-KR" altLang="en-US"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xmlns="" id="{05E240C2-160B-4533-9422-4EB48241C000}"/>
                  </a:ext>
                </a:extLst>
              </p:cNvPr>
              <p:cNvSpPr txBox="1"/>
              <p:nvPr/>
            </p:nvSpPr>
            <p:spPr>
              <a:xfrm>
                <a:off x="2987959" y="4023890"/>
                <a:ext cx="558177" cy="355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  x </a:t>
                </a:r>
                <a:endParaRPr lang="ko-KR" altLang="en-US" sz="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97CFCE59-462D-43D3-8B16-A58C2DCEBF14}"/>
                </a:ext>
              </a:extLst>
            </p:cNvPr>
            <p:cNvSpPr txBox="1"/>
            <p:nvPr/>
          </p:nvSpPr>
          <p:spPr>
            <a:xfrm>
              <a:off x="2981511" y="2599218"/>
              <a:ext cx="141096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altLang="ko-KR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универсальных слота</a:t>
              </a:r>
              <a:endParaRPr lang="ko-KR" altLang="en-US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2B0FFD67-3632-4E68-B30E-B33151D4C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892456"/>
              </p:ext>
            </p:extLst>
          </p:nvPr>
        </p:nvGraphicFramePr>
        <p:xfrm>
          <a:off x="4689467" y="4256460"/>
          <a:ext cx="3783752" cy="1219200"/>
        </p:xfrm>
        <a:graphic>
          <a:graphicData uri="http://schemas.openxmlformats.org/drawingml/2006/table">
            <a:tbl>
              <a:tblPr firstRow="1" bandRow="1" bandCol="1">
                <a:tableStyleId>{72833802-FEF1-4C79-8D5D-14CF1EAF98D9}</a:tableStyleId>
              </a:tblPr>
              <a:tblGrid>
                <a:gridCol w="546493">
                  <a:extLst>
                    <a:ext uri="{9D8B030D-6E8A-4147-A177-3AD203B41FA5}">
                      <a16:colId xmlns:a16="http://schemas.microsoft.com/office/drawing/2014/main" xmlns="" val="3020221626"/>
                    </a:ext>
                  </a:extLst>
                </a:gridCol>
                <a:gridCol w="491844">
                  <a:extLst>
                    <a:ext uri="{9D8B030D-6E8A-4147-A177-3AD203B41FA5}">
                      <a16:colId xmlns:a16="http://schemas.microsoft.com/office/drawing/2014/main" xmlns="" val="999600556"/>
                    </a:ext>
                  </a:extLst>
                </a:gridCol>
                <a:gridCol w="690568">
                  <a:extLst>
                    <a:ext uri="{9D8B030D-6E8A-4147-A177-3AD203B41FA5}">
                      <a16:colId xmlns:a16="http://schemas.microsoft.com/office/drawing/2014/main" xmlns="" val="4224476344"/>
                    </a:ext>
                  </a:extLst>
                </a:gridCol>
                <a:gridCol w="717203">
                  <a:extLst>
                    <a:ext uri="{9D8B030D-6E8A-4147-A177-3AD203B41FA5}">
                      <a16:colId xmlns:a16="http://schemas.microsoft.com/office/drawing/2014/main" xmlns="" val="1572505557"/>
                    </a:ext>
                  </a:extLst>
                </a:gridCol>
                <a:gridCol w="717203">
                  <a:extLst>
                    <a:ext uri="{9D8B030D-6E8A-4147-A177-3AD203B41FA5}">
                      <a16:colId xmlns:a16="http://schemas.microsoft.com/office/drawing/2014/main" xmlns="" val="3294598863"/>
                    </a:ext>
                  </a:extLst>
                </a:gridCol>
                <a:gridCol w="620441">
                  <a:extLst>
                    <a:ext uri="{9D8B030D-6E8A-4147-A177-3AD203B41FA5}">
                      <a16:colId xmlns:a16="http://schemas.microsoft.com/office/drawing/2014/main" xmlns="" val="36780424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KSU</a:t>
                      </a:r>
                      <a:r>
                        <a:rPr lang="ru-RU" altLang="ko-KR" sz="1000" dirty="0" smtClean="0"/>
                        <a:t> 1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KSU</a:t>
                      </a:r>
                      <a:r>
                        <a:rPr lang="ru-RU" altLang="ko-KR" sz="1000" dirty="0" smtClean="0"/>
                        <a:t> 2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/>
                        <a:t>Всего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/>
                        <a:t>Макс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2458514643"/>
                  </a:ext>
                </a:extLst>
              </a:tr>
              <a:tr h="37496"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/>
                        <a:t>Trunk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</a:t>
                      </a:r>
                    </a:p>
                    <a:p>
                      <a:pPr latinLnBrk="1"/>
                      <a:r>
                        <a:rPr lang="en-US" altLang="ko-KR" sz="1000" dirty="0"/>
                        <a:t>BRI</a:t>
                      </a:r>
                    </a:p>
                    <a:p>
                      <a:pPr latinLnBrk="1"/>
                      <a:r>
                        <a:rPr lang="en-US" altLang="ko-KR" sz="1000" dirty="0"/>
                        <a:t>PRI</a:t>
                      </a:r>
                    </a:p>
                    <a:p>
                      <a:pPr latinLnBrk="1"/>
                      <a:r>
                        <a:rPr lang="en-US" altLang="ko-KR" sz="1000" dirty="0"/>
                        <a:t>SIP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16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8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30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64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16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-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-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16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32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8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30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74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74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1454995925"/>
                  </a:ext>
                </a:extLst>
              </a:tr>
              <a:tr h="2812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000" dirty="0"/>
                        <a:t>Ext.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ko-KR" sz="1000" dirty="0"/>
                        <a:t>DKT</a:t>
                      </a:r>
                    </a:p>
                    <a:p>
                      <a:r>
                        <a:rPr lang="en-US" altLang="ko-KR" sz="1000" dirty="0"/>
                        <a:t>IP EXT</a:t>
                      </a:r>
                    </a:p>
                    <a:p>
                      <a:r>
                        <a:rPr lang="en-US" altLang="ko-KR" sz="1000" dirty="0"/>
                        <a:t>SLT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18 (2)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64 (32)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38 (6)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18 (2)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-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38 (6)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36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64</a:t>
                      </a:r>
                    </a:p>
                    <a:p>
                      <a:pPr algn="ctr" latinLnBrk="1"/>
                      <a:r>
                        <a:rPr lang="en-US" altLang="ko-KR" sz="1000" dirty="0"/>
                        <a:t>76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140</a:t>
                      </a:r>
                      <a:endParaRPr lang="ko-KR" altLang="en-US" sz="1000" dirty="0"/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xmlns="" val="34984007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2BAA0E1-B6BE-489D-A7A6-D3F2A48083FC}"/>
              </a:ext>
            </a:extLst>
          </p:cNvPr>
          <p:cNvSpPr txBox="1"/>
          <p:nvPr/>
        </p:nvSpPr>
        <p:spPr>
          <a:xfrm>
            <a:off x="4787445" y="6133587"/>
            <a:ext cx="19287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* (  ) </a:t>
            </a:r>
            <a:r>
              <a:rPr lang="ru-RU" sz="1000" i="1" dirty="0" smtClean="0"/>
              <a:t>Количество по умолчанию</a:t>
            </a:r>
            <a:endParaRPr lang="en-US" sz="1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6A9BA6-8A9F-4A00-8CE2-802CF5014977}"/>
              </a:ext>
            </a:extLst>
          </p:cNvPr>
          <p:cNvSpPr txBox="1"/>
          <p:nvPr/>
        </p:nvSpPr>
        <p:spPr>
          <a:xfrm>
            <a:off x="4588083" y="4051497"/>
            <a:ext cx="7360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&gt; KSUS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537456C2-BE63-48FE-B5B0-0CFD6397DF24}"/>
              </a:ext>
            </a:extLst>
          </p:cNvPr>
          <p:cNvSpPr/>
          <p:nvPr/>
        </p:nvSpPr>
        <p:spPr>
          <a:xfrm>
            <a:off x="4689467" y="5334314"/>
            <a:ext cx="3783752" cy="146070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C368991-2CE2-4196-B386-D7B50F6E92A9}"/>
              </a:ext>
            </a:extLst>
          </p:cNvPr>
          <p:cNvSpPr/>
          <p:nvPr/>
        </p:nvSpPr>
        <p:spPr>
          <a:xfrm>
            <a:off x="4689467" y="2706414"/>
            <a:ext cx="3783752" cy="146070"/>
          </a:xfrm>
          <a:prstGeom prst="round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E4932FC-0653-4B09-8777-D5DCD59D9B75}"/>
              </a:ext>
            </a:extLst>
          </p:cNvPr>
          <p:cNvSpPr txBox="1"/>
          <p:nvPr/>
        </p:nvSpPr>
        <p:spPr>
          <a:xfrm>
            <a:off x="4588083" y="1715847"/>
            <a:ext cx="640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&gt; KSUD</a:t>
            </a:r>
          </a:p>
        </p:txBody>
      </p:sp>
      <p:sp>
        <p:nvSpPr>
          <p:cNvPr id="40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0204" y="680596"/>
            <a:ext cx="4828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Возможности по расширению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1384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42029D9-B551-44AE-8808-9D883EA1E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2" y="1239198"/>
            <a:ext cx="8157117" cy="67506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Экономия при расширении встроенных </a:t>
            </a:r>
            <a:r>
              <a:rPr lang="en-US" sz="1600" dirty="0" smtClean="0"/>
              <a:t>VOIP </a:t>
            </a:r>
            <a:r>
              <a:rPr lang="en-US" sz="1600" dirty="0"/>
              <a:t>/ VM </a:t>
            </a:r>
            <a:r>
              <a:rPr lang="ru-RU" sz="1600" dirty="0" smtClean="0"/>
              <a:t>каналов</a:t>
            </a:r>
            <a:endParaRPr lang="en-US" sz="1600" dirty="0"/>
          </a:p>
          <a:p>
            <a:r>
              <a:rPr lang="ru-RU" sz="1600" dirty="0" smtClean="0"/>
              <a:t>Расширение</a:t>
            </a:r>
            <a:r>
              <a:rPr lang="en-US" sz="1600" dirty="0" smtClean="0"/>
              <a:t> </a:t>
            </a:r>
            <a:r>
              <a:rPr lang="en-US" sz="1600" dirty="0"/>
              <a:t>VOIP </a:t>
            </a:r>
            <a:r>
              <a:rPr lang="ru-RU" sz="1600" dirty="0" smtClean="0"/>
              <a:t>каналов при помощи </a:t>
            </a:r>
            <a:r>
              <a:rPr lang="en-US" sz="1600" dirty="0" smtClean="0"/>
              <a:t>VOIB48</a:t>
            </a:r>
            <a:r>
              <a:rPr lang="ru-RU" sz="1600" dirty="0" smtClean="0"/>
              <a:t> модуля</a:t>
            </a:r>
            <a:endParaRPr lang="en-US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B1C1266B-FCAA-4FCD-8549-CB7B85836A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013926"/>
              </p:ext>
            </p:extLst>
          </p:nvPr>
        </p:nvGraphicFramePr>
        <p:xfrm>
          <a:off x="2988826" y="2752515"/>
          <a:ext cx="5664951" cy="1371600"/>
        </p:xfrm>
        <a:graphic>
          <a:graphicData uri="http://schemas.openxmlformats.org/drawingml/2006/table">
            <a:tbl>
              <a:tblPr firstRow="1" bandRow="1" bandCol="1">
                <a:tableStyleId>{17292A2E-F333-43FB-9621-5CBBE7FDCDCB}</a:tableStyleId>
              </a:tblPr>
              <a:tblGrid>
                <a:gridCol w="481548">
                  <a:extLst>
                    <a:ext uri="{9D8B030D-6E8A-4147-A177-3AD203B41FA5}">
                      <a16:colId xmlns:a16="http://schemas.microsoft.com/office/drawing/2014/main" xmlns="" val="947500568"/>
                    </a:ext>
                  </a:extLst>
                </a:gridCol>
                <a:gridCol w="1444783">
                  <a:extLst>
                    <a:ext uri="{9D8B030D-6E8A-4147-A177-3AD203B41FA5}">
                      <a16:colId xmlns:a16="http://schemas.microsoft.com/office/drawing/2014/main" xmlns="" val="3378602012"/>
                    </a:ext>
                  </a:extLst>
                </a:gridCol>
                <a:gridCol w="768312">
                  <a:extLst>
                    <a:ext uri="{9D8B030D-6E8A-4147-A177-3AD203B41FA5}">
                      <a16:colId xmlns:a16="http://schemas.microsoft.com/office/drawing/2014/main" xmlns="" val="4207381642"/>
                    </a:ext>
                  </a:extLst>
                </a:gridCol>
                <a:gridCol w="371158">
                  <a:extLst>
                    <a:ext uri="{9D8B030D-6E8A-4147-A177-3AD203B41FA5}">
                      <a16:colId xmlns:a16="http://schemas.microsoft.com/office/drawing/2014/main" xmlns="" val="2830788785"/>
                    </a:ext>
                  </a:extLst>
                </a:gridCol>
                <a:gridCol w="735849">
                  <a:extLst>
                    <a:ext uri="{9D8B030D-6E8A-4147-A177-3AD203B41FA5}">
                      <a16:colId xmlns:a16="http://schemas.microsoft.com/office/drawing/2014/main" xmlns="" val="1858122789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xmlns="" val="953672542"/>
                    </a:ext>
                  </a:extLst>
                </a:gridCol>
                <a:gridCol w="307125">
                  <a:extLst>
                    <a:ext uri="{9D8B030D-6E8A-4147-A177-3AD203B41FA5}">
                      <a16:colId xmlns:a16="http://schemas.microsoft.com/office/drawing/2014/main" xmlns="" val="2935074777"/>
                    </a:ext>
                  </a:extLst>
                </a:gridCol>
                <a:gridCol w="782453">
                  <a:extLst>
                    <a:ext uri="{9D8B030D-6E8A-4147-A177-3AD203B41FA5}">
                      <a16:colId xmlns:a16="http://schemas.microsoft.com/office/drawing/2014/main" xmlns="" val="37814164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0"/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ru-RU" sz="1200" dirty="0" smtClean="0"/>
                        <a:t>Базовые</a:t>
                      </a:r>
                      <a:endParaRPr lang="en-US" sz="1200" dirty="0"/>
                    </a:p>
                    <a:p>
                      <a:pPr algn="ctr" latinLnBrk="0"/>
                      <a:r>
                        <a:rPr lang="en-US" sz="1200" b="0" dirty="0"/>
                        <a:t>(KSUD/KSUS/KSUSC)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ru-RU" sz="1200" dirty="0" smtClean="0"/>
                        <a:t>Макс</a:t>
                      </a:r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ru-RU" sz="1200" b="1" dirty="0" smtClean="0"/>
                        <a:t>Базовые</a:t>
                      </a:r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ru-RU" sz="1200" dirty="0" smtClean="0"/>
                        <a:t>Макс</a:t>
                      </a:r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ru-RU" sz="1200" dirty="0" smtClean="0"/>
                        <a:t>Всего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39321751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dirty="0"/>
                        <a:t>VOIP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dirty="0" smtClean="0"/>
                        <a:t>2/2*</a:t>
                      </a:r>
                      <a:r>
                        <a:rPr lang="en-US" sz="1200" baseline="30000" dirty="0" smtClean="0"/>
                        <a:t>3</a:t>
                      </a:r>
                      <a:endParaRPr lang="en-US" sz="1200" b="0" baseline="30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dirty="0"/>
                        <a:t>16</a:t>
                      </a:r>
                    </a:p>
                    <a:p>
                      <a:pPr algn="ctr" latinLnBrk="0"/>
                      <a:r>
                        <a:rPr lang="en-US" sz="1200" dirty="0"/>
                        <a:t>(+ 16*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dirty="0"/>
                        <a:t>8</a:t>
                      </a:r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dirty="0"/>
                        <a:t>48</a:t>
                      </a:r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dirty="0"/>
                        <a:t>64</a:t>
                      </a:r>
                    </a:p>
                    <a:p>
                      <a:pPr algn="ctr" latinLnBrk="0"/>
                      <a:r>
                        <a:rPr lang="en-US" sz="1200" dirty="0"/>
                        <a:t>(74*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baseline="0" dirty="0"/>
                        <a:t>)</a:t>
                      </a:r>
                      <a:endParaRPr lang="en-US" sz="1200" b="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822964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dirty="0"/>
                        <a:t>VM</a:t>
                      </a:r>
                      <a:endParaRPr lang="en-US" sz="12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dirty="0" smtClean="0"/>
                        <a:t>4/4*</a:t>
                      </a:r>
                      <a:r>
                        <a:rPr lang="en-US" sz="1200" baseline="30000" dirty="0" smtClean="0"/>
                        <a:t>3</a:t>
                      </a:r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dirty="0"/>
                        <a:t>16</a:t>
                      </a:r>
                    </a:p>
                    <a:p>
                      <a:pPr algn="ctr" latinLnBrk="0"/>
                      <a:r>
                        <a:rPr lang="en-US" sz="1200" dirty="0"/>
                        <a:t>(+ 16*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)</a:t>
                      </a:r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dirty="0"/>
                        <a:t>-</a:t>
                      </a:r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dirty="0"/>
                        <a:t>-</a:t>
                      </a:r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endParaRPr lang="en-US" sz="1200" b="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200" dirty="0"/>
                        <a:t>16</a:t>
                      </a:r>
                    </a:p>
                    <a:p>
                      <a:pPr algn="ctr" latinLnBrk="0"/>
                      <a:r>
                        <a:rPr lang="en-US" sz="1200" dirty="0"/>
                        <a:t>(32*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baseline="0" dirty="0"/>
                        <a:t>)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90895692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1C4653-E4FF-4515-ABF8-3F923A7202EF}"/>
              </a:ext>
            </a:extLst>
          </p:cNvPr>
          <p:cNvSpPr/>
          <p:nvPr/>
        </p:nvSpPr>
        <p:spPr>
          <a:xfrm>
            <a:off x="5692005" y="2684435"/>
            <a:ext cx="351342" cy="151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8A1D91B-C515-4649-8476-2E03FE1D221B}"/>
              </a:ext>
            </a:extLst>
          </p:cNvPr>
          <p:cNvSpPr/>
          <p:nvPr/>
        </p:nvSpPr>
        <p:spPr>
          <a:xfrm>
            <a:off x="5886772" y="2138566"/>
            <a:ext cx="1844843" cy="5448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VOIB48*</a:t>
            </a:r>
            <a:r>
              <a:rPr lang="en-US" sz="1400" b="1" u="sng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algn="ctr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Только для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VOIP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0296F30-AA14-4665-BEE9-679F4BF4A616}"/>
              </a:ext>
            </a:extLst>
          </p:cNvPr>
          <p:cNvSpPr txBox="1"/>
          <p:nvPr/>
        </p:nvSpPr>
        <p:spPr>
          <a:xfrm>
            <a:off x="3312540" y="4783378"/>
            <a:ext cx="33778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0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u="sng" dirty="0">
                <a:latin typeface="Calibri" panose="020F0502020204030204" pitchFamily="34" charset="0"/>
                <a:cs typeface="Calibri" panose="020F0502020204030204" pitchFamily="34" charset="0"/>
              </a:rPr>
              <a:t>eMG100 </a:t>
            </a:r>
            <a:r>
              <a:rPr lang="ru-RU" sz="10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</a:t>
            </a:r>
            <a:r>
              <a:rPr lang="en-US" sz="10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VOIP </a:t>
            </a:r>
            <a:r>
              <a:rPr lang="ru-RU" sz="10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каналов</a:t>
            </a:r>
            <a:r>
              <a:rPr lang="en-US" sz="10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0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en-US" sz="10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G.711 </a:t>
            </a:r>
            <a:r>
              <a:rPr lang="ru-RU" sz="10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кодека</a:t>
            </a:r>
            <a:endParaRPr lang="en-US" sz="1000" i="1" u="sng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   . TDM </a:t>
            </a:r>
            <a:r>
              <a:rPr lang="ko-KR" alt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↔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IP: 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канал</a:t>
            </a:r>
          </a:p>
          <a:p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. IP </a:t>
            </a:r>
            <a:r>
              <a:rPr lang="ko-KR" alt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↔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IP </a:t>
            </a:r>
            <a:r>
              <a:rPr lang="ru-RU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одной сети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0</a:t>
            </a:r>
            <a:r>
              <a:rPr lang="ru-RU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каналов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   . IP </a:t>
            </a:r>
            <a:r>
              <a:rPr lang="ko-KR" alt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↔ </a:t>
            </a:r>
            <a:r>
              <a:rPr lang="en-US" altLang="ko-KR" sz="1000" i="1" dirty="0">
                <a:latin typeface="Calibri" panose="020F0502020204030204" pitchFamily="34" charset="0"/>
                <a:cs typeface="Calibri" panose="020F0502020204030204" pitchFamily="34" charset="0"/>
              </a:rPr>
              <a:t>IP</a:t>
            </a:r>
            <a:r>
              <a:rPr lang="ko-KR" alt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ko-KR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разных сетях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2</a:t>
            </a:r>
            <a:r>
              <a:rPr lang="ru-RU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каналов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0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 встроенными каналами 2-го</a:t>
            </a:r>
            <a:r>
              <a:rPr lang="en-US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KSU</a:t>
            </a:r>
          </a:p>
          <a:p>
            <a:r>
              <a:rPr lang="en-US" sz="1000" dirty="0"/>
              <a:t>*</a:t>
            </a:r>
            <a:r>
              <a:rPr lang="en-US" sz="1000" baseline="30000" dirty="0"/>
              <a:t>3</a:t>
            </a:r>
            <a:r>
              <a:rPr lang="en-US" sz="1000" i="1" dirty="0">
                <a:latin typeface="Calibri" panose="020F0502020204030204" pitchFamily="34" charset="0"/>
                <a:cs typeface="Calibri" panose="020F0502020204030204" pitchFamily="34" charset="0"/>
              </a:rPr>
              <a:t> KSUD/KSUS (2VOIP/4VM </a:t>
            </a:r>
            <a:r>
              <a:rPr lang="ru-RU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каналов по умолчанию)</a:t>
            </a:r>
            <a:endParaRPr lang="en-US" sz="1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D4B17E1-6771-4631-9075-E2B694812F64}"/>
              </a:ext>
            </a:extLst>
          </p:cNvPr>
          <p:cNvSpPr/>
          <p:nvPr/>
        </p:nvSpPr>
        <p:spPr>
          <a:xfrm>
            <a:off x="3228239" y="2138566"/>
            <a:ext cx="2507916" cy="5448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u="sng" dirty="0" smtClean="0">
                <a:solidFill>
                  <a:schemeClr val="dk1"/>
                </a:solidFill>
              </a:rPr>
              <a:t>Встроенные каналы</a:t>
            </a:r>
            <a:r>
              <a:rPr lang="en-US" sz="1400" b="1" u="sng" dirty="0" smtClean="0">
                <a:solidFill>
                  <a:schemeClr val="dk1"/>
                </a:solidFill>
              </a:rPr>
              <a:t>*</a:t>
            </a:r>
            <a:r>
              <a:rPr lang="en-US" sz="1400" b="1" u="sng" baseline="30000" dirty="0" smtClean="0">
                <a:solidFill>
                  <a:schemeClr val="dk1"/>
                </a:solidFill>
              </a:rPr>
              <a:t>1</a:t>
            </a:r>
            <a:endParaRPr lang="en-US" sz="1400" b="1" u="sng" baseline="30000" dirty="0"/>
          </a:p>
          <a:p>
            <a:pPr algn="ctr"/>
            <a:r>
              <a:rPr lang="en-US" sz="1200" dirty="0" smtClean="0"/>
              <a:t>(</a:t>
            </a:r>
            <a:r>
              <a:rPr lang="ru-RU" sz="1200" dirty="0" smtClean="0"/>
              <a:t>Общий </a:t>
            </a:r>
            <a:r>
              <a:rPr lang="en-US" sz="1200" dirty="0" smtClean="0"/>
              <a:t>VOIP </a:t>
            </a:r>
            <a:r>
              <a:rPr lang="en-US" sz="1200" dirty="0"/>
              <a:t>/ </a:t>
            </a:r>
            <a:r>
              <a:rPr lang="en-US" sz="1200" dirty="0" smtClean="0"/>
              <a:t>VM</a:t>
            </a:r>
            <a:r>
              <a:rPr lang="ru-RU" sz="1200" dirty="0" smtClean="0"/>
              <a:t> ресурс</a:t>
            </a:r>
            <a:r>
              <a:rPr lang="en-US" sz="1200" dirty="0" smtClean="0"/>
              <a:t>)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2160852-32DD-4B1E-8D45-985CD5F01CE1}"/>
              </a:ext>
            </a:extLst>
          </p:cNvPr>
          <p:cNvSpPr/>
          <p:nvPr/>
        </p:nvSpPr>
        <p:spPr>
          <a:xfrm>
            <a:off x="618670" y="2527744"/>
            <a:ext cx="1732546" cy="1462922"/>
          </a:xfrm>
          <a:prstGeom prst="roundRect">
            <a:avLst>
              <a:gd name="adj" fmla="val 781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4FEA930-DDE4-49A7-A9F0-E9AEBF033D26}"/>
              </a:ext>
            </a:extLst>
          </p:cNvPr>
          <p:cNvSpPr/>
          <p:nvPr/>
        </p:nvSpPr>
        <p:spPr>
          <a:xfrm>
            <a:off x="496660" y="2839499"/>
            <a:ext cx="1732546" cy="1462922"/>
          </a:xfrm>
          <a:prstGeom prst="roundRect">
            <a:avLst>
              <a:gd name="adj" fmla="val 781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1EAD94F0-7275-4E5D-B14C-E4A99FBD3D0B}"/>
              </a:ext>
            </a:extLst>
          </p:cNvPr>
          <p:cNvSpPr/>
          <p:nvPr/>
        </p:nvSpPr>
        <p:spPr>
          <a:xfrm>
            <a:off x="542211" y="3614946"/>
            <a:ext cx="1686995" cy="61231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/>
              <a:t>Встроено</a:t>
            </a:r>
            <a:r>
              <a:rPr lang="en-US" sz="1400" b="1" dirty="0" smtClean="0"/>
              <a:t> 16</a:t>
            </a:r>
            <a:r>
              <a:rPr lang="ru-RU" sz="1400" b="1" dirty="0" smtClean="0"/>
              <a:t> кан</a:t>
            </a:r>
            <a:endParaRPr lang="en-US" sz="1400" b="1" dirty="0"/>
          </a:p>
          <a:p>
            <a:pPr marL="112713" indent="-112713">
              <a:buFontTx/>
              <a:buChar char="-"/>
            </a:pPr>
            <a:r>
              <a:rPr lang="ru-RU" sz="1000" dirty="0" smtClean="0"/>
              <a:t>По умолчанию </a:t>
            </a:r>
            <a:r>
              <a:rPr lang="en-US" sz="1000" dirty="0" smtClean="0"/>
              <a:t>VOIP 2</a:t>
            </a:r>
            <a:r>
              <a:rPr lang="ru-RU" sz="1000" dirty="0" smtClean="0"/>
              <a:t> кан</a:t>
            </a:r>
            <a:endParaRPr lang="en-US" sz="1000" dirty="0"/>
          </a:p>
          <a:p>
            <a:pPr marL="112713" indent="-112713">
              <a:buFontTx/>
              <a:buChar char="-"/>
            </a:pPr>
            <a:r>
              <a:rPr lang="ru-RU" sz="1000" dirty="0"/>
              <a:t>По умолчанию </a:t>
            </a:r>
            <a:r>
              <a:rPr lang="en-US" sz="1000" dirty="0" smtClean="0"/>
              <a:t>VM 4</a:t>
            </a:r>
            <a:r>
              <a:rPr lang="ru-RU" sz="1000" dirty="0" smtClean="0"/>
              <a:t> кан</a:t>
            </a:r>
            <a:endParaRPr lang="en-US" sz="10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DC65FD3-F85A-4BB7-B77C-0473B8A9A75C}"/>
              </a:ext>
            </a:extLst>
          </p:cNvPr>
          <p:cNvSpPr/>
          <p:nvPr/>
        </p:nvSpPr>
        <p:spPr>
          <a:xfrm>
            <a:off x="627671" y="2945459"/>
            <a:ext cx="1470525" cy="612312"/>
          </a:xfrm>
          <a:prstGeom prst="roundRect">
            <a:avLst/>
          </a:prstGeom>
          <a:solidFill>
            <a:schemeClr val="accent6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b="1" dirty="0"/>
              <a:t>VOIB48</a:t>
            </a:r>
          </a:p>
          <a:p>
            <a:pPr marL="112713" indent="-112713">
              <a:buFontTx/>
              <a:buChar char="-"/>
            </a:pPr>
            <a:r>
              <a:rPr lang="ru-RU" sz="1000" dirty="0" smtClean="0"/>
              <a:t>По умолчанию</a:t>
            </a:r>
            <a:r>
              <a:rPr lang="en-US" sz="1000" dirty="0" smtClean="0"/>
              <a:t> 8</a:t>
            </a:r>
            <a:r>
              <a:rPr lang="ru-RU" sz="1000" dirty="0" smtClean="0"/>
              <a:t> кан</a:t>
            </a:r>
            <a:endParaRPr lang="en-US" sz="1000" dirty="0"/>
          </a:p>
          <a:p>
            <a:pPr marL="112713" indent="-112713">
              <a:buFontTx/>
              <a:buChar char="-"/>
            </a:pPr>
            <a:r>
              <a:rPr lang="ru-RU" sz="1000" dirty="0" smtClean="0"/>
              <a:t>Расширение до </a:t>
            </a:r>
            <a:r>
              <a:rPr lang="en-US" sz="1000" dirty="0" smtClean="0"/>
              <a:t>48</a:t>
            </a:r>
            <a:r>
              <a:rPr lang="ru-RU" sz="1000" dirty="0" smtClean="0"/>
              <a:t> кан</a:t>
            </a:r>
            <a:endParaRPr lang="en-US" sz="1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A2FBBCEF-FD7A-4180-84F0-218E2576C8F9}"/>
              </a:ext>
            </a:extLst>
          </p:cNvPr>
          <p:cNvSpPr/>
          <p:nvPr/>
        </p:nvSpPr>
        <p:spPr>
          <a:xfrm>
            <a:off x="2496801" y="2917019"/>
            <a:ext cx="192505" cy="125663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AC66227-F40E-4E4B-9CCD-6864A2A4BB00}"/>
              </a:ext>
            </a:extLst>
          </p:cNvPr>
          <p:cNvSpPr/>
          <p:nvPr/>
        </p:nvSpPr>
        <p:spPr>
          <a:xfrm>
            <a:off x="7574361" y="2669324"/>
            <a:ext cx="293376" cy="1531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035F2A-E678-4CCA-88E9-2D1FE3166F67}"/>
              </a:ext>
            </a:extLst>
          </p:cNvPr>
          <p:cNvSpPr txBox="1"/>
          <p:nvPr/>
        </p:nvSpPr>
        <p:spPr>
          <a:xfrm>
            <a:off x="3228239" y="4135697"/>
            <a:ext cx="27829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/>
              <a:t>VOIPCL </a:t>
            </a:r>
            <a:r>
              <a:rPr lang="ru-RU" sz="1000" dirty="0" smtClean="0"/>
              <a:t>лицензия </a:t>
            </a:r>
            <a:r>
              <a:rPr lang="en-US" sz="1000" dirty="0" smtClean="0"/>
              <a:t>(1</a:t>
            </a:r>
            <a:r>
              <a:rPr lang="ru-RU" sz="1000" dirty="0" smtClean="0"/>
              <a:t>кан</a:t>
            </a:r>
            <a:r>
              <a:rPr lang="en-US" sz="1000" dirty="0" smtClean="0"/>
              <a:t>):  </a:t>
            </a:r>
            <a:r>
              <a:rPr lang="ru-RU" sz="1000" dirty="0" smtClean="0"/>
              <a:t>до </a:t>
            </a:r>
            <a:r>
              <a:rPr lang="en-US" sz="1000" dirty="0" smtClean="0"/>
              <a:t>14</a:t>
            </a:r>
            <a:endParaRPr lang="en-US" sz="1000" dirty="0"/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 smtClean="0"/>
              <a:t>VMCL</a:t>
            </a:r>
            <a:r>
              <a:rPr lang="ru-RU" sz="1000" dirty="0" smtClean="0"/>
              <a:t> лицензия</a:t>
            </a:r>
            <a:r>
              <a:rPr lang="en-US" sz="1000" dirty="0" smtClean="0"/>
              <a:t>(1</a:t>
            </a:r>
            <a:r>
              <a:rPr lang="ru-RU" sz="1000" dirty="0" smtClean="0"/>
              <a:t>кан</a:t>
            </a:r>
            <a:r>
              <a:rPr lang="en-US" sz="1000" dirty="0" smtClean="0"/>
              <a:t>): </a:t>
            </a:r>
            <a:r>
              <a:rPr lang="en-US" sz="1000" dirty="0"/>
              <a:t>up to 12</a:t>
            </a:r>
          </a:p>
          <a:p>
            <a:r>
              <a:rPr lang="en-US" sz="1000" dirty="0"/>
              <a:t>   </a:t>
            </a:r>
            <a:r>
              <a:rPr lang="en-US" sz="1000" dirty="0">
                <a:sym typeface="Wingdings" panose="05000000000000000000" pitchFamily="2" charset="2"/>
              </a:rPr>
              <a:t> </a:t>
            </a:r>
            <a:r>
              <a:rPr lang="ru-RU" sz="1000" dirty="0" smtClean="0">
                <a:sym typeface="Wingdings" panose="05000000000000000000" pitchFamily="2" charset="2"/>
              </a:rPr>
              <a:t>Максимум встроен </a:t>
            </a:r>
            <a:r>
              <a:rPr lang="en-US" sz="1000" dirty="0" smtClean="0">
                <a:sym typeface="Wingdings" panose="05000000000000000000" pitchFamily="2" charset="2"/>
              </a:rPr>
              <a:t>VOIP </a:t>
            </a:r>
            <a:r>
              <a:rPr lang="en-US" sz="1000" dirty="0">
                <a:sym typeface="Wingdings" panose="05000000000000000000" pitchFamily="2" charset="2"/>
              </a:rPr>
              <a:t>+ VM: 16 </a:t>
            </a:r>
            <a:r>
              <a:rPr lang="ru-RU" sz="1000" dirty="0" smtClean="0">
                <a:sym typeface="Wingdings" panose="05000000000000000000" pitchFamily="2" charset="2"/>
              </a:rPr>
              <a:t>каналов</a:t>
            </a:r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195DE5-D19E-468A-8BD7-67016A4C6AB0}"/>
              </a:ext>
            </a:extLst>
          </p:cNvPr>
          <p:cNvSpPr txBox="1"/>
          <p:nvPr/>
        </p:nvSpPr>
        <p:spPr>
          <a:xfrm>
            <a:off x="5984955" y="4141718"/>
            <a:ext cx="2637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/>
              <a:t>VOIB48 (</a:t>
            </a:r>
            <a:r>
              <a:rPr lang="en-US" sz="1000" dirty="0" smtClean="0"/>
              <a:t>8</a:t>
            </a:r>
            <a:r>
              <a:rPr lang="ru-RU" sz="1000" dirty="0" smtClean="0"/>
              <a:t> каналов по умолчанию)</a:t>
            </a:r>
            <a:endParaRPr lang="en-US" sz="1000" dirty="0"/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 smtClean="0"/>
              <a:t>VOIB48-CL8</a:t>
            </a:r>
            <a:r>
              <a:rPr lang="ru-RU" sz="1000" dirty="0" smtClean="0"/>
              <a:t> лицензия</a:t>
            </a:r>
            <a:r>
              <a:rPr lang="en-US" sz="1000" dirty="0" smtClean="0"/>
              <a:t>. </a:t>
            </a:r>
            <a:r>
              <a:rPr lang="en-US" sz="1000" dirty="0"/>
              <a:t>(</a:t>
            </a:r>
            <a:r>
              <a:rPr lang="en-US" sz="1000" dirty="0" smtClean="0"/>
              <a:t>8</a:t>
            </a:r>
            <a:r>
              <a:rPr lang="ru-RU" sz="1000" dirty="0" smtClean="0"/>
              <a:t> каналов</a:t>
            </a:r>
            <a:r>
              <a:rPr lang="en-US" sz="1000" dirty="0" smtClean="0"/>
              <a:t>): </a:t>
            </a:r>
            <a:r>
              <a:rPr lang="ru-RU" sz="1000" dirty="0" smtClean="0"/>
              <a:t>до </a:t>
            </a:r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F7B1910-F63B-4F5F-B403-637022721762}"/>
              </a:ext>
            </a:extLst>
          </p:cNvPr>
          <p:cNvSpPr txBox="1"/>
          <p:nvPr/>
        </p:nvSpPr>
        <p:spPr>
          <a:xfrm>
            <a:off x="1087811" y="4359596"/>
            <a:ext cx="470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KSU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0204" y="680596"/>
            <a:ext cx="327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Расширение </a:t>
            </a:r>
            <a:r>
              <a:rPr lang="en-US" sz="2000" b="1" dirty="0"/>
              <a:t>VOIP / VM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28873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6F56A479-4F45-4522-892E-70902972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2" y="1546854"/>
            <a:ext cx="8157117" cy="188214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Поддержка большей емкости </a:t>
            </a:r>
            <a:r>
              <a:rPr lang="en-US" sz="1600" dirty="0" smtClean="0"/>
              <a:t>IP-DECT</a:t>
            </a:r>
            <a:endParaRPr lang="ru-RU" sz="1600" dirty="0" smtClean="0"/>
          </a:p>
          <a:p>
            <a:pPr lvl="1"/>
            <a:r>
              <a:rPr lang="ru-RU" sz="1400" dirty="0" smtClean="0"/>
              <a:t>До </a:t>
            </a:r>
            <a:r>
              <a:rPr lang="en-US" sz="1400" dirty="0" smtClean="0"/>
              <a:t>256 </a:t>
            </a:r>
            <a:r>
              <a:rPr lang="ru-RU" sz="1400" dirty="0" smtClean="0"/>
              <a:t>базовых станций и</a:t>
            </a:r>
            <a:r>
              <a:rPr lang="en-US" sz="1400" dirty="0" smtClean="0"/>
              <a:t> </a:t>
            </a:r>
            <a:r>
              <a:rPr lang="en-US" sz="1400" dirty="0"/>
              <a:t>64 </a:t>
            </a:r>
            <a:r>
              <a:rPr lang="ru-RU" sz="1400" dirty="0" smtClean="0"/>
              <a:t>трубок</a:t>
            </a:r>
            <a:endParaRPr lang="en-US" sz="14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77389ACA-BB7D-4500-9C90-B4C413A53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02858"/>
              </p:ext>
            </p:extLst>
          </p:nvPr>
        </p:nvGraphicFramePr>
        <p:xfrm>
          <a:off x="1015999" y="2627430"/>
          <a:ext cx="7112001" cy="2844372"/>
        </p:xfrm>
        <a:graphic>
          <a:graphicData uri="http://schemas.openxmlformats.org/drawingml/2006/table">
            <a:tbl>
              <a:tblPr firstRow="1" bandRow="1" bandCol="1">
                <a:tableStyleId>{17292A2E-F333-43FB-9621-5CBBE7FDCDCB}</a:tableStyleId>
              </a:tblPr>
              <a:tblGrid>
                <a:gridCol w="2880110">
                  <a:extLst>
                    <a:ext uri="{9D8B030D-6E8A-4147-A177-3AD203B41FA5}">
                      <a16:colId xmlns:a16="http://schemas.microsoft.com/office/drawing/2014/main" xmlns="" val="622690936"/>
                    </a:ext>
                  </a:extLst>
                </a:gridCol>
                <a:gridCol w="2063619">
                  <a:extLst>
                    <a:ext uri="{9D8B030D-6E8A-4147-A177-3AD203B41FA5}">
                      <a16:colId xmlns:a16="http://schemas.microsoft.com/office/drawing/2014/main" xmlns="" val="4009085340"/>
                    </a:ext>
                  </a:extLst>
                </a:gridCol>
                <a:gridCol w="2168272">
                  <a:extLst>
                    <a:ext uri="{9D8B030D-6E8A-4147-A177-3AD203B41FA5}">
                      <a16:colId xmlns:a16="http://schemas.microsoft.com/office/drawing/2014/main" xmlns="" val="3235349091"/>
                    </a:ext>
                  </a:extLst>
                </a:gridCol>
              </a:tblGrid>
              <a:tr h="105500">
                <a:tc>
                  <a:txBody>
                    <a:bodyPr/>
                    <a:lstStyle/>
                    <a:p>
                      <a:pPr latinLnBrk="0"/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20574" marB="20574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/>
                        <a:t>eMG80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20574" marB="20574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400" dirty="0"/>
                        <a:t>eMG100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20574" marB="20574" anchor="ctr"/>
                </a:tc>
                <a:extLst>
                  <a:ext uri="{0D108BD9-81ED-4DB2-BD59-A6C34878D82A}">
                    <a16:rowId xmlns:a16="http://schemas.microsoft.com/office/drawing/2014/main" xmlns="" val="3108863121"/>
                  </a:ext>
                </a:extLst>
              </a:tr>
              <a:tr h="1294932">
                <a:tc>
                  <a:txBody>
                    <a:bodyPr/>
                    <a:lstStyle/>
                    <a:p>
                      <a:pPr latinLnBrk="0"/>
                      <a:r>
                        <a:rPr lang="en-US" sz="1400" dirty="0"/>
                        <a:t>IP-DECT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20574" marB="20574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/>
                        <a:t>128 </a:t>
                      </a:r>
                      <a:r>
                        <a:rPr lang="ru-RU" sz="1400" kern="1200" dirty="0" smtClean="0"/>
                        <a:t>баз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/>
                        <a:t>/ 32 </a:t>
                      </a:r>
                      <a:r>
                        <a:rPr lang="ru-RU" sz="1400" kern="1200" dirty="0" smtClean="0"/>
                        <a:t>трубки</a:t>
                      </a:r>
                      <a:endParaRPr lang="en-US" sz="1400" b="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rgbClr val="0000CC"/>
                          </a:solidFill>
                        </a:rPr>
                        <a:t>256 </a:t>
                      </a:r>
                      <a:r>
                        <a:rPr lang="ru-RU" sz="1400" kern="1200" dirty="0" smtClean="0">
                          <a:solidFill>
                            <a:srgbClr val="0000CC"/>
                          </a:solidFill>
                        </a:rPr>
                        <a:t>баз</a:t>
                      </a:r>
                      <a:r>
                        <a:rPr lang="en-US" sz="1400" kern="1200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1400" kern="1200" dirty="0">
                          <a:solidFill>
                            <a:srgbClr val="0000CC"/>
                          </a:solidFill>
                        </a:rPr>
                        <a:t>/ 64 </a:t>
                      </a:r>
                      <a:r>
                        <a:rPr lang="ru-RU" sz="1400" kern="1200" dirty="0" smtClean="0">
                          <a:solidFill>
                            <a:srgbClr val="0000CC"/>
                          </a:solidFill>
                        </a:rPr>
                        <a:t>трубки</a:t>
                      </a:r>
                      <a:endParaRPr lang="en-US" sz="1400" b="0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/>
                </a:tc>
                <a:extLst>
                  <a:ext uri="{0D108BD9-81ED-4DB2-BD59-A6C34878D82A}">
                    <a16:rowId xmlns:a16="http://schemas.microsoft.com/office/drawing/2014/main" xmlns="" val="3309856256"/>
                  </a:ext>
                </a:extLst>
              </a:tr>
              <a:tr h="1294932">
                <a:tc>
                  <a:txBody>
                    <a:bodyPr/>
                    <a:lstStyle/>
                    <a:p>
                      <a:pPr latinLnBrk="0"/>
                      <a:r>
                        <a:rPr lang="en-US" sz="1400" dirty="0"/>
                        <a:t>TDM DECT</a:t>
                      </a:r>
                      <a:endParaRPr lang="en-US" sz="1400" b="0" dirty="0">
                        <a:latin typeface="+mn-lt"/>
                      </a:endParaRPr>
                    </a:p>
                  </a:txBody>
                  <a:tcPr marL="68580" marR="68580" marT="20574" marB="20574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/>
                        <a:t>4 </a:t>
                      </a:r>
                      <a:r>
                        <a:rPr lang="ru-RU" sz="1400" kern="1200" dirty="0" smtClean="0"/>
                        <a:t>базы</a:t>
                      </a:r>
                      <a:r>
                        <a:rPr lang="en-US" sz="1400" kern="1200" dirty="0" smtClean="0"/>
                        <a:t> </a:t>
                      </a:r>
                      <a:r>
                        <a:rPr lang="en-US" sz="1400" kern="1200" dirty="0"/>
                        <a:t>/ 48 </a:t>
                      </a:r>
                      <a:r>
                        <a:rPr lang="ru-RU" sz="1400" kern="1200" dirty="0" smtClean="0"/>
                        <a:t>трубок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 smtClean="0"/>
                        <a:t>Не поддерживается</a:t>
                      </a:r>
                      <a:endParaRPr lang="en-US" sz="1400" b="0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20574" marB="2057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8729150"/>
                  </a:ext>
                </a:extLst>
              </a:tr>
            </a:tbl>
          </a:graphicData>
        </a:graphic>
      </p:graphicFrame>
      <p:pic>
        <p:nvPicPr>
          <p:cNvPr id="5" name="Picture 4" descr="Image result for rtx9430">
            <a:extLst>
              <a:ext uri="{FF2B5EF4-FFF2-40B4-BE49-F238E27FC236}">
                <a16:creationId xmlns:a16="http://schemas.microsoft.com/office/drawing/2014/main" xmlns="" id="{F1486104-44C8-43CF-BF96-53270542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10" y="3817044"/>
            <a:ext cx="378465" cy="20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rtx 8663">
            <a:extLst>
              <a:ext uri="{FF2B5EF4-FFF2-40B4-BE49-F238E27FC236}">
                <a16:creationId xmlns:a16="http://schemas.microsoft.com/office/drawing/2014/main" xmlns="" id="{5E08FEAF-F198-4A54-9206-506B9F7B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33" y="3344898"/>
            <a:ext cx="427871" cy="4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rtx8430">
            <a:extLst>
              <a:ext uri="{FF2B5EF4-FFF2-40B4-BE49-F238E27FC236}">
                <a16:creationId xmlns:a16="http://schemas.microsoft.com/office/drawing/2014/main" xmlns="" id="{6642A25A-49C9-42E2-8289-F72D97E3E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49" y="3638754"/>
            <a:ext cx="520631" cy="37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rtx 8830">
            <a:extLst>
              <a:ext uri="{FF2B5EF4-FFF2-40B4-BE49-F238E27FC236}">
                <a16:creationId xmlns:a16="http://schemas.microsoft.com/office/drawing/2014/main" xmlns="" id="{FD209894-25FF-48E3-9744-4946D1236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20" y="3156368"/>
            <a:ext cx="400210" cy="39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gdc-800h">
            <a:extLst>
              <a:ext uri="{FF2B5EF4-FFF2-40B4-BE49-F238E27FC236}">
                <a16:creationId xmlns:a16="http://schemas.microsoft.com/office/drawing/2014/main" xmlns="" id="{9DC43B25-F212-4623-878F-266EEC0C7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5" r="28182"/>
          <a:stretch/>
        </p:blipFill>
        <p:spPr bwMode="auto">
          <a:xfrm>
            <a:off x="3028606" y="3368724"/>
            <a:ext cx="170914" cy="4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AE302F-09A9-4314-9929-496B90C2B8C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1839" y="3619232"/>
            <a:ext cx="252348" cy="298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A741A46-99B0-4C02-9310-A0D3B6B3B1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436" y="4729385"/>
            <a:ext cx="295559" cy="310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D1259C4-2F3B-461F-8375-14F9224E2B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18" y="4590649"/>
            <a:ext cx="243983" cy="3708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71F5EB5-71B5-4687-AEA9-6FE9E1FF775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82" y="4699377"/>
            <a:ext cx="243983" cy="370871"/>
          </a:xfrm>
          <a:prstGeom prst="rect">
            <a:avLst/>
          </a:prstGeom>
        </p:spPr>
      </p:pic>
      <p:sp>
        <p:nvSpPr>
          <p:cNvPr id="14" name="Flowchart: Card 13">
            <a:extLst>
              <a:ext uri="{FF2B5EF4-FFF2-40B4-BE49-F238E27FC236}">
                <a16:creationId xmlns:a16="http://schemas.microsoft.com/office/drawing/2014/main" xmlns="" id="{F510D38F-B46F-4CCC-82CB-54F01E2E076F}"/>
              </a:ext>
            </a:extLst>
          </p:cNvPr>
          <p:cNvSpPr/>
          <p:nvPr/>
        </p:nvSpPr>
        <p:spPr>
          <a:xfrm>
            <a:off x="1624129" y="4826764"/>
            <a:ext cx="295560" cy="200707"/>
          </a:xfrm>
          <a:prstGeom prst="flowChartPunchedCar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/>
              <a:t>WTIB</a:t>
            </a: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0204" y="680596"/>
            <a:ext cx="327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Увеличенный</a:t>
            </a:r>
            <a:r>
              <a:rPr lang="en-US" sz="2000" b="1" dirty="0" smtClean="0"/>
              <a:t> </a:t>
            </a:r>
            <a:r>
              <a:rPr lang="en-US" sz="2000" b="1" dirty="0"/>
              <a:t>IP-DECT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053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9D2BD91-B8B8-4B4E-BE0B-595FCB6B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2" y="1367388"/>
            <a:ext cx="8157117" cy="1889068"/>
          </a:xfrm>
        </p:spPr>
        <p:txBody>
          <a:bodyPr>
            <a:normAutofit/>
          </a:bodyPr>
          <a:lstStyle/>
          <a:p>
            <a:pPr latinLnBrk="0"/>
            <a:r>
              <a:rPr lang="ru-RU" sz="1600" kern="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Поддерживаются все приложения </a:t>
            </a:r>
            <a:r>
              <a:rPr lang="en-US" sz="1600" kern="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iPECS</a:t>
            </a:r>
            <a:endParaRPr lang="en-US" sz="1600" kern="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latinLnBrk="0"/>
            <a:r>
              <a:rPr lang="ru-RU" sz="1600" kern="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Интеграция со сторонними приложениями по открытым </a:t>
            </a:r>
            <a:r>
              <a:rPr lang="en-US" sz="1600" kern="0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API</a:t>
            </a:r>
            <a:endParaRPr lang="en-US" sz="1600" kern="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76" name="Rounded Rectangle 1">
            <a:extLst>
              <a:ext uri="{FF2B5EF4-FFF2-40B4-BE49-F238E27FC236}">
                <a16:creationId xmlns:a16="http://schemas.microsoft.com/office/drawing/2014/main" xmlns="" id="{94FBD1C3-2B00-4556-BE3D-2ECFE4FD92E9}"/>
              </a:ext>
            </a:extLst>
          </p:cNvPr>
          <p:cNvSpPr/>
          <p:nvPr/>
        </p:nvSpPr>
        <p:spPr bwMode="auto">
          <a:xfrm>
            <a:off x="943810" y="2323101"/>
            <a:ext cx="1635913" cy="6607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UC &amp;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Business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ounded Rectangle 59">
            <a:extLst>
              <a:ext uri="{FF2B5EF4-FFF2-40B4-BE49-F238E27FC236}">
                <a16:creationId xmlns:a16="http://schemas.microsoft.com/office/drawing/2014/main" xmlns="" id="{6191E4C6-083A-4B50-8ACA-67DAE0794B9C}"/>
              </a:ext>
            </a:extLst>
          </p:cNvPr>
          <p:cNvSpPr/>
          <p:nvPr/>
        </p:nvSpPr>
        <p:spPr bwMode="auto">
          <a:xfrm>
            <a:off x="2681645" y="2323101"/>
            <a:ext cx="5518544" cy="660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sz="1000" b="1" kern="0" dirty="0">
              <a:solidFill>
                <a:srgbClr val="5858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Rounded Rectangle 66">
            <a:extLst>
              <a:ext uri="{FF2B5EF4-FFF2-40B4-BE49-F238E27FC236}">
                <a16:creationId xmlns:a16="http://schemas.microsoft.com/office/drawing/2014/main" xmlns="" id="{2F92B863-44ED-4F78-A1B7-E3A5DD444FEC}"/>
              </a:ext>
            </a:extLst>
          </p:cNvPr>
          <p:cNvSpPr/>
          <p:nvPr/>
        </p:nvSpPr>
        <p:spPr bwMode="auto">
          <a:xfrm>
            <a:off x="943810" y="3038936"/>
            <a:ext cx="1635913" cy="66077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Contact Center</a:t>
            </a:r>
          </a:p>
        </p:txBody>
      </p:sp>
      <p:sp>
        <p:nvSpPr>
          <p:cNvPr id="85" name="Rounded Rectangle 67">
            <a:extLst>
              <a:ext uri="{FF2B5EF4-FFF2-40B4-BE49-F238E27FC236}">
                <a16:creationId xmlns:a16="http://schemas.microsoft.com/office/drawing/2014/main" xmlns="" id="{02071D7A-A988-4E1D-8E28-2C2AAC448F7B}"/>
              </a:ext>
            </a:extLst>
          </p:cNvPr>
          <p:cNvSpPr/>
          <p:nvPr/>
        </p:nvSpPr>
        <p:spPr bwMode="auto">
          <a:xfrm>
            <a:off x="2681645" y="3038936"/>
            <a:ext cx="5518544" cy="660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sz="1000" b="1" kern="0" dirty="0">
              <a:solidFill>
                <a:srgbClr val="5858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054C336-CA51-4C30-AE52-49C0B6F05784}"/>
              </a:ext>
            </a:extLst>
          </p:cNvPr>
          <p:cNvSpPr txBox="1"/>
          <p:nvPr/>
        </p:nvSpPr>
        <p:spPr>
          <a:xfrm>
            <a:off x="4191528" y="3454143"/>
            <a:ext cx="11448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CCX Report Plus*</a:t>
            </a:r>
            <a:r>
              <a:rPr lang="en-US" sz="1000" baseline="30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E8B2F42-585F-4133-87FF-F460DEEEC634}"/>
              </a:ext>
            </a:extLst>
          </p:cNvPr>
          <p:cNvSpPr txBox="1"/>
          <p:nvPr/>
        </p:nvSpPr>
        <p:spPr>
          <a:xfrm>
            <a:off x="3703050" y="3457844"/>
            <a:ext cx="383815" cy="236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CCX</a:t>
            </a:r>
          </a:p>
        </p:txBody>
      </p:sp>
      <p:sp>
        <p:nvSpPr>
          <p:cNvPr id="100" name="Rounded Rectangle 93">
            <a:extLst>
              <a:ext uri="{FF2B5EF4-FFF2-40B4-BE49-F238E27FC236}">
                <a16:creationId xmlns:a16="http://schemas.microsoft.com/office/drawing/2014/main" xmlns="" id="{CDED25BF-0EA6-4F74-B206-03061192B6A4}"/>
              </a:ext>
            </a:extLst>
          </p:cNvPr>
          <p:cNvSpPr/>
          <p:nvPr/>
        </p:nvSpPr>
        <p:spPr bwMode="auto">
          <a:xfrm>
            <a:off x="943810" y="3741594"/>
            <a:ext cx="1635913" cy="6607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Hotel</a:t>
            </a:r>
          </a:p>
        </p:txBody>
      </p:sp>
      <p:sp>
        <p:nvSpPr>
          <p:cNvPr id="101" name="Rounded Rectangle 94">
            <a:extLst>
              <a:ext uri="{FF2B5EF4-FFF2-40B4-BE49-F238E27FC236}">
                <a16:creationId xmlns:a16="http://schemas.microsoft.com/office/drawing/2014/main" xmlns="" id="{A4830A5A-BE37-4942-A0CF-4A8879B98689}"/>
              </a:ext>
            </a:extLst>
          </p:cNvPr>
          <p:cNvSpPr/>
          <p:nvPr/>
        </p:nvSpPr>
        <p:spPr bwMode="auto">
          <a:xfrm>
            <a:off x="2681645" y="3741594"/>
            <a:ext cx="5518544" cy="660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sz="1000" b="1" kern="0" dirty="0">
              <a:solidFill>
                <a:srgbClr val="5858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DE7DEA54-A891-4EC0-8AFA-2252FF6E6FCA}"/>
              </a:ext>
            </a:extLst>
          </p:cNvPr>
          <p:cNvSpPr txBox="1"/>
          <p:nvPr/>
        </p:nvSpPr>
        <p:spPr>
          <a:xfrm>
            <a:off x="3515129" y="4121644"/>
            <a:ext cx="746798" cy="244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Hotel PMS</a:t>
            </a:r>
          </a:p>
        </p:txBody>
      </p:sp>
      <p:pic>
        <p:nvPicPr>
          <p:cNvPr id="106" name="Picture 2" descr="http://www.hotelgeniusatwork.com/Octopus/Upload/Optima/Optima-SCS-3.jpg">
            <a:extLst>
              <a:ext uri="{FF2B5EF4-FFF2-40B4-BE49-F238E27FC236}">
                <a16:creationId xmlns:a16="http://schemas.microsoft.com/office/drawing/2014/main" xmlns="" id="{D697CB2A-3714-4668-9911-5EF975AC1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70" y="3820172"/>
            <a:ext cx="408274" cy="24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EBB4FB8D-2E0A-45ED-85E9-54E0E7E22DF8}"/>
              </a:ext>
            </a:extLst>
          </p:cNvPr>
          <p:cNvSpPr txBox="1"/>
          <p:nvPr/>
        </p:nvSpPr>
        <p:spPr>
          <a:xfrm>
            <a:off x="6369208" y="4125345"/>
            <a:ext cx="779941" cy="236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Fidelio PMS</a:t>
            </a:r>
          </a:p>
        </p:txBody>
      </p:sp>
      <p:sp>
        <p:nvSpPr>
          <p:cNvPr id="108" name="Rounded Rectangle 118">
            <a:extLst>
              <a:ext uri="{FF2B5EF4-FFF2-40B4-BE49-F238E27FC236}">
                <a16:creationId xmlns:a16="http://schemas.microsoft.com/office/drawing/2014/main" xmlns="" id="{3C314E05-212E-4EBB-BE3C-E7EC732DA587}"/>
              </a:ext>
            </a:extLst>
          </p:cNvPr>
          <p:cNvSpPr/>
          <p:nvPr/>
        </p:nvSpPr>
        <p:spPr bwMode="auto">
          <a:xfrm>
            <a:off x="943810" y="4457341"/>
            <a:ext cx="1635913" cy="6607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109" name="Rounded Rectangle 119">
            <a:extLst>
              <a:ext uri="{FF2B5EF4-FFF2-40B4-BE49-F238E27FC236}">
                <a16:creationId xmlns:a16="http://schemas.microsoft.com/office/drawing/2014/main" xmlns="" id="{90D1AFEF-6B52-46B9-ACB4-FE10E61B27AF}"/>
              </a:ext>
            </a:extLst>
          </p:cNvPr>
          <p:cNvSpPr/>
          <p:nvPr/>
        </p:nvSpPr>
        <p:spPr bwMode="auto">
          <a:xfrm>
            <a:off x="2681645" y="4457341"/>
            <a:ext cx="5518544" cy="660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sz="1000" b="1" kern="0" dirty="0">
              <a:solidFill>
                <a:srgbClr val="5858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5CE9309E-ED3A-4F66-BD1A-8DFF8102280A}"/>
              </a:ext>
            </a:extLst>
          </p:cNvPr>
          <p:cNvSpPr txBox="1"/>
          <p:nvPr/>
        </p:nvSpPr>
        <p:spPr>
          <a:xfrm>
            <a:off x="6520783" y="4898123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NMS*</a:t>
            </a:r>
            <a:r>
              <a:rPr lang="en-US" sz="1000" baseline="30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2</a:t>
            </a:r>
            <a:endParaRPr lang="en-US" sz="1000" baseline="30000" dirty="0">
              <a:solidFill>
                <a:srgbClr val="58585A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70BC27CD-0F26-4129-9539-85B67448B391}"/>
              </a:ext>
            </a:extLst>
          </p:cNvPr>
          <p:cNvSpPr txBox="1"/>
          <p:nvPr/>
        </p:nvSpPr>
        <p:spPr>
          <a:xfrm>
            <a:off x="3505515" y="4898123"/>
            <a:ext cx="795722" cy="236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Web-Admin</a:t>
            </a:r>
          </a:p>
        </p:txBody>
      </p:sp>
      <p:pic>
        <p:nvPicPr>
          <p:cNvPr id="113" name="Picture 3">
            <a:extLst>
              <a:ext uri="{FF2B5EF4-FFF2-40B4-BE49-F238E27FC236}">
                <a16:creationId xmlns:a16="http://schemas.microsoft.com/office/drawing/2014/main" xmlns="" id="{8A4FD743-0B5F-4739-BDF1-0ECEE2542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0183" y="4585971"/>
            <a:ext cx="431331" cy="2368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996832A2-2863-4EF2-820F-31B628456834}"/>
              </a:ext>
            </a:extLst>
          </p:cNvPr>
          <p:cNvSpPr txBox="1"/>
          <p:nvPr/>
        </p:nvSpPr>
        <p:spPr>
          <a:xfrm>
            <a:off x="4911766" y="4898123"/>
            <a:ext cx="781518" cy="244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User Portal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79A1D928-3EF8-4914-AD1C-DD1E5ACD9ED9}"/>
              </a:ext>
            </a:extLst>
          </p:cNvPr>
          <p:cNvSpPr txBox="1"/>
          <p:nvPr/>
        </p:nvSpPr>
        <p:spPr>
          <a:xfrm>
            <a:off x="3292592" y="2750208"/>
            <a:ext cx="338047" cy="244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UC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C8D94FBF-46D5-4F85-96A5-30D9572C440D}"/>
              </a:ext>
            </a:extLst>
          </p:cNvPr>
          <p:cNvSpPr txBox="1"/>
          <p:nvPr/>
        </p:nvSpPr>
        <p:spPr>
          <a:xfrm>
            <a:off x="4047746" y="2750208"/>
            <a:ext cx="596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 smtClean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Clickcall</a:t>
            </a:r>
            <a:endParaRPr lang="en-US" sz="1000" dirty="0">
              <a:solidFill>
                <a:srgbClr val="58585A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458EFCAB-903D-4DCC-9AA8-5BE96DD493A0}"/>
              </a:ext>
            </a:extLst>
          </p:cNvPr>
          <p:cNvSpPr txBox="1"/>
          <p:nvPr/>
        </p:nvSpPr>
        <p:spPr>
          <a:xfrm>
            <a:off x="5131208" y="2763504"/>
            <a:ext cx="385394" cy="236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RCC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D6FC2317-B168-4399-96EE-49FEF15F17F6}"/>
              </a:ext>
            </a:extLst>
          </p:cNvPr>
          <p:cNvSpPr txBox="1"/>
          <p:nvPr/>
        </p:nvSpPr>
        <p:spPr>
          <a:xfrm>
            <a:off x="5859793" y="2750208"/>
            <a:ext cx="860427" cy="244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IP Attendant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7A97DE3-2F78-4E3E-BD6E-C97931A94808}"/>
              </a:ext>
            </a:extLst>
          </p:cNvPr>
          <p:cNvSpPr txBox="1"/>
          <p:nvPr/>
        </p:nvSpPr>
        <p:spPr>
          <a:xfrm>
            <a:off x="7151378" y="2750208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IPCR</a:t>
            </a:r>
            <a:endParaRPr lang="en-US" sz="1000" dirty="0">
              <a:solidFill>
                <a:srgbClr val="58585A"/>
              </a:solidFill>
              <a:latin typeface="Calibri" panose="020F0502020204030204" pitchFamily="34" charset="0"/>
              <a:ea typeface="굴림" pitchFamily="50" charset="-127"/>
              <a:cs typeface="Calibri" panose="020F0502020204030204" pitchFamily="34" charset="0"/>
            </a:endParaRPr>
          </a:p>
        </p:txBody>
      </p:sp>
      <p:sp>
        <p:nvSpPr>
          <p:cNvPr id="121" name="Rounded Rectangle 139">
            <a:extLst>
              <a:ext uri="{FF2B5EF4-FFF2-40B4-BE49-F238E27FC236}">
                <a16:creationId xmlns:a16="http://schemas.microsoft.com/office/drawing/2014/main" xmlns="" id="{10713382-56A4-4375-87A9-2C79D10C25A1}"/>
              </a:ext>
            </a:extLst>
          </p:cNvPr>
          <p:cNvSpPr/>
          <p:nvPr/>
        </p:nvSpPr>
        <p:spPr bwMode="auto">
          <a:xfrm>
            <a:off x="943810" y="5166563"/>
            <a:ext cx="1635913" cy="660771"/>
          </a:xfrm>
          <a:prstGeom prst="roundRect">
            <a:avLst/>
          </a:prstGeom>
          <a:solidFill>
            <a:schemeClr val="accent6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Open Interface</a:t>
            </a:r>
          </a:p>
        </p:txBody>
      </p:sp>
      <p:sp>
        <p:nvSpPr>
          <p:cNvPr id="122" name="Rounded Rectangle 140">
            <a:extLst>
              <a:ext uri="{FF2B5EF4-FFF2-40B4-BE49-F238E27FC236}">
                <a16:creationId xmlns:a16="http://schemas.microsoft.com/office/drawing/2014/main" xmlns="" id="{6634438D-0CDC-4673-AB95-3C079713DD11}"/>
              </a:ext>
            </a:extLst>
          </p:cNvPr>
          <p:cNvSpPr/>
          <p:nvPr/>
        </p:nvSpPr>
        <p:spPr bwMode="auto">
          <a:xfrm>
            <a:off x="2681645" y="5158256"/>
            <a:ext cx="5518544" cy="6607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endParaRPr lang="en-US" sz="1000" b="1" kern="0" dirty="0">
              <a:solidFill>
                <a:srgbClr val="5858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91EDF56D-897A-422C-BF2D-E280C65A4B7F}"/>
              </a:ext>
            </a:extLst>
          </p:cNvPr>
          <p:cNvSpPr txBox="1"/>
          <p:nvPr/>
        </p:nvSpPr>
        <p:spPr>
          <a:xfrm>
            <a:off x="3674753" y="5297136"/>
            <a:ext cx="714058" cy="399624"/>
          </a:xfrm>
          <a:prstGeom prst="rect">
            <a:avLst/>
          </a:prstGeom>
          <a:noFill/>
          <a:effectLst/>
        </p:spPr>
        <p:txBody>
          <a:bodyPr wrap="square" lIns="36000" rIns="36000" rtlCol="0" anchor="ctr">
            <a:spAutoFit/>
          </a:bodyPr>
          <a:lstStyle/>
          <a:p>
            <a:pPr algn="ctr" defTabSz="914400">
              <a:defRPr/>
            </a:pPr>
            <a:r>
              <a:rPr lang="en-US" sz="1000" kern="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3</a:t>
            </a:r>
            <a:r>
              <a:rPr lang="en-US" sz="1000" kern="0" baseline="30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rd</a:t>
            </a:r>
            <a:r>
              <a:rPr lang="en-US" sz="1000" kern="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party</a:t>
            </a:r>
          </a:p>
          <a:p>
            <a:pPr algn="ctr" defTabSz="914400">
              <a:defRPr/>
            </a:pPr>
            <a:r>
              <a:rPr lang="en-US" sz="1000" kern="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TAPI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40DDC856-DFBD-4812-AB2E-EB52CFB8504E}"/>
              </a:ext>
            </a:extLst>
          </p:cNvPr>
          <p:cNvSpPr txBox="1"/>
          <p:nvPr/>
        </p:nvSpPr>
        <p:spPr>
          <a:xfrm>
            <a:off x="4298267" y="5245334"/>
            <a:ext cx="1226997" cy="503230"/>
          </a:xfrm>
          <a:prstGeom prst="rect">
            <a:avLst/>
          </a:prstGeom>
          <a:noFill/>
          <a:effectLst/>
        </p:spPr>
        <p:txBody>
          <a:bodyPr wrap="square" lIns="36000" rIns="36000" rtlCol="0" anchor="ctr">
            <a:spAutoFit/>
          </a:bodyPr>
          <a:lstStyle/>
          <a:p>
            <a:pPr algn="ctr" defTabSz="914400">
              <a:defRPr/>
            </a:pPr>
            <a:r>
              <a:rPr lang="en-US" sz="1000" kern="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3</a:t>
            </a:r>
            <a:r>
              <a:rPr lang="en-US" sz="1000" kern="0" baseline="30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rd</a:t>
            </a:r>
            <a:r>
              <a:rPr lang="en-US" sz="1000" kern="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party</a:t>
            </a:r>
          </a:p>
          <a:p>
            <a:pPr algn="ctr" defTabSz="914400">
              <a:defRPr/>
            </a:pPr>
            <a:r>
              <a:rPr lang="en-US" sz="1000" kern="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SIP Applications</a:t>
            </a:r>
          </a:p>
          <a:p>
            <a:pPr algn="ctr" defTabSz="914400">
              <a:defRPr/>
            </a:pPr>
            <a:r>
              <a:rPr lang="en-US" sz="800" i="1" kern="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(Need pre-IOT)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B75F15BC-659C-41BA-B437-6790A62AA454}"/>
              </a:ext>
            </a:extLst>
          </p:cNvPr>
          <p:cNvSpPr txBox="1"/>
          <p:nvPr/>
        </p:nvSpPr>
        <p:spPr>
          <a:xfrm>
            <a:off x="6498467" y="5374839"/>
            <a:ext cx="575069" cy="244215"/>
          </a:xfrm>
          <a:prstGeom prst="rect">
            <a:avLst/>
          </a:prstGeom>
          <a:noFill/>
          <a:effectLst/>
        </p:spPr>
        <p:txBody>
          <a:bodyPr wrap="square" lIns="36000" rIns="36000" rtlCol="0" anchor="ctr">
            <a:spAutoFit/>
          </a:bodyPr>
          <a:lstStyle/>
          <a:p>
            <a:pPr algn="ctr" defTabSz="914400">
              <a:defRPr/>
            </a:pPr>
            <a:r>
              <a:rPr lang="en-US" sz="1000" kern="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SMDR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D5F18872-E39A-468E-B8D6-7FEF6D4D4ACB}"/>
              </a:ext>
            </a:extLst>
          </p:cNvPr>
          <p:cNvSpPr txBox="1"/>
          <p:nvPr/>
        </p:nvSpPr>
        <p:spPr>
          <a:xfrm>
            <a:off x="7011052" y="5297136"/>
            <a:ext cx="884900" cy="399624"/>
          </a:xfrm>
          <a:prstGeom prst="rect">
            <a:avLst/>
          </a:prstGeom>
          <a:noFill/>
          <a:effectLst/>
        </p:spPr>
        <p:txBody>
          <a:bodyPr wrap="square" lIns="36000" rIns="36000" rtlCol="0" anchor="ctr">
            <a:spAutoFit/>
          </a:bodyPr>
          <a:lstStyle/>
          <a:p>
            <a:pPr algn="ctr" defTabSz="914400">
              <a:defRPr/>
            </a:pPr>
            <a:r>
              <a:rPr lang="en-US" sz="1000" kern="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Alarm</a:t>
            </a:r>
          </a:p>
          <a:p>
            <a:pPr algn="ctr" defTabSz="914400">
              <a:defRPr/>
            </a:pPr>
            <a:r>
              <a:rPr lang="en-US" sz="1000" kern="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Messaging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31C78581-2844-43A1-A65E-ED2F49A057A6}"/>
              </a:ext>
            </a:extLst>
          </p:cNvPr>
          <p:cNvSpPr txBox="1"/>
          <p:nvPr/>
        </p:nvSpPr>
        <p:spPr>
          <a:xfrm>
            <a:off x="4750792" y="4066141"/>
            <a:ext cx="1103469" cy="355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3</a:t>
            </a:r>
            <a:r>
              <a:rPr lang="en-US" sz="1000" baseline="30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rd</a:t>
            </a:r>
            <a:r>
              <a:rPr lang="en-US" sz="100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 Party PMS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800" i="1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(Need pre-integration)</a:t>
            </a:r>
          </a:p>
        </p:txBody>
      </p:sp>
      <p:pic>
        <p:nvPicPr>
          <p:cNvPr id="128" name="Picture 6" descr="http://4.bp.blogspot.com/_aY_LUsIxSUo/TM_29ijQk5I/AAAAAAAAAZY/vXa0ZIKUHA0/s400/micros-fidelio.jpg">
            <a:extLst>
              <a:ext uri="{FF2B5EF4-FFF2-40B4-BE49-F238E27FC236}">
                <a16:creationId xmlns:a16="http://schemas.microsoft.com/office/drawing/2014/main" xmlns="" id="{83BE444B-1155-4EE5-8E94-2FD8A3586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69" y="3942793"/>
            <a:ext cx="612067" cy="11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그림 8" descr="station web main.jpg">
            <a:extLst>
              <a:ext uri="{FF2B5EF4-FFF2-40B4-BE49-F238E27FC236}">
                <a16:creationId xmlns:a16="http://schemas.microsoft.com/office/drawing/2014/main" xmlns="" id="{FCCC5074-CAF4-4FF7-A737-1DCE0E4778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508" y="4585971"/>
            <a:ext cx="431331" cy="25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xmlns="" id="{B4F6C1B3-4B29-4EF2-B3F5-50735DF4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3681" y="2422163"/>
            <a:ext cx="539839" cy="37068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5" name="그림 4">
            <a:extLst>
              <a:ext uri="{FF2B5EF4-FFF2-40B4-BE49-F238E27FC236}">
                <a16:creationId xmlns:a16="http://schemas.microsoft.com/office/drawing/2014/main" xmlns="" id="{7CFE572D-60E6-4C3F-B2D8-2A4CA2543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29" y="2555364"/>
            <a:ext cx="311018" cy="10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" name="Group 135">
            <a:extLst>
              <a:ext uri="{FF2B5EF4-FFF2-40B4-BE49-F238E27FC236}">
                <a16:creationId xmlns:a16="http://schemas.microsoft.com/office/drawing/2014/main" xmlns="" id="{3AB4EB05-3D64-4560-A6ED-C1B97BFFEE19}"/>
              </a:ext>
            </a:extLst>
          </p:cNvPr>
          <p:cNvGrpSpPr/>
          <p:nvPr/>
        </p:nvGrpSpPr>
        <p:grpSpPr>
          <a:xfrm>
            <a:off x="5199224" y="2414308"/>
            <a:ext cx="458003" cy="386395"/>
            <a:chOff x="7151257" y="2577819"/>
            <a:chExt cx="665679" cy="489347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7D2F20D3-F0E3-4D04-B03A-B26EC01F4447}"/>
                </a:ext>
              </a:extLst>
            </p:cNvPr>
            <p:cNvGrpSpPr/>
            <p:nvPr/>
          </p:nvGrpSpPr>
          <p:grpSpPr>
            <a:xfrm>
              <a:off x="7151257" y="2577819"/>
              <a:ext cx="333142" cy="489347"/>
              <a:chOff x="11759093" y="2441499"/>
              <a:chExt cx="1700213" cy="3328844"/>
            </a:xfrm>
          </p:grpSpPr>
          <p:pic>
            <p:nvPicPr>
              <p:cNvPr id="139" name="Picture 37">
                <a:extLst>
                  <a:ext uri="{FF2B5EF4-FFF2-40B4-BE49-F238E27FC236}">
                    <a16:creationId xmlns:a16="http://schemas.microsoft.com/office/drawing/2014/main" xmlns="" id="{54E7B24F-EBAB-47C0-BF58-E379AE30BB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1759093" y="5117880"/>
                <a:ext cx="1700213" cy="519112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  <a:headEnd type="none" w="med" len="med"/>
                <a:tailEnd type="none" w="lg" len="lg"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</p:pic>
          <p:pic>
            <p:nvPicPr>
              <p:cNvPr id="140" name="Picture 2">
                <a:extLst>
                  <a:ext uri="{FF2B5EF4-FFF2-40B4-BE49-F238E27FC236}">
                    <a16:creationId xmlns:a16="http://schemas.microsoft.com/office/drawing/2014/main" xmlns="" id="{BC6C7AA5-E7E0-498B-9401-DB033A4AED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59093" y="2441499"/>
                <a:ext cx="1695450" cy="3328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8" name="Picture 2" descr="http://readwrite.com/files/MS_rgb_Lync_Cyan300.png">
              <a:extLst>
                <a:ext uri="{FF2B5EF4-FFF2-40B4-BE49-F238E27FC236}">
                  <a16:creationId xmlns:a16="http://schemas.microsoft.com/office/drawing/2014/main" xmlns="" id="{0F752153-F674-4A69-A596-F26B07B5B1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4391" y="2759867"/>
              <a:ext cx="592545" cy="22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xmlns="" id="{914292E3-E7F8-41F2-A09C-443D7F5ED6A7}"/>
              </a:ext>
            </a:extLst>
          </p:cNvPr>
          <p:cNvGrpSpPr/>
          <p:nvPr/>
        </p:nvGrpSpPr>
        <p:grpSpPr>
          <a:xfrm>
            <a:off x="5990911" y="2413900"/>
            <a:ext cx="598192" cy="387212"/>
            <a:chOff x="8589722" y="2116038"/>
            <a:chExt cx="2127280" cy="1010946"/>
          </a:xfrm>
        </p:grpSpPr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xmlns="" id="{CEC65289-B5CA-494C-9B73-5FEF5D823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9722" y="2116038"/>
              <a:ext cx="1525469" cy="86415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xmlns="" id="{F84BF3E5-9F84-4EAB-A977-128FEDFB7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534" y="2262834"/>
              <a:ext cx="1525468" cy="86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xmlns="" id="{962E47A1-3396-4879-B097-E73ADD4D2873}"/>
              </a:ext>
            </a:extLst>
          </p:cNvPr>
          <p:cNvGrpSpPr/>
          <p:nvPr/>
        </p:nvGrpSpPr>
        <p:grpSpPr>
          <a:xfrm>
            <a:off x="7112423" y="2427205"/>
            <a:ext cx="496043" cy="360602"/>
            <a:chOff x="3805557" y="3585214"/>
            <a:chExt cx="604518" cy="399360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xmlns="" id="{CEF90A9B-9034-4E9B-AC87-E2F032839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557" y="3585214"/>
              <a:ext cx="604518" cy="39936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xmlns="" id="{1699A4F9-E344-4E9E-B3E3-49031389E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30792" y="3659550"/>
              <a:ext cx="346706" cy="211121"/>
            </a:xfrm>
            <a:prstGeom prst="rect">
              <a:avLst/>
            </a:prstGeom>
          </p:spPr>
        </p:pic>
      </p:grpSp>
      <p:pic>
        <p:nvPicPr>
          <p:cNvPr id="147" name="Picture 146">
            <a:extLst>
              <a:ext uri="{FF2B5EF4-FFF2-40B4-BE49-F238E27FC236}">
                <a16:creationId xmlns:a16="http://schemas.microsoft.com/office/drawing/2014/main" xmlns="" id="{408CB6E1-8F21-487A-BB2A-842A02060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279" y="3086084"/>
            <a:ext cx="539839" cy="37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" name="Picture 6" descr="ê´ë ¨ ì´ë¯¸ì§">
            <a:extLst>
              <a:ext uri="{FF2B5EF4-FFF2-40B4-BE49-F238E27FC236}">
                <a16:creationId xmlns:a16="http://schemas.microsoft.com/office/drawing/2014/main" xmlns="" id="{CC32E7C4-86E1-4B8D-B06A-3F079E814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69" y="4557478"/>
            <a:ext cx="361966" cy="39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9" name="Group 148">
            <a:extLst>
              <a:ext uri="{FF2B5EF4-FFF2-40B4-BE49-F238E27FC236}">
                <a16:creationId xmlns:a16="http://schemas.microsoft.com/office/drawing/2014/main" xmlns="" id="{C27A2761-F0E5-4CF0-990D-424F8648D9B2}"/>
              </a:ext>
            </a:extLst>
          </p:cNvPr>
          <p:cNvGrpSpPr/>
          <p:nvPr/>
        </p:nvGrpSpPr>
        <p:grpSpPr>
          <a:xfrm>
            <a:off x="3638909" y="3086369"/>
            <a:ext cx="539839" cy="370686"/>
            <a:chOff x="1970863" y="3595212"/>
            <a:chExt cx="548328" cy="38541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xmlns="" id="{AC753634-DBD0-42F0-AA73-5BA0CC58A1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0863" y="3595212"/>
              <a:ext cx="548328" cy="385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xmlns="" id="{64B3CF86-DB94-4023-B08F-34733B136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080899" y="3661231"/>
              <a:ext cx="149908" cy="209440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xmlns="" id="{C4E12F92-9913-4F7E-9E16-6DB21E2EE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3893" y="3659550"/>
              <a:ext cx="143639" cy="213849"/>
            </a:xfrm>
            <a:prstGeom prst="rect">
              <a:avLst/>
            </a:prstGeom>
          </p:spPr>
        </p:pic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xmlns="" id="{82343BB7-D4F6-499C-9317-A9A342C8B077}"/>
              </a:ext>
            </a:extLst>
          </p:cNvPr>
          <p:cNvGrpSpPr/>
          <p:nvPr/>
        </p:nvGrpSpPr>
        <p:grpSpPr>
          <a:xfrm>
            <a:off x="3599948" y="3817268"/>
            <a:ext cx="598192" cy="387212"/>
            <a:chOff x="8589722" y="2116038"/>
            <a:chExt cx="2127280" cy="1010946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xmlns="" id="{3FE2387A-A670-4121-8CAA-5F223D815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9722" y="2116038"/>
              <a:ext cx="1525469" cy="86415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55" name="Picture 154">
              <a:extLst>
                <a:ext uri="{FF2B5EF4-FFF2-40B4-BE49-F238E27FC236}">
                  <a16:creationId xmlns:a16="http://schemas.microsoft.com/office/drawing/2014/main" xmlns="" id="{D0957662-55F3-40CB-87B8-BA9C1BB5C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534" y="2262834"/>
              <a:ext cx="1525468" cy="86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88195AFF-A9F6-42C2-8BA8-792CC5EE1AB9}"/>
              </a:ext>
            </a:extLst>
          </p:cNvPr>
          <p:cNvSpPr txBox="1"/>
          <p:nvPr/>
        </p:nvSpPr>
        <p:spPr>
          <a:xfrm>
            <a:off x="3052951" y="5378540"/>
            <a:ext cx="714058" cy="236814"/>
          </a:xfrm>
          <a:prstGeom prst="rect">
            <a:avLst/>
          </a:prstGeom>
          <a:noFill/>
          <a:effectLst/>
        </p:spPr>
        <p:txBody>
          <a:bodyPr wrap="square" lIns="36000" rIns="36000" rtlCol="0" anchor="ctr">
            <a:spAutoFit/>
          </a:bodyPr>
          <a:lstStyle/>
          <a:p>
            <a:pPr algn="ctr" defTabSz="914400">
              <a:defRPr/>
            </a:pPr>
            <a:r>
              <a:rPr lang="en-US" sz="1000" kern="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Web API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82BD5F53-F3D6-4ED8-B76A-4761A24D7025}"/>
              </a:ext>
            </a:extLst>
          </p:cNvPr>
          <p:cNvSpPr txBox="1"/>
          <p:nvPr/>
        </p:nvSpPr>
        <p:spPr>
          <a:xfrm>
            <a:off x="5648938" y="5374839"/>
            <a:ext cx="575069" cy="244215"/>
          </a:xfrm>
          <a:prstGeom prst="rect">
            <a:avLst/>
          </a:prstGeom>
          <a:noFill/>
          <a:effectLst/>
        </p:spPr>
        <p:txBody>
          <a:bodyPr wrap="square" lIns="36000" rIns="36000" rtlCol="0" anchor="ctr">
            <a:spAutoFit/>
          </a:bodyPr>
          <a:lstStyle/>
          <a:p>
            <a:pPr algn="ctr" defTabSz="914400">
              <a:defRPr/>
            </a:pPr>
            <a:r>
              <a:rPr lang="en-US" sz="1000" kern="0" dirty="0">
                <a:solidFill>
                  <a:srgbClr val="58585A"/>
                </a:solidFill>
                <a:latin typeface="Calibri" panose="020F0502020204030204" pitchFamily="34" charset="0"/>
                <a:ea typeface="굴림" pitchFamily="50" charset="-127"/>
                <a:cs typeface="Calibri" panose="020F0502020204030204" pitchFamily="34" charset="0"/>
              </a:rPr>
              <a:t>ACDM</a:t>
            </a:r>
          </a:p>
        </p:txBody>
      </p:sp>
      <p:sp>
        <p:nvSpPr>
          <p:cNvPr id="61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30204" y="680596"/>
            <a:ext cx="7365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Богатые и доступные функции и приложения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C5EDECB-A502-4C05-9883-495E9BC32A79}"/>
              </a:ext>
            </a:extLst>
          </p:cNvPr>
          <p:cNvSpPr txBox="1"/>
          <p:nvPr/>
        </p:nvSpPr>
        <p:spPr>
          <a:xfrm>
            <a:off x="5259996" y="6057827"/>
            <a:ext cx="14830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*</a:t>
            </a:r>
            <a:r>
              <a:rPr lang="en-US" sz="1000" i="1" baseline="30000" dirty="0"/>
              <a:t>1 </a:t>
            </a:r>
            <a:r>
              <a:rPr lang="en-US" sz="1000" i="1" dirty="0"/>
              <a:t> Q1/2020, *</a:t>
            </a:r>
            <a:r>
              <a:rPr lang="en-US" sz="1000" i="1" baseline="30000" dirty="0"/>
              <a:t>2 </a:t>
            </a:r>
            <a:r>
              <a:rPr lang="en-US" sz="1000" i="1" dirty="0"/>
              <a:t> Q4/2020</a:t>
            </a:r>
          </a:p>
        </p:txBody>
      </p:sp>
    </p:spTree>
    <p:extLst>
      <p:ext uri="{BB962C8B-B14F-4D97-AF65-F5344CB8AC3E}">
        <p14:creationId xmlns:p14="http://schemas.microsoft.com/office/powerpoint/2010/main" val="3397297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817AC52-2122-48E6-8952-C8B424FED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42" y="1273382"/>
            <a:ext cx="8157117" cy="4351338"/>
          </a:xfrm>
        </p:spPr>
        <p:txBody>
          <a:bodyPr>
            <a:normAutofit/>
          </a:bodyPr>
          <a:lstStyle/>
          <a:p>
            <a:pPr latinLnBrk="0"/>
            <a:r>
              <a:rPr lang="ru-RU" sz="1600" dirty="0"/>
              <a:t>Поддержка широкого спектра IP и цифровых телефонов, беспроводных и программных клиентов </a:t>
            </a:r>
            <a:r>
              <a:rPr lang="ru-RU" sz="1600" dirty="0" smtClean="0"/>
              <a:t>под различные нужды бизнеса</a:t>
            </a:r>
            <a:endParaRPr lang="en-US" sz="1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C045CCD-558F-45E4-9730-27FAC3238D9F}"/>
              </a:ext>
            </a:extLst>
          </p:cNvPr>
          <p:cNvGrpSpPr/>
          <p:nvPr/>
        </p:nvGrpSpPr>
        <p:grpSpPr>
          <a:xfrm>
            <a:off x="897044" y="2356435"/>
            <a:ext cx="7140051" cy="2957094"/>
            <a:chOff x="548152" y="2433054"/>
            <a:chExt cx="8206265" cy="33700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73663124-C4FF-4BD6-9510-90B2B2560408}"/>
                </a:ext>
              </a:extLst>
            </p:cNvPr>
            <p:cNvSpPr/>
            <p:nvPr/>
          </p:nvSpPr>
          <p:spPr>
            <a:xfrm>
              <a:off x="2641600" y="2433054"/>
              <a:ext cx="1930400" cy="337004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u="sng" dirty="0"/>
                <a:t>IP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AE4D90FC-CBE4-49BD-94DB-4BDE86FE35E1}"/>
                </a:ext>
              </a:extLst>
            </p:cNvPr>
            <p:cNvSpPr/>
            <p:nvPr/>
          </p:nvSpPr>
          <p:spPr>
            <a:xfrm>
              <a:off x="548152" y="2433054"/>
              <a:ext cx="1930400" cy="337004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u="sng" dirty="0"/>
                <a:t>Digital</a:t>
              </a:r>
            </a:p>
            <a:p>
              <a:pPr algn="ctr"/>
              <a:endParaRPr lang="en-US" sz="1400" b="1" u="sng" dirty="0"/>
            </a:p>
            <a:p>
              <a:pPr algn="ctr"/>
              <a:endParaRPr lang="en-US" sz="1400" b="1" u="sng" dirty="0"/>
            </a:p>
            <a:p>
              <a:pPr algn="ctr"/>
              <a:endParaRPr lang="en-US" sz="1400" b="1" u="sng" dirty="0"/>
            </a:p>
            <a:p>
              <a:pPr algn="ctr"/>
              <a:endParaRPr lang="en-US" sz="1400" b="1" u="sng" dirty="0"/>
            </a:p>
            <a:p>
              <a:pPr algn="ctr"/>
              <a:endParaRPr lang="en-US" sz="1400" b="1" u="sng" dirty="0"/>
            </a:p>
            <a:p>
              <a:pPr algn="ctr"/>
              <a:endParaRPr lang="en-US" sz="1400" b="1" u="sng" dirty="0"/>
            </a:p>
            <a:p>
              <a:pPr algn="ctr"/>
              <a:endParaRPr lang="en-US" sz="1400" b="1" u="sng" dirty="0"/>
            </a:p>
            <a:p>
              <a:pPr algn="ctr"/>
              <a:endParaRPr lang="en-US" sz="1400" b="1" u="sng" dirty="0"/>
            </a:p>
            <a:p>
              <a:pPr algn="ctr"/>
              <a:r>
                <a:rPr lang="en-US" sz="1400" b="1" u="sng" dirty="0"/>
                <a:t>Analog*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2B68F793-B14D-45A7-989C-D20DAB4E7A3A}"/>
                </a:ext>
              </a:extLst>
            </p:cNvPr>
            <p:cNvSpPr/>
            <p:nvPr/>
          </p:nvSpPr>
          <p:spPr>
            <a:xfrm>
              <a:off x="4743890" y="2433054"/>
              <a:ext cx="1930400" cy="337004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u="sng" dirty="0" smtClean="0"/>
                <a:t>IP-DECT</a:t>
              </a:r>
              <a:endParaRPr lang="en-US" sz="1400" b="1" u="sng" dirty="0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DD3F7C88-5064-403B-9CF3-45750D4A3F91}"/>
                </a:ext>
              </a:extLst>
            </p:cNvPr>
            <p:cNvSpPr/>
            <p:nvPr/>
          </p:nvSpPr>
          <p:spPr>
            <a:xfrm>
              <a:off x="6824017" y="2433054"/>
              <a:ext cx="1930400" cy="337004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b="1" u="sng" dirty="0"/>
                <a:t>Soft Clients</a:t>
              </a: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E8DC25C1-A766-48A2-8BAC-835D94501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134" y="3315165"/>
              <a:ext cx="874744" cy="614844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1D3DEC24-CB07-4AA7-BF0A-6FD4F9684DDE}"/>
                </a:ext>
              </a:extLst>
            </p:cNvPr>
            <p:cNvGrpSpPr/>
            <p:nvPr/>
          </p:nvGrpSpPr>
          <p:grpSpPr>
            <a:xfrm>
              <a:off x="7335874" y="4566921"/>
              <a:ext cx="1026166" cy="636811"/>
              <a:chOff x="8589722" y="2116038"/>
              <a:chExt cx="2127280" cy="1010946"/>
            </a:xfrm>
          </p:grpSpPr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xmlns="" id="{806932B5-664D-48E1-A477-2111F0EFDB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9722" y="2116038"/>
                <a:ext cx="1525469" cy="864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xmlns="" id="{7D40AC8D-B454-472E-840B-21B49FCBA6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1534" y="2262834"/>
                <a:ext cx="1525468" cy="864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xmlns="" id="{2CC525F6-506D-4827-BCC8-C8A9A08B4DDB}"/>
                </a:ext>
              </a:extLst>
            </p:cNvPr>
            <p:cNvSpPr txBox="1"/>
            <p:nvPr/>
          </p:nvSpPr>
          <p:spPr>
            <a:xfrm>
              <a:off x="7434673" y="3944887"/>
              <a:ext cx="702436" cy="2308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dirty="0"/>
                <a:t>UCS clients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xmlns="" id="{FACD639A-A01E-4961-BE25-B94DC29F84F1}"/>
                </a:ext>
              </a:extLst>
            </p:cNvPr>
            <p:cNvSpPr txBox="1"/>
            <p:nvPr/>
          </p:nvSpPr>
          <p:spPr>
            <a:xfrm>
              <a:off x="7437706" y="5205710"/>
              <a:ext cx="785792" cy="2308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900" dirty="0"/>
                <a:t>IP-Attendant</a:t>
              </a:r>
            </a:p>
          </p:txBody>
        </p:sp>
        <p:pic>
          <p:nvPicPr>
            <p:cNvPr id="1028" name="Picture 4" descr="lka-200ì ëí ì´ë¯¸ì§ ê²ìê²°ê³¼">
              <a:extLst>
                <a:ext uri="{FF2B5EF4-FFF2-40B4-BE49-F238E27FC236}">
                  <a16:creationId xmlns:a16="http://schemas.microsoft.com/office/drawing/2014/main" xmlns="" id="{465B883F-FBBC-4FA1-B7C0-E3A0A644CE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91" b="14818"/>
            <a:stretch/>
          </p:blipFill>
          <p:spPr bwMode="auto">
            <a:xfrm>
              <a:off x="879686" y="5341138"/>
              <a:ext cx="405752" cy="333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lka-210ì ëí ì´ë¯¸ì§ ê²ìê²°ê³¼">
              <a:extLst>
                <a:ext uri="{FF2B5EF4-FFF2-40B4-BE49-F238E27FC236}">
                  <a16:creationId xmlns:a16="http://schemas.microsoft.com/office/drawing/2014/main" xmlns="" id="{49A46D37-9FB2-404C-A7E4-0D386CB31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099" y="5176912"/>
              <a:ext cx="360019" cy="36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2" name="Picture 6" descr="lka-210ì ëí ì´ë¯¸ì§ ê²ìê²°ê³¼">
              <a:extLst>
                <a:ext uri="{FF2B5EF4-FFF2-40B4-BE49-F238E27FC236}">
                  <a16:creationId xmlns:a16="http://schemas.microsoft.com/office/drawing/2014/main" xmlns="" id="{FDDBEFEF-7F16-4FA5-A603-8E44CD495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302" y="5017023"/>
              <a:ext cx="360019" cy="360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936CF24-5592-4D74-89C0-0FA0641A596A}"/>
                </a:ext>
              </a:extLst>
            </p:cNvPr>
            <p:cNvGrpSpPr/>
            <p:nvPr/>
          </p:nvGrpSpPr>
          <p:grpSpPr>
            <a:xfrm>
              <a:off x="2913967" y="3749238"/>
              <a:ext cx="1336428" cy="1639322"/>
              <a:chOff x="674172" y="2654616"/>
              <a:chExt cx="1769441" cy="2626985"/>
            </a:xfrm>
          </p:grpSpPr>
          <p:pic>
            <p:nvPicPr>
              <p:cNvPr id="190" name="Picture 5">
                <a:extLst>
                  <a:ext uri="{FF2B5EF4-FFF2-40B4-BE49-F238E27FC236}">
                    <a16:creationId xmlns:a16="http://schemas.microsoft.com/office/drawing/2014/main" xmlns="" id="{1EF35DCD-1B5B-4FCE-80C2-6F00D583D3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4172" y="4948007"/>
                <a:ext cx="310880" cy="333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2" name="Picture 5">
                <a:extLst>
                  <a:ext uri="{FF2B5EF4-FFF2-40B4-BE49-F238E27FC236}">
                    <a16:creationId xmlns:a16="http://schemas.microsoft.com/office/drawing/2014/main" xmlns="" id="{B2BB57E1-4AC3-46EB-970A-B1C8031D37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0398" y="3083111"/>
                <a:ext cx="338805" cy="261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3" name="Picture 192">
                <a:extLst>
                  <a:ext uri="{FF2B5EF4-FFF2-40B4-BE49-F238E27FC236}">
                    <a16:creationId xmlns:a16="http://schemas.microsoft.com/office/drawing/2014/main" xmlns="" id="{406B7730-8495-4290-905D-8ED856C79F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500" b="90000" l="10000" r="90000">
                            <a14:foregroundMark x1="38800" y1="21800" x2="72333" y2="49200"/>
                            <a14:foregroundMark x1="46933" y1="31700" x2="60667" y2="52300"/>
                          </a14:backgroundRemoval>
                        </a14:imgEffect>
                      </a14:imgLayer>
                    </a14:imgProps>
                  </a:ext>
                </a:extLst>
              </a:blip>
              <a:srcRect l="14658" t="9221" r="14658" b="1092"/>
              <a:stretch/>
            </p:blipFill>
            <p:spPr>
              <a:xfrm>
                <a:off x="1111195" y="4203954"/>
                <a:ext cx="382207" cy="322428"/>
              </a:xfrm>
              <a:prstGeom prst="rect">
                <a:avLst/>
              </a:prstGeom>
            </p:spPr>
          </p:pic>
          <p:pic>
            <p:nvPicPr>
              <p:cNvPr id="194" name="Picture 193">
                <a:extLst>
                  <a:ext uri="{FF2B5EF4-FFF2-40B4-BE49-F238E27FC236}">
                    <a16:creationId xmlns:a16="http://schemas.microsoft.com/office/drawing/2014/main" xmlns="" id="{A86E95D0-3DA0-4249-89CA-A40899A3B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331217" y="3803759"/>
                <a:ext cx="366285" cy="295616"/>
              </a:xfrm>
              <a:prstGeom prst="rect">
                <a:avLst/>
              </a:prstGeom>
            </p:spPr>
          </p:pic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xmlns="" id="{D57BF9E5-F62F-49EF-A6A0-EA1097F35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113214" y="4558763"/>
                <a:ext cx="345480" cy="303951"/>
              </a:xfrm>
              <a:prstGeom prst="rect">
                <a:avLst/>
              </a:prstGeom>
            </p:spPr>
          </p:pic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xmlns="" id="{837D5D77-F93F-4E76-8FA6-98BB91007876}"/>
                  </a:ext>
                </a:extLst>
              </p:cNvPr>
              <p:cNvSpPr/>
              <p:nvPr/>
            </p:nvSpPr>
            <p:spPr>
              <a:xfrm>
                <a:off x="1560595" y="3433242"/>
                <a:ext cx="379506" cy="261436"/>
              </a:xfrm>
              <a:prstGeom prst="rect">
                <a:avLst/>
              </a:prstGeom>
              <a:blipFill dpi="0"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r="9000"/>
                </a:stretch>
              </a:blipFill>
              <a:ln w="22225" cap="flat" cmpd="sng" algn="ctr">
                <a:noFill/>
                <a:prstDash val="solid"/>
              </a:ln>
              <a:effectLst/>
            </p:spPr>
            <p:txBody>
              <a:bodyPr lIns="59021" tIns="29511" rIns="59021" bIns="29511" rtlCol="0" anchor="ctr"/>
              <a:lstStyle/>
              <a:p>
                <a:pPr algn="ctr" latinLnBrk="0">
                  <a:defRPr/>
                </a:pPr>
                <a:endParaRPr lang="ko-KR" altLang="en-US" sz="1100" ker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  <a:ea typeface="맑은 고딕"/>
                </a:endParaRPr>
              </a:p>
            </p:txBody>
          </p:sp>
          <p:pic>
            <p:nvPicPr>
              <p:cNvPr id="214" name="그림 48" descr="LIP-9024LSS.jpg">
                <a:extLst>
                  <a:ext uri="{FF2B5EF4-FFF2-40B4-BE49-F238E27FC236}">
                    <a16:creationId xmlns:a16="http://schemas.microsoft.com/office/drawing/2014/main" xmlns="" id="{FF664422-9476-46AC-98A4-9E1A921594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4127" y="4512699"/>
                <a:ext cx="184977" cy="351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" name="그림 49" descr="LIP-9024DSS.jpg">
                <a:extLst>
                  <a:ext uri="{FF2B5EF4-FFF2-40B4-BE49-F238E27FC236}">
                    <a16:creationId xmlns:a16="http://schemas.microsoft.com/office/drawing/2014/main" xmlns="" id="{30023945-9EDF-4D10-8DD8-4945F01C5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8202" y="4512940"/>
                <a:ext cx="166529" cy="354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" name="Picture 36">
                <a:extLst>
                  <a:ext uri="{FF2B5EF4-FFF2-40B4-BE49-F238E27FC236}">
                    <a16:creationId xmlns:a16="http://schemas.microsoft.com/office/drawing/2014/main" xmlns="" id="{D55FC9DF-FC8C-453D-BE19-3C4C5BBCCE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600" y="4527227"/>
                <a:ext cx="151774" cy="3335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7" name="Picture 4">
                <a:extLst>
                  <a:ext uri="{FF2B5EF4-FFF2-40B4-BE49-F238E27FC236}">
                    <a16:creationId xmlns:a16="http://schemas.microsoft.com/office/drawing/2014/main" xmlns="" id="{EAF66E3D-03B0-4111-BE9C-0C86BB3C1B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8414" y="4523997"/>
                <a:ext cx="293230" cy="327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2" name="Picture 221">
                <a:extLst>
                  <a:ext uri="{FF2B5EF4-FFF2-40B4-BE49-F238E27FC236}">
                    <a16:creationId xmlns:a16="http://schemas.microsoft.com/office/drawing/2014/main" xmlns="" id="{FA06D72A-1131-44DE-B53A-5A13369F0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784077" y="4554749"/>
                <a:ext cx="345480" cy="303951"/>
              </a:xfrm>
              <a:prstGeom prst="rect">
                <a:avLst/>
              </a:prstGeom>
            </p:spPr>
          </p:pic>
          <p:pic>
            <p:nvPicPr>
              <p:cNvPr id="225" name="Picture 6" descr="Image result for ericsson-lg lip-9050">
                <a:extLst>
                  <a:ext uri="{FF2B5EF4-FFF2-40B4-BE49-F238E27FC236}">
                    <a16:creationId xmlns:a16="http://schemas.microsoft.com/office/drawing/2014/main" xmlns="" id="{AAF9AC7E-EAB9-4A22-A5D8-BBC63D4A21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2536" y="2654616"/>
                <a:ext cx="401077" cy="401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 descr="ê´ë ¨ ì´ë¯¸ì§">
              <a:extLst>
                <a:ext uri="{FF2B5EF4-FFF2-40B4-BE49-F238E27FC236}">
                  <a16:creationId xmlns:a16="http://schemas.microsoft.com/office/drawing/2014/main" xmlns="" id="{5DF6C8E4-69ED-445C-B0B3-81AA9FD836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" t="27312" r="5614" b="11833"/>
            <a:stretch/>
          </p:blipFill>
          <p:spPr bwMode="auto">
            <a:xfrm>
              <a:off x="3037700" y="3034150"/>
              <a:ext cx="1006487" cy="668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" name="Picture 238" descr="Image result for rtx9430">
              <a:extLst>
                <a:ext uri="{FF2B5EF4-FFF2-40B4-BE49-F238E27FC236}">
                  <a16:creationId xmlns:a16="http://schemas.microsoft.com/office/drawing/2014/main" xmlns="" id="{FDFC08A2-48A6-472B-A3DE-78A3C7073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111" y="5080034"/>
              <a:ext cx="378465" cy="200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0" name="Picture 4" descr="Image result for rtx 8663">
              <a:extLst>
                <a:ext uri="{FF2B5EF4-FFF2-40B4-BE49-F238E27FC236}">
                  <a16:creationId xmlns:a16="http://schemas.microsoft.com/office/drawing/2014/main" xmlns="" id="{C5D83ED7-FE6E-41B1-BB18-428196C9B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734" y="4607888"/>
              <a:ext cx="427871" cy="409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1" name="Picture 240" descr="Image result for rtx8430">
              <a:extLst>
                <a:ext uri="{FF2B5EF4-FFF2-40B4-BE49-F238E27FC236}">
                  <a16:creationId xmlns:a16="http://schemas.microsoft.com/office/drawing/2014/main" xmlns="" id="{DED7E5B5-0169-4301-9721-D26689838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7135" y="3551013"/>
              <a:ext cx="520631" cy="378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2" name="Picture 2" descr="Image result for rtx 8830">
              <a:extLst>
                <a:ext uri="{FF2B5EF4-FFF2-40B4-BE49-F238E27FC236}">
                  <a16:creationId xmlns:a16="http://schemas.microsoft.com/office/drawing/2014/main" xmlns="" id="{4B689321-4599-416B-8FBF-9AF438D592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4606" y="3068627"/>
              <a:ext cx="400210" cy="393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3" name="Picture 4" descr="Image result for gdc-800h">
              <a:extLst>
                <a:ext uri="{FF2B5EF4-FFF2-40B4-BE49-F238E27FC236}">
                  <a16:creationId xmlns:a16="http://schemas.microsoft.com/office/drawing/2014/main" xmlns="" id="{9EF5FE9B-93BB-4332-A337-717E6EC8DC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65" r="28182"/>
            <a:stretch/>
          </p:blipFill>
          <p:spPr bwMode="auto">
            <a:xfrm>
              <a:off x="5593692" y="3280983"/>
              <a:ext cx="170914" cy="409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xmlns="" id="{E4D7DA4D-F1AE-46E0-96DE-52DED8ECA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25340" y="4882222"/>
              <a:ext cx="252348" cy="298165"/>
            </a:xfrm>
            <a:prstGeom prst="rect">
              <a:avLst/>
            </a:prstGeom>
          </p:spPr>
        </p:pic>
        <p:pic>
          <p:nvPicPr>
            <p:cNvPr id="245" name="Picture 2">
              <a:extLst>
                <a:ext uri="{FF2B5EF4-FFF2-40B4-BE49-F238E27FC236}">
                  <a16:creationId xmlns:a16="http://schemas.microsoft.com/office/drawing/2014/main" xmlns="" id="{8CD3274C-0E39-4813-BBC2-D7AB774BE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315" y="4924632"/>
              <a:ext cx="248566" cy="153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E3B42C56-049D-484C-A988-473ED20DC8B4}"/>
                </a:ext>
              </a:extLst>
            </p:cNvPr>
            <p:cNvGrpSpPr/>
            <p:nvPr/>
          </p:nvGrpSpPr>
          <p:grpSpPr>
            <a:xfrm>
              <a:off x="852795" y="3103009"/>
              <a:ext cx="1260992" cy="1002470"/>
              <a:chOff x="766257" y="2956966"/>
              <a:chExt cx="1362432" cy="1207375"/>
            </a:xfrm>
          </p:grpSpPr>
          <p:pic>
            <p:nvPicPr>
              <p:cNvPr id="246" name="Picture 3">
                <a:extLst>
                  <a:ext uri="{FF2B5EF4-FFF2-40B4-BE49-F238E27FC236}">
                    <a16:creationId xmlns:a16="http://schemas.microsoft.com/office/drawing/2014/main" xmlns="" id="{0556B6C1-CCF0-42C3-A17E-D51B4FB944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6257" y="3835844"/>
                <a:ext cx="405752" cy="328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7" name="Picture 246">
                <a:extLst>
                  <a:ext uri="{FF2B5EF4-FFF2-40B4-BE49-F238E27FC236}">
                    <a16:creationId xmlns:a16="http://schemas.microsoft.com/office/drawing/2014/main" xmlns="" id="{7733CD80-9D2D-415D-B2F7-31780F2B8E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2991" y="3540913"/>
                <a:ext cx="389572" cy="338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8" name="Picture 247">
                <a:extLst>
                  <a:ext uri="{FF2B5EF4-FFF2-40B4-BE49-F238E27FC236}">
                    <a16:creationId xmlns:a16="http://schemas.microsoft.com/office/drawing/2014/main" xmlns="" id="{8AF6004A-2EA2-4341-9364-4E247EF161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5567" y="2956966"/>
                <a:ext cx="401886" cy="363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9" name="Picture 248">
                <a:extLst>
                  <a:ext uri="{FF2B5EF4-FFF2-40B4-BE49-F238E27FC236}">
                    <a16:creationId xmlns:a16="http://schemas.microsoft.com/office/drawing/2014/main" xmlns="" id="{12874951-9267-4007-B5AD-520A464A10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6141" y="3233671"/>
                <a:ext cx="389572" cy="338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0" name="Picture 2" descr="ldp-9248dssì ëí ì´ë¯¸ì§ ê²ìê²°ê³¼">
                <a:extLst>
                  <a:ext uri="{FF2B5EF4-FFF2-40B4-BE49-F238E27FC236}">
                    <a16:creationId xmlns:a16="http://schemas.microsoft.com/office/drawing/2014/main" xmlns="" id="{7219B1F0-954F-471A-858C-717A4220AB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3282" y="3588153"/>
                <a:ext cx="395407" cy="3954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8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30204" y="680596"/>
            <a:ext cx="7365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Широкая линейка терминалов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1017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204" y="680596"/>
            <a:ext cx="7365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Сравнение </a:t>
            </a:r>
            <a:r>
              <a:rPr lang="en-US" sz="2000" b="1" dirty="0" smtClean="0"/>
              <a:t>eMG80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eMG100</a:t>
            </a:r>
            <a:endParaRPr lang="ru-RU" sz="2000" b="1" dirty="0"/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xmlns="" id="{CBC90B10-20D5-42A9-A212-6FC663B73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50427"/>
              </p:ext>
            </p:extLst>
          </p:nvPr>
        </p:nvGraphicFramePr>
        <p:xfrm>
          <a:off x="153825" y="1178564"/>
          <a:ext cx="6423438" cy="5105400"/>
        </p:xfrm>
        <a:graphic>
          <a:graphicData uri="http://schemas.openxmlformats.org/drawingml/2006/table">
            <a:tbl>
              <a:tblPr firstRow="1" bandRow="1" bandCol="1">
                <a:tableStyleId>{17292A2E-F333-43FB-9621-5CBBE7FDCDCB}</a:tableStyleId>
              </a:tblPr>
              <a:tblGrid>
                <a:gridCol w="1051132">
                  <a:extLst>
                    <a:ext uri="{9D8B030D-6E8A-4147-A177-3AD203B41FA5}">
                      <a16:colId xmlns:a16="http://schemas.microsoft.com/office/drawing/2014/main" xmlns="" val="622690936"/>
                    </a:ext>
                  </a:extLst>
                </a:gridCol>
                <a:gridCol w="2571108">
                  <a:extLst>
                    <a:ext uri="{9D8B030D-6E8A-4147-A177-3AD203B41FA5}">
                      <a16:colId xmlns:a16="http://schemas.microsoft.com/office/drawing/2014/main" xmlns="" val="4009085340"/>
                    </a:ext>
                  </a:extLst>
                </a:gridCol>
                <a:gridCol w="2801198">
                  <a:extLst>
                    <a:ext uri="{9D8B030D-6E8A-4147-A177-3AD203B41FA5}">
                      <a16:colId xmlns:a16="http://schemas.microsoft.com/office/drawing/2014/main" xmlns="" val="3235349091"/>
                    </a:ext>
                  </a:extLst>
                </a:gridCol>
              </a:tblGrid>
              <a:tr h="112900">
                <a:tc>
                  <a:txBody>
                    <a:bodyPr/>
                    <a:lstStyle/>
                    <a:p>
                      <a:pPr latinLnBrk="0"/>
                      <a:endParaRPr lang="en-US" sz="1100" dirty="0">
                        <a:latin typeface="+mn-lt"/>
                      </a:endParaRPr>
                    </a:p>
                  </a:txBody>
                  <a:tcPr marL="45720" marR="45720" marT="20574" marB="20574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eMG80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5720" marR="45720" marT="20574" marB="20574" anchor="ctr"/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en-US" sz="1100" dirty="0"/>
                        <a:t>eMG100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5720" marR="45720" marT="20574" marB="20574" anchor="ctr"/>
                </a:tc>
                <a:extLst>
                  <a:ext uri="{0D108BD9-81ED-4DB2-BD59-A6C34878D82A}">
                    <a16:rowId xmlns:a16="http://schemas.microsoft.com/office/drawing/2014/main" xmlns="" val="3108863121"/>
                  </a:ext>
                </a:extLst>
              </a:tr>
              <a:tr h="297227">
                <a:tc>
                  <a:txBody>
                    <a:bodyPr/>
                    <a:lstStyle/>
                    <a:p>
                      <a:pPr latinLnBrk="0"/>
                      <a:r>
                        <a:rPr lang="ru-RU" sz="1100" dirty="0" smtClean="0"/>
                        <a:t>Базовый блок</a:t>
                      </a:r>
                      <a:endParaRPr lang="en-US" sz="1100" dirty="0"/>
                    </a:p>
                    <a:p>
                      <a:pPr latinLnBrk="0"/>
                      <a:endParaRPr lang="en-US" sz="1100" b="1" dirty="0">
                        <a:latin typeface="+mn-lt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Два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типа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KSU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3U 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RJ11/RJ45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порты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Два типа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KSU</a:t>
                      </a: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Компактный дизайн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2U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Только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RJ45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интерфейсы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0574" marB="20574"/>
                </a:tc>
                <a:extLst>
                  <a:ext uri="{0D108BD9-81ED-4DB2-BD59-A6C34878D82A}">
                    <a16:rowId xmlns:a16="http://schemas.microsoft.com/office/drawing/2014/main" xmlns="" val="1327061817"/>
                  </a:ext>
                </a:extLst>
              </a:tr>
              <a:tr h="205064">
                <a:tc>
                  <a:txBody>
                    <a:bodyPr/>
                    <a:lstStyle/>
                    <a:p>
                      <a:pPr latinLnBrk="0"/>
                      <a:r>
                        <a:rPr lang="ru-RU" sz="1100" dirty="0" smtClean="0"/>
                        <a:t>Блок расширения</a:t>
                      </a:r>
                      <a:endParaRPr lang="en-US" sz="1100" dirty="0"/>
                    </a:p>
                    <a:p>
                      <a:pPr latinLnBrk="0"/>
                      <a:endParaRPr lang="en-US" sz="1100" b="1" dirty="0">
                        <a:latin typeface="+mn-lt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Отдельный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EKSU</a:t>
                      </a: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Общий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KSU</a:t>
                      </a:r>
                    </a:p>
                  </a:txBody>
                  <a:tcPr marL="45720" marR="45720" marT="20574" marB="20574"/>
                </a:tc>
                <a:extLst>
                  <a:ext uri="{0D108BD9-81ED-4DB2-BD59-A6C34878D82A}">
                    <a16:rowId xmlns:a16="http://schemas.microsoft.com/office/drawing/2014/main" xmlns="" val="3561730881"/>
                  </a:ext>
                </a:extLst>
              </a:tr>
              <a:tr h="112900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 smtClean="0"/>
                        <a:t>LAN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x 10/100M</a:t>
                      </a: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x 10/100M</a:t>
                      </a:r>
                    </a:p>
                  </a:txBody>
                  <a:tcPr marL="45720" marR="45720" marT="20574" marB="20574"/>
                </a:tc>
                <a:extLst>
                  <a:ext uri="{0D108BD9-81ED-4DB2-BD59-A6C34878D82A}">
                    <a16:rowId xmlns:a16="http://schemas.microsoft.com/office/drawing/2014/main" xmlns="" val="3309856256"/>
                  </a:ext>
                </a:extLst>
              </a:tr>
              <a:tr h="297227">
                <a:tc>
                  <a:txBody>
                    <a:bodyPr/>
                    <a:lstStyle/>
                    <a:p>
                      <a:pPr latinLnBrk="0"/>
                      <a:r>
                        <a:rPr lang="ru-RU" sz="1100" dirty="0" smtClean="0"/>
                        <a:t>Слоты</a:t>
                      </a:r>
                      <a:endParaRPr lang="en-US" sz="1100" b="1" dirty="0">
                        <a:latin typeface="+mn-lt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опциональных слота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слот для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Универсальных слота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дочернему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плато-месту на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DTIB8/SLIB8</a:t>
                      </a:r>
                    </a:p>
                  </a:txBody>
                  <a:tcPr marL="45720" marR="45720" marT="20574" marB="20574"/>
                </a:tc>
                <a:extLst>
                  <a:ext uri="{0D108BD9-81ED-4DB2-BD59-A6C34878D82A}">
                    <a16:rowId xmlns:a16="http://schemas.microsoft.com/office/drawing/2014/main" xmlns="" val="3838729150"/>
                  </a:ext>
                </a:extLst>
              </a:tr>
              <a:tr h="205064">
                <a:tc>
                  <a:txBody>
                    <a:bodyPr/>
                    <a:lstStyle/>
                    <a:p>
                      <a:pPr latinLnBrk="0"/>
                      <a:r>
                        <a:rPr lang="ru-RU" sz="1100" dirty="0" smtClean="0"/>
                        <a:t>Платы расширения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Комбинированные платы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внутренних портов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Отдельные платы для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внутренних портов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0574" marB="20574"/>
                </a:tc>
                <a:extLst>
                  <a:ext uri="{0D108BD9-81ED-4DB2-BD59-A6C34878D82A}">
                    <a16:rowId xmlns:a16="http://schemas.microsoft.com/office/drawing/2014/main" xmlns="" val="1619584440"/>
                  </a:ext>
                </a:extLst>
              </a:tr>
              <a:tr h="389390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VOIP/VM </a:t>
                      </a:r>
                      <a:r>
                        <a:rPr lang="en-US" sz="1100" dirty="0" smtClean="0"/>
                        <a:t>(</a:t>
                      </a:r>
                      <a:r>
                        <a:rPr lang="ru-RU" sz="1100" dirty="0" smtClean="0"/>
                        <a:t>Встроенные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Встроенные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VOIP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каналы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макс.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умолчанию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Встроенные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VM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каналы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макс.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 (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умолчанию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     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Общее количество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VOIP/VM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VOIP/VM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до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16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каналов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Встроенные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VOIP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каналы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макс.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16 (2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умолчанию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Встроенные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VM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каналы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макс.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16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умолчанию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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Общее количество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VOIP/VM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: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VOIP/VM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до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16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каналов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0574" marB="20574"/>
                </a:tc>
                <a:extLst>
                  <a:ext uri="{0D108BD9-81ED-4DB2-BD59-A6C34878D82A}">
                    <a16:rowId xmlns:a16="http://schemas.microsoft.com/office/drawing/2014/main" xmlns="" val="1009074747"/>
                  </a:ext>
                </a:extLst>
              </a:tr>
              <a:tr h="1129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VOIP/VM </a:t>
                      </a:r>
                      <a:r>
                        <a:rPr lang="en-US" sz="1100" dirty="0" smtClean="0"/>
                        <a:t>(</a:t>
                      </a:r>
                      <a:r>
                        <a:rPr lang="ru-RU" sz="1100" dirty="0" smtClean="0"/>
                        <a:t>Опционально</a:t>
                      </a:r>
                      <a:r>
                        <a:rPr lang="en-US" sz="1100" dirty="0" smtClean="0"/>
                        <a:t>)</a:t>
                      </a:r>
                      <a:endParaRPr lang="en-US" sz="1100" dirty="0"/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Опционально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VOIP/VM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каналов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макс.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8/8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Опционально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VOIP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каналов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макс.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0574" marB="20574"/>
                </a:tc>
                <a:extLst>
                  <a:ext uri="{0D108BD9-81ED-4DB2-BD59-A6C34878D82A}">
                    <a16:rowId xmlns:a16="http://schemas.microsoft.com/office/drawing/2014/main" xmlns="" val="1689442154"/>
                  </a:ext>
                </a:extLst>
              </a:tr>
              <a:tr h="205064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 smtClean="0"/>
                        <a:t>MISC</a:t>
                      </a:r>
                      <a:endParaRPr lang="ru-RU" sz="1100" dirty="0" smtClean="0"/>
                    </a:p>
                    <a:p>
                      <a:pPr latinLnBrk="0"/>
                      <a:r>
                        <a:rPr lang="en-US" sz="1100" dirty="0" smtClean="0"/>
                        <a:t>(</a:t>
                      </a:r>
                      <a:r>
                        <a:rPr lang="ru-RU" sz="1100" dirty="0" smtClean="0"/>
                        <a:t>по умолчанию</a:t>
                      </a:r>
                      <a:r>
                        <a:rPr lang="en-US" sz="1100" dirty="0" smtClean="0"/>
                        <a:t>)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Relay/Alarm/Ext MOH/Ext Page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порту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RS232/USB: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порту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Relay/Alarm/Ext MOH/Ext Page: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порту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0574" marB="20574"/>
                </a:tc>
                <a:extLst>
                  <a:ext uri="{0D108BD9-81ED-4DB2-BD59-A6C34878D82A}">
                    <a16:rowId xmlns:a16="http://schemas.microsoft.com/office/drawing/2014/main" xmlns="" val="3597149356"/>
                  </a:ext>
                </a:extLst>
              </a:tr>
              <a:tr h="297227">
                <a:tc>
                  <a:txBody>
                    <a:bodyPr/>
                    <a:lstStyle/>
                    <a:p>
                      <a:pPr latinLnBrk="0"/>
                      <a:r>
                        <a:rPr lang="en-US" sz="1100" dirty="0"/>
                        <a:t>MISC </a:t>
                      </a:r>
                      <a:r>
                        <a:rPr lang="en-US" sz="1100" dirty="0" smtClean="0"/>
                        <a:t>(</a:t>
                      </a:r>
                      <a:r>
                        <a:rPr lang="ru-RU" sz="1100" dirty="0" smtClean="0"/>
                        <a:t>опционально</a:t>
                      </a:r>
                      <a:r>
                        <a:rPr lang="en-US" sz="1100" dirty="0" smtClean="0"/>
                        <a:t>)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marT="20574" marB="20574"/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Опционально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MISU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-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RS232/USB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порту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- 3 Relay /1 Alarm/1 Ext MOH/ 1Ext Paging</a:t>
                      </a:r>
                    </a:p>
                  </a:txBody>
                  <a:tcPr marL="45720" marR="45720" marT="20574" marB="20574"/>
                </a:tc>
                <a:extLst>
                  <a:ext uri="{0D108BD9-81ED-4DB2-BD59-A6C34878D82A}">
                    <a16:rowId xmlns:a16="http://schemas.microsoft.com/office/drawing/2014/main" xmlns="" val="3326455438"/>
                  </a:ext>
                </a:extLst>
              </a:tr>
            </a:tbl>
          </a:graphicData>
        </a:graphic>
      </p:graphicFrame>
      <p:pic>
        <p:nvPicPr>
          <p:cNvPr id="7" name="Picture 5" descr="C:\Users\Administrator\Desktop\Project ON\iPECS Small\최종기구[121015]\img\Sam.1193.tif">
            <a:extLst>
              <a:ext uri="{FF2B5EF4-FFF2-40B4-BE49-F238E27FC236}">
                <a16:creationId xmlns:a16="http://schemas.microsoft.com/office/drawing/2014/main" xmlns="" id="{E5F746CB-E56F-4FD9-B171-BA070A70C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88" y="1583781"/>
            <a:ext cx="686689" cy="39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Users\Administrator\Desktop\Project ON\iPECS Small\최종기구[121015]\img\Sam.1193.tif">
            <a:extLst>
              <a:ext uri="{FF2B5EF4-FFF2-40B4-BE49-F238E27FC236}">
                <a16:creationId xmlns:a16="http://schemas.microsoft.com/office/drawing/2014/main" xmlns="" id="{1592F19F-2F7A-4A9C-934D-9D7D56B7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81" y="1583781"/>
            <a:ext cx="686689" cy="39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Users\Administrator\Desktop\Project ON\iPECS Small\최종기구[121015]\img\Sam.1193.tif">
            <a:extLst>
              <a:ext uri="{FF2B5EF4-FFF2-40B4-BE49-F238E27FC236}">
                <a16:creationId xmlns:a16="http://schemas.microsoft.com/office/drawing/2014/main" xmlns="" id="{D166EEA3-5565-48C5-9BBD-14C6A2C39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43" y="2056670"/>
            <a:ext cx="686689" cy="39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xmlns="" id="{07B32EF0-289A-40FE-950B-D1F68DA92372}"/>
              </a:ext>
            </a:extLst>
          </p:cNvPr>
          <p:cNvSpPr/>
          <p:nvPr/>
        </p:nvSpPr>
        <p:spPr>
          <a:xfrm>
            <a:off x="3768696" y="1401509"/>
            <a:ext cx="2808568" cy="4888195"/>
          </a:xfrm>
          <a:prstGeom prst="roundRect">
            <a:avLst>
              <a:gd name="adj" fmla="val 375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+mj-lt"/>
            </a:endParaRPr>
          </a:p>
        </p:txBody>
      </p:sp>
      <p:pic>
        <p:nvPicPr>
          <p:cNvPr id="11" name="그림 3">
            <a:extLst>
              <a:ext uri="{FF2B5EF4-FFF2-40B4-BE49-F238E27FC236}">
                <a16:creationId xmlns:a16="http://schemas.microsoft.com/office/drawing/2014/main" xmlns="" id="{9CEA2228-764F-4C88-9CBD-DA644A641F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25442" r="18355" b="20321"/>
          <a:stretch/>
        </p:blipFill>
        <p:spPr>
          <a:xfrm>
            <a:off x="5678422" y="1997563"/>
            <a:ext cx="739015" cy="3745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974B6C8-FF72-4311-B9F9-3C4299A28701}"/>
              </a:ext>
            </a:extLst>
          </p:cNvPr>
          <p:cNvSpPr txBox="1"/>
          <p:nvPr/>
        </p:nvSpPr>
        <p:spPr>
          <a:xfrm>
            <a:off x="6977151" y="1152628"/>
            <a:ext cx="19097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400" b="1" dirty="0" smtClean="0"/>
              <a:t>Один </a:t>
            </a:r>
            <a:r>
              <a:rPr lang="en-US" sz="1400" b="1" dirty="0" smtClean="0"/>
              <a:t>KSU </a:t>
            </a:r>
            <a:r>
              <a:rPr lang="ru-RU" sz="1400" dirty="0" smtClean="0"/>
              <a:t>для расширения</a:t>
            </a: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400" b="1" dirty="0" smtClean="0"/>
              <a:t>Оптимизированные опции</a:t>
            </a:r>
            <a:r>
              <a:rPr lang="en-US" sz="1400" b="1" dirty="0" smtClean="0"/>
              <a:t> </a:t>
            </a:r>
            <a:r>
              <a:rPr lang="ru-RU" sz="1400" dirty="0" smtClean="0"/>
              <a:t>для бюджетного расширения</a:t>
            </a: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400" b="1" dirty="0" smtClean="0"/>
              <a:t>Компактный дизайн </a:t>
            </a:r>
            <a:r>
              <a:rPr lang="ru-RU" sz="1400" dirty="0" smtClean="0"/>
              <a:t>для монтажа в </a:t>
            </a:r>
            <a:r>
              <a:rPr lang="en-US" sz="1400" dirty="0" smtClean="0"/>
              <a:t>19</a:t>
            </a:r>
            <a:r>
              <a:rPr lang="en-US" sz="1400" dirty="0"/>
              <a:t>” </a:t>
            </a:r>
            <a:r>
              <a:rPr lang="ru-RU" sz="1400" dirty="0" smtClean="0"/>
              <a:t>стойку</a:t>
            </a: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400" b="1" dirty="0" smtClean="0"/>
              <a:t>Простая установка </a:t>
            </a:r>
            <a:r>
              <a:rPr lang="ru-RU" sz="1400" dirty="0" smtClean="0"/>
              <a:t>с</a:t>
            </a:r>
            <a:r>
              <a:rPr lang="en-US" sz="1400" dirty="0" smtClean="0"/>
              <a:t> </a:t>
            </a:r>
            <a:r>
              <a:rPr lang="en-US" sz="1400" dirty="0"/>
              <a:t>RJ45 </a:t>
            </a:r>
            <a:r>
              <a:rPr lang="ru-RU" sz="1400" dirty="0" smtClean="0"/>
              <a:t>интерфейсами</a:t>
            </a: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400" dirty="0" smtClean="0"/>
              <a:t>Расширенная</a:t>
            </a:r>
            <a:r>
              <a:rPr lang="en-US" sz="1400" dirty="0" smtClean="0"/>
              <a:t> </a:t>
            </a:r>
            <a:r>
              <a:rPr lang="en-US" sz="1400" dirty="0"/>
              <a:t>VOIP/VM </a:t>
            </a:r>
            <a:r>
              <a:rPr lang="ru-RU" sz="1400" dirty="0" smtClean="0"/>
              <a:t>емкость</a:t>
            </a: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400" dirty="0" smtClean="0"/>
              <a:t>Улучшенная</a:t>
            </a:r>
            <a:r>
              <a:rPr lang="en-US" sz="1400" dirty="0" smtClean="0"/>
              <a:t> </a:t>
            </a:r>
            <a:r>
              <a:rPr lang="ru-RU" sz="1400" b="1" dirty="0" smtClean="0"/>
              <a:t>надежность</a:t>
            </a:r>
            <a:endParaRPr lang="en-US" sz="1400" b="1" dirty="0"/>
          </a:p>
        </p:txBody>
      </p:sp>
      <p:sp>
        <p:nvSpPr>
          <p:cNvPr id="13" name="Arrow: Right 19">
            <a:extLst>
              <a:ext uri="{FF2B5EF4-FFF2-40B4-BE49-F238E27FC236}">
                <a16:creationId xmlns:a16="http://schemas.microsoft.com/office/drawing/2014/main" xmlns="" id="{07C64477-4449-4161-BFB1-9DA6342F1CB5}"/>
              </a:ext>
            </a:extLst>
          </p:cNvPr>
          <p:cNvSpPr/>
          <p:nvPr/>
        </p:nvSpPr>
        <p:spPr>
          <a:xfrm>
            <a:off x="6700253" y="2806139"/>
            <a:ext cx="205952" cy="1791368"/>
          </a:xfrm>
          <a:prstGeom prst="rightArrow">
            <a:avLst>
              <a:gd name="adj1" fmla="val 50000"/>
              <a:gd name="adj2" fmla="val 733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39037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204" y="680596"/>
            <a:ext cx="7365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Сравнение </a:t>
            </a:r>
            <a:r>
              <a:rPr lang="en-US" sz="2000" b="1" dirty="0" smtClean="0"/>
              <a:t>eMG80 </a:t>
            </a:r>
            <a:r>
              <a:rPr lang="ru-RU" sz="2000" b="1" dirty="0" smtClean="0"/>
              <a:t>и </a:t>
            </a:r>
            <a:r>
              <a:rPr lang="en-US" sz="2000" b="1" dirty="0" smtClean="0"/>
              <a:t>eMG100</a:t>
            </a:r>
            <a:endParaRPr lang="ru-RU" sz="2000" b="1" dirty="0"/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xmlns="" id="{B6B3C92D-DD71-4402-B83B-35B6D9B3C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402786"/>
              </p:ext>
            </p:extLst>
          </p:nvPr>
        </p:nvGraphicFramePr>
        <p:xfrm>
          <a:off x="128188" y="1594866"/>
          <a:ext cx="6501120" cy="3739896"/>
        </p:xfrm>
        <a:graphic>
          <a:graphicData uri="http://schemas.openxmlformats.org/drawingml/2006/table">
            <a:tbl>
              <a:tblPr firstRow="1" bandRow="1" bandCol="1">
                <a:tableStyleId>{17292A2E-F333-43FB-9621-5CBBE7FDCDCB}</a:tableStyleId>
              </a:tblPr>
              <a:tblGrid>
                <a:gridCol w="2025352">
                  <a:extLst>
                    <a:ext uri="{9D8B030D-6E8A-4147-A177-3AD203B41FA5}">
                      <a16:colId xmlns:a16="http://schemas.microsoft.com/office/drawing/2014/main" xmlns="" val="622690936"/>
                    </a:ext>
                  </a:extLst>
                </a:gridCol>
                <a:gridCol w="1605339">
                  <a:extLst>
                    <a:ext uri="{9D8B030D-6E8A-4147-A177-3AD203B41FA5}">
                      <a16:colId xmlns:a16="http://schemas.microsoft.com/office/drawing/2014/main" xmlns="" val="4009085340"/>
                    </a:ext>
                  </a:extLst>
                </a:gridCol>
                <a:gridCol w="2870429">
                  <a:extLst>
                    <a:ext uri="{9D8B030D-6E8A-4147-A177-3AD203B41FA5}">
                      <a16:colId xmlns:a16="http://schemas.microsoft.com/office/drawing/2014/main" xmlns="" val="323534909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1pPr>
                      <a:lvl2pPr marL="3429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2pPr>
                      <a:lvl3pPr marL="6858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3pPr>
                      <a:lvl4pPr marL="10287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4pPr>
                      <a:lvl5pPr marL="13716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5pPr>
                      <a:lvl6pPr marL="17145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6pPr>
                      <a:lvl7pPr marL="20574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7pPr>
                      <a:lvl8pPr marL="24003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8pPr>
                      <a:lvl9pPr marL="27432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9pPr>
                    </a:lstStyle>
                    <a:p>
                      <a:pPr latinLnBrk="0"/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>
                      <a:lvl1pPr marL="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1pPr>
                      <a:lvl2pPr marL="3429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2pPr>
                      <a:lvl3pPr marL="6858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3pPr>
                      <a:lvl4pPr marL="10287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4pPr>
                      <a:lvl5pPr marL="13716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5pPr>
                      <a:lvl6pPr marL="17145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6pPr>
                      <a:lvl7pPr marL="20574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7pPr>
                      <a:lvl8pPr marL="24003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8pPr>
                      <a:lvl9pPr marL="27432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9pPr>
                    </a:lstStyle>
                    <a:p>
                      <a:pPr algn="ctr" latinLnBrk="0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eMG80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>
                      <a:lvl1pPr marL="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1pPr>
                      <a:lvl2pPr marL="3429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2pPr>
                      <a:lvl3pPr marL="6858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3pPr>
                      <a:lvl4pPr marL="10287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4pPr>
                      <a:lvl5pPr marL="13716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5pPr>
                      <a:lvl6pPr marL="17145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6pPr>
                      <a:lvl7pPr marL="20574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7pPr>
                      <a:lvl8pPr marL="24003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8pPr>
                      <a:lvl9pPr marL="2743200" algn="l" defTabSz="685800" rtl="0" eaLnBrk="1" latinLnBrk="1" hangingPunct="1">
                        <a:defRPr sz="1350" b="1" kern="1200">
                          <a:solidFill>
                            <a:schemeClr val="lt1"/>
                          </a:solidFill>
                          <a:latin typeface="Cambria" panose="02040503050406030204"/>
                        </a:defRPr>
                      </a:lvl9pPr>
                    </a:lstStyle>
                    <a:p>
                      <a:pPr algn="ctr" latinLnBrk="0"/>
                      <a:r>
                        <a:rPr lang="en-US" sz="11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eMG100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/>
                </a:tc>
                <a:extLst>
                  <a:ext uri="{0D108BD9-81ED-4DB2-BD59-A6C34878D82A}">
                    <a16:rowId xmlns:a16="http://schemas.microsoft.com/office/drawing/2014/main" xmlns="" val="3108863121"/>
                  </a:ext>
                </a:extLst>
              </a:tr>
              <a:tr h="183941">
                <a:tc>
                  <a:txBody>
                    <a:bodyPr/>
                    <a:lstStyle/>
                    <a:p>
                      <a:pPr latinLnBrk="0"/>
                      <a:r>
                        <a:rPr lang="ru-RU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Программное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обеспечение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Unified S/W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Unified S/W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0.9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 этапе запуска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Миграция базовых настроек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(eMG80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100)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346877961"/>
                  </a:ext>
                </a:extLst>
              </a:tr>
              <a:tr h="551824">
                <a:tc>
                  <a:txBody>
                    <a:bodyPr/>
                    <a:lstStyle/>
                    <a:p>
                      <a:pPr latinLnBrk="0"/>
                      <a:r>
                        <a:rPr lang="ru-RU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Расширение</a:t>
                      </a:r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KSU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Отдельный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KSU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Программное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лицензия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 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96461242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1pPr>
                      <a:lvl2pPr marL="3429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2pPr>
                      <a:lvl3pPr marL="6858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3pPr>
                      <a:lvl4pPr marL="10287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4pPr>
                      <a:lvl5pPr marL="13716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5pPr>
                      <a:lvl6pPr marL="17145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6pPr>
                      <a:lvl7pPr marL="20574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7pPr>
                      <a:lvl8pPr marL="24003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8pPr>
                      <a:lvl9pPr marL="27432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9pPr>
                    </a:lstStyle>
                    <a:p>
                      <a:pPr latinLnBrk="0"/>
                      <a:r>
                        <a:rPr lang="en-US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VM</a:t>
                      </a:r>
                      <a:r>
                        <a:rPr lang="ru-RU" sz="11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сохранение БД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>
                      <a:lvl1pPr marL="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1pPr>
                      <a:lvl2pPr marL="3429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2pPr>
                      <a:lvl3pPr marL="6858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3pPr>
                      <a:lvl4pPr marL="10287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4pPr>
                      <a:lvl5pPr marL="13716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5pPr>
                      <a:lvl6pPr marL="17145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6pPr>
                      <a:lvl7pPr marL="20574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7pPr>
                      <a:lvl8pPr marL="24003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8pPr>
                      <a:lvl9pPr marL="27432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9pPr>
                    </a:lstStyle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USB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>
                      <a:lvl1pPr marL="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1pPr>
                      <a:lvl2pPr marL="3429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2pPr>
                      <a:lvl3pPr marL="6858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3pPr>
                      <a:lvl4pPr marL="10287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4pPr>
                      <a:lvl5pPr marL="13716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5pPr>
                      <a:lvl6pPr marL="17145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6pPr>
                      <a:lvl7pPr marL="20574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7pPr>
                      <a:lvl8pPr marL="24003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8pPr>
                      <a:lvl9pPr marL="27432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9pPr>
                    </a:lstStyle>
                    <a:p>
                      <a:pPr marL="112713" marR="0" lvl="0" indent="-1127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Через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327061817"/>
                  </a:ext>
                </a:extLst>
              </a:tr>
              <a:tr h="404671">
                <a:tc>
                  <a:txBody>
                    <a:bodyPr/>
                    <a:lstStyle>
                      <a:lvl1pPr marL="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1pPr>
                      <a:lvl2pPr marL="3429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2pPr>
                      <a:lvl3pPr marL="6858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3pPr>
                      <a:lvl4pPr marL="10287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4pPr>
                      <a:lvl5pPr marL="13716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5pPr>
                      <a:lvl6pPr marL="17145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6pPr>
                      <a:lvl7pPr marL="20574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7pPr>
                      <a:lvl8pPr marL="24003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8pPr>
                      <a:lvl9pPr marL="27432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9pPr>
                    </a:lstStyle>
                    <a:p>
                      <a:pPr algn="l" latinLnBrk="0"/>
                      <a:r>
                        <a:rPr lang="ru-RU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Емкость системы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latinLnBrk="0"/>
                      <a:r>
                        <a:rPr lang="ru-RU" sz="11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Макс. линии</a:t>
                      </a:r>
                      <a:r>
                        <a:rPr lang="en-US" sz="11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ru-RU" sz="11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внутренние</a:t>
                      </a:r>
                      <a:endParaRPr lang="en-US" sz="11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latinLnBrk="0"/>
                      <a:r>
                        <a:rPr lang="en-US" sz="11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TDM CO / PRI / IP</a:t>
                      </a:r>
                    </a:p>
                    <a:p>
                      <a:pPr algn="r" latinLnBrk="0"/>
                      <a:r>
                        <a:rPr lang="en-US" sz="11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DKT / SLT / IP</a:t>
                      </a:r>
                      <a:endParaRPr lang="en-US" sz="11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>
                      <a:lvl1pPr marL="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1pPr>
                      <a:lvl2pPr marL="3429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2pPr>
                      <a:lvl3pPr marL="6858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3pPr>
                      <a:lvl4pPr marL="10287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4pPr>
                      <a:lvl5pPr marL="13716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5pPr>
                      <a:lvl6pPr marL="17145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6pPr>
                      <a:lvl7pPr marL="20574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7pPr>
                      <a:lvl8pPr marL="24003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8pPr>
                      <a:lvl9pPr marL="27432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9pPr>
                    </a:lstStyle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 / 140 (214)</a:t>
                      </a: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PRI / 16</a:t>
                      </a: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 / 63 / 32</a:t>
                      </a:r>
                    </a:p>
                  </a:txBody>
                  <a:tcPr marT="18288" marB="18288"/>
                </a:tc>
                <a:tc>
                  <a:txBody>
                    <a:bodyPr/>
                    <a:lstStyle>
                      <a:lvl1pPr marL="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1pPr>
                      <a:lvl2pPr marL="3429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2pPr>
                      <a:lvl3pPr marL="6858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3pPr>
                      <a:lvl4pPr marL="10287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4pPr>
                      <a:lvl5pPr marL="13716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5pPr>
                      <a:lvl6pPr marL="17145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6pPr>
                      <a:lvl7pPr marL="20574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7pPr>
                      <a:lvl8pPr marL="24003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8pPr>
                      <a:lvl9pPr marL="2743200" algn="l" defTabSz="685800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Cambria" panose="02040503050406030204"/>
                        </a:defRPr>
                      </a:lvl9pPr>
                    </a:lstStyle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fr-FR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 / 140 (214)</a:t>
                      </a: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 </a:t>
                      </a:r>
                      <a:r>
                        <a:rPr lang="fr-FR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 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 PRI / 74</a:t>
                      </a:r>
                    </a:p>
                    <a:p>
                      <a:pPr marL="112713" indent="-112713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 / 76 / 64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2532810797"/>
                  </a:ext>
                </a:extLst>
              </a:tr>
              <a:tr h="404671">
                <a:tc>
                  <a:txBody>
                    <a:bodyPr/>
                    <a:lstStyle/>
                    <a:p>
                      <a:pPr latinLnBrk="0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USB </a:t>
                      </a:r>
                      <a:r>
                        <a:rPr lang="ru-RU" sz="11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функции</a:t>
                      </a:r>
                      <a:endParaRPr lang="en-US" sz="11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fontAlgn="ctr" latinLnBrk="0"/>
                      <a:r>
                        <a:rPr lang="ru-RU" sz="1100" b="0" i="1" dirty="0" smtClean="0"/>
                        <a:t>Сохранение</a:t>
                      </a:r>
                      <a:r>
                        <a:rPr lang="ru-RU" sz="1100" b="0" i="1" baseline="0" dirty="0" smtClean="0"/>
                        <a:t> и загрузка БД</a:t>
                      </a:r>
                      <a:endParaRPr lang="en-US" sz="1100" b="0" i="1" dirty="0"/>
                    </a:p>
                    <a:p>
                      <a:pPr algn="r" fontAlgn="ctr" latinLnBrk="0"/>
                      <a:r>
                        <a:rPr lang="ru-RU" sz="1100" b="0" i="1" dirty="0" smtClean="0"/>
                        <a:t>Обновление ПО</a:t>
                      </a:r>
                      <a:endParaRPr lang="en-US" sz="1100" b="0" i="1" dirty="0"/>
                    </a:p>
                    <a:p>
                      <a:pPr algn="r" fontAlgn="ctr" latinLnBrk="0"/>
                      <a:r>
                        <a:rPr lang="en-US" sz="1100" b="0" i="1" dirty="0"/>
                        <a:t>VM </a:t>
                      </a:r>
                      <a:r>
                        <a:rPr lang="ru-RU" sz="1100" b="0" i="1" dirty="0" smtClean="0"/>
                        <a:t>сохранение и загрузка БД</a:t>
                      </a:r>
                      <a:endParaRPr lang="en-US" sz="1100" b="0" i="1" dirty="0"/>
                    </a:p>
                    <a:p>
                      <a:pPr algn="r" fontAlgn="ctr" latinLnBrk="0"/>
                      <a:r>
                        <a:rPr lang="ru-RU" sz="1100" b="0" i="1" dirty="0" err="1" smtClean="0"/>
                        <a:t>Трэйс</a:t>
                      </a:r>
                      <a:endParaRPr lang="en-US" sz="1100" b="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8288" marB="1828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Через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встроенный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USB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</a:t>
                      </a:r>
                      <a:endParaRPr lang="en-US" sz="1100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Да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18288" marB="1828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Через опциональный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USB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 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 *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Через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marL="171450" marR="0" lvl="0" indent="-1714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По 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RS232/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LAN)</a:t>
                      </a:r>
                    </a:p>
                  </a:txBody>
                  <a:tcPr marT="18288" marB="18288"/>
                </a:tc>
                <a:extLst>
                  <a:ext uri="{0D108BD9-81ED-4DB2-BD59-A6C34878D82A}">
                    <a16:rowId xmlns:a16="http://schemas.microsoft.com/office/drawing/2014/main" xmlns="" val="10647167"/>
                  </a:ext>
                </a:extLst>
              </a:tr>
            </a:tbl>
          </a:graphicData>
        </a:graphic>
      </p:graphicFrame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065E1A63-67EC-4142-9F90-401CADB60A7E}"/>
              </a:ext>
            </a:extLst>
          </p:cNvPr>
          <p:cNvGrpSpPr/>
          <p:nvPr/>
        </p:nvGrpSpPr>
        <p:grpSpPr>
          <a:xfrm>
            <a:off x="4215358" y="2524014"/>
            <a:ext cx="2132155" cy="1067002"/>
            <a:chOff x="5637571" y="2496860"/>
            <a:chExt cx="2568002" cy="1253492"/>
          </a:xfrm>
        </p:grpSpPr>
        <p:pic>
          <p:nvPicPr>
            <p:cNvPr id="8" name="Picture 11">
              <a:extLst>
                <a:ext uri="{FF2B5EF4-FFF2-40B4-BE49-F238E27FC236}">
                  <a16:creationId xmlns:a16="http://schemas.microsoft.com/office/drawing/2014/main" xmlns="" id="{05454BB7-950D-4BD6-B6F3-F9119F8074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511" t="19030" r="18302" b="15325"/>
            <a:stretch/>
          </p:blipFill>
          <p:spPr>
            <a:xfrm>
              <a:off x="5637571" y="2683373"/>
              <a:ext cx="872521" cy="573499"/>
            </a:xfrm>
            <a:prstGeom prst="rect">
              <a:avLst/>
            </a:prstGeom>
          </p:spPr>
        </p:pic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xmlns="" id="{C4496A17-A77A-4DB6-A267-3A9F3F34BB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511" t="19030" r="18302" b="15325"/>
            <a:stretch/>
          </p:blipFill>
          <p:spPr>
            <a:xfrm>
              <a:off x="7333052" y="2537068"/>
              <a:ext cx="872521" cy="573499"/>
            </a:xfrm>
            <a:prstGeom prst="rect">
              <a:avLst/>
            </a:prstGeom>
          </p:spPr>
        </p:pic>
        <p:cxnSp>
          <p:nvCxnSpPr>
            <p:cNvPr id="10" name="Connector: Curved 13">
              <a:extLst>
                <a:ext uri="{FF2B5EF4-FFF2-40B4-BE49-F238E27FC236}">
                  <a16:creationId xmlns:a16="http://schemas.microsoft.com/office/drawing/2014/main" xmlns="" id="{91652396-5C8C-4107-8FD6-7DDED8D74C51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 flipV="1">
              <a:off x="6510092" y="2823818"/>
              <a:ext cx="822960" cy="146305"/>
            </a:xfrm>
            <a:prstGeom prst="curvedConnector3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E69B308-1A01-4CB8-807F-32DD57A66975}"/>
                </a:ext>
              </a:extLst>
            </p:cNvPr>
            <p:cNvSpPr txBox="1"/>
            <p:nvPr/>
          </p:nvSpPr>
          <p:spPr>
            <a:xfrm>
              <a:off x="6356264" y="2496860"/>
              <a:ext cx="1097404" cy="596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smtClean="0"/>
                <a:t>Голос по прямому кабелю</a:t>
              </a:r>
              <a:endParaRPr lang="en-US" sz="900" dirty="0"/>
            </a:p>
          </p:txBody>
        </p:sp>
        <p:sp>
          <p:nvSpPr>
            <p:cNvPr id="12" name="Cube 15">
              <a:extLst>
                <a:ext uri="{FF2B5EF4-FFF2-40B4-BE49-F238E27FC236}">
                  <a16:creationId xmlns:a16="http://schemas.microsoft.com/office/drawing/2014/main" xmlns="" id="{DF856675-995C-4B70-9410-69F064961420}"/>
                </a:ext>
              </a:extLst>
            </p:cNvPr>
            <p:cNvSpPr/>
            <p:nvPr/>
          </p:nvSpPr>
          <p:spPr>
            <a:xfrm>
              <a:off x="6748186" y="3180933"/>
              <a:ext cx="299720" cy="146306"/>
            </a:xfrm>
            <a:prstGeom prst="cube">
              <a:avLst>
                <a:gd name="adj" fmla="val 45515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/>
            </a:p>
          </p:txBody>
        </p:sp>
        <p:cxnSp>
          <p:nvCxnSpPr>
            <p:cNvPr id="13" name="Connector: Curved 16">
              <a:extLst>
                <a:ext uri="{FF2B5EF4-FFF2-40B4-BE49-F238E27FC236}">
                  <a16:creationId xmlns:a16="http://schemas.microsoft.com/office/drawing/2014/main" xmlns="" id="{8988C829-071E-432B-8CAB-E42815C3FC35}"/>
                </a:ext>
              </a:extLst>
            </p:cNvPr>
            <p:cNvCxnSpPr>
              <a:endCxn id="12" idx="2"/>
            </p:cNvCxnSpPr>
            <p:nvPr/>
          </p:nvCxnSpPr>
          <p:spPr>
            <a:xfrm>
              <a:off x="6356264" y="3110567"/>
              <a:ext cx="391922" cy="176815"/>
            </a:xfrm>
            <a:prstGeom prst="curvedConnector3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7">
              <a:extLst>
                <a:ext uri="{FF2B5EF4-FFF2-40B4-BE49-F238E27FC236}">
                  <a16:creationId xmlns:a16="http://schemas.microsoft.com/office/drawing/2014/main" xmlns="" id="{02A2282B-8AB5-4B08-8476-33C7E5C81DE6}"/>
                </a:ext>
              </a:extLst>
            </p:cNvPr>
            <p:cNvCxnSpPr>
              <a:cxnSpLocks/>
              <a:stCxn id="12" idx="5"/>
            </p:cNvCxnSpPr>
            <p:nvPr/>
          </p:nvCxnSpPr>
          <p:spPr>
            <a:xfrm flipV="1">
              <a:off x="7047906" y="2953825"/>
              <a:ext cx="472280" cy="266965"/>
            </a:xfrm>
            <a:prstGeom prst="curvedConnector3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F4BB3D3B-95E4-4A0C-BD1D-7FF0B8B52626}"/>
                </a:ext>
              </a:extLst>
            </p:cNvPr>
            <p:cNvSpPr txBox="1"/>
            <p:nvPr/>
          </p:nvSpPr>
          <p:spPr>
            <a:xfrm>
              <a:off x="6356264" y="3316468"/>
              <a:ext cx="1097404" cy="433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smtClean="0"/>
                <a:t>Сигнализация по </a:t>
              </a:r>
              <a:r>
                <a:rPr lang="en-US" sz="900" dirty="0" smtClean="0"/>
                <a:t>LAN</a:t>
              </a:r>
              <a:endParaRPr lang="en-US" sz="900" dirty="0"/>
            </a:p>
          </p:txBody>
        </p:sp>
      </p:grpSp>
      <p:grpSp>
        <p:nvGrpSpPr>
          <p:cNvPr id="16" name="Group 5">
            <a:extLst>
              <a:ext uri="{FF2B5EF4-FFF2-40B4-BE49-F238E27FC236}">
                <a16:creationId xmlns:a16="http://schemas.microsoft.com/office/drawing/2014/main" xmlns="" id="{F20F260E-AA93-435C-9223-24F627391DF3}"/>
              </a:ext>
            </a:extLst>
          </p:cNvPr>
          <p:cNvGrpSpPr/>
          <p:nvPr/>
        </p:nvGrpSpPr>
        <p:grpSpPr>
          <a:xfrm>
            <a:off x="2209589" y="2641935"/>
            <a:ext cx="1448479" cy="918213"/>
            <a:chOff x="2609233" y="2344748"/>
            <a:chExt cx="1744572" cy="1078697"/>
          </a:xfrm>
        </p:grpSpPr>
        <p:pic>
          <p:nvPicPr>
            <p:cNvPr id="17" name="Picture 19" descr="C:\Users\Administrator\Desktop\Project ON\iPECS Small\최종기구[121015]\img\Sam.1193.tif">
              <a:extLst>
                <a:ext uri="{FF2B5EF4-FFF2-40B4-BE49-F238E27FC236}">
                  <a16:creationId xmlns:a16="http://schemas.microsoft.com/office/drawing/2014/main" xmlns="" id="{F1B740F4-8259-4344-B9BF-A6EB748C8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9233" y="2728217"/>
              <a:ext cx="872051" cy="55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 descr="C:\Users\Administrator\Desktop\Project ON\iPECS Small\최종기구[121015]\img\Sam.1193.tif">
              <a:extLst>
                <a:ext uri="{FF2B5EF4-FFF2-40B4-BE49-F238E27FC236}">
                  <a16:creationId xmlns:a16="http://schemas.microsoft.com/office/drawing/2014/main" xmlns="" id="{B87DADD8-C293-4401-8241-3BF9C57894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754" y="2344950"/>
              <a:ext cx="872051" cy="552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C9FBD0D-9720-4598-998C-A55B74EC2223}"/>
                </a:ext>
              </a:extLst>
            </p:cNvPr>
            <p:cNvSpPr txBox="1"/>
            <p:nvPr/>
          </p:nvSpPr>
          <p:spPr>
            <a:xfrm>
              <a:off x="2785980" y="3156340"/>
              <a:ext cx="521671" cy="267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BKSU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E3A5C6E-15F2-43C9-8D45-4510EBBD3E68}"/>
                </a:ext>
              </a:extLst>
            </p:cNvPr>
            <p:cNvSpPr txBox="1"/>
            <p:nvPr/>
          </p:nvSpPr>
          <p:spPr>
            <a:xfrm>
              <a:off x="3665252" y="2758006"/>
              <a:ext cx="513949" cy="267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/>
                <a:t>EKSU</a:t>
              </a:r>
            </a:p>
          </p:txBody>
        </p:sp>
        <p:cxnSp>
          <p:nvCxnSpPr>
            <p:cNvPr id="21" name="Connector: Curved 23">
              <a:extLst>
                <a:ext uri="{FF2B5EF4-FFF2-40B4-BE49-F238E27FC236}">
                  <a16:creationId xmlns:a16="http://schemas.microsoft.com/office/drawing/2014/main" xmlns="" id="{45328218-F719-46F8-A937-3B69C272C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9905" y="2696915"/>
              <a:ext cx="754534" cy="379262"/>
            </a:xfrm>
            <a:prstGeom prst="curvedConnector3">
              <a:avLst/>
            </a:prstGeom>
            <a:ln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40AF731-B16E-4F7B-96B1-66D2DFB31F3E}"/>
                </a:ext>
              </a:extLst>
            </p:cNvPr>
            <p:cNvSpPr txBox="1"/>
            <p:nvPr/>
          </p:nvSpPr>
          <p:spPr>
            <a:xfrm>
              <a:off x="2768006" y="2344748"/>
              <a:ext cx="1097404" cy="433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smtClean="0"/>
                <a:t>Прямой кабель</a:t>
              </a:r>
              <a:endParaRPr lang="en-US" sz="900" dirty="0"/>
            </a:p>
          </p:txBody>
        </p:sp>
      </p:grpSp>
      <p:sp>
        <p:nvSpPr>
          <p:cNvPr id="23" name="Rectangle: Rounded Corners 25">
            <a:extLst>
              <a:ext uri="{FF2B5EF4-FFF2-40B4-BE49-F238E27FC236}">
                <a16:creationId xmlns:a16="http://schemas.microsoft.com/office/drawing/2014/main" xmlns="" id="{7F0253B9-D1DB-4B57-A123-CAB237834945}"/>
              </a:ext>
            </a:extLst>
          </p:cNvPr>
          <p:cNvSpPr/>
          <p:nvPr/>
        </p:nvSpPr>
        <p:spPr>
          <a:xfrm>
            <a:off x="3810990" y="1594866"/>
            <a:ext cx="2784132" cy="3788984"/>
          </a:xfrm>
          <a:prstGeom prst="roundRect">
            <a:avLst>
              <a:gd name="adj" fmla="val 375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FDC1E7-DA13-4927-91D5-5D6CE452787C}"/>
              </a:ext>
            </a:extLst>
          </p:cNvPr>
          <p:cNvSpPr txBox="1"/>
          <p:nvPr/>
        </p:nvSpPr>
        <p:spPr>
          <a:xfrm>
            <a:off x="6977151" y="2189224"/>
            <a:ext cx="20215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400" dirty="0" smtClean="0">
                <a:sym typeface="Wingdings" panose="05000000000000000000" pitchFamily="2" charset="2"/>
              </a:rPr>
              <a:t>Коробочное </a:t>
            </a:r>
            <a:r>
              <a:rPr lang="en-US" sz="1400" dirty="0" smtClean="0">
                <a:sym typeface="Wingdings" panose="05000000000000000000" pitchFamily="2" charset="2"/>
              </a:rPr>
              <a:t>UC </a:t>
            </a:r>
            <a:r>
              <a:rPr lang="ru-RU" sz="1400" dirty="0" smtClean="0">
                <a:sym typeface="Wingdings" panose="05000000000000000000" pitchFamily="2" charset="2"/>
              </a:rPr>
              <a:t>решение</a:t>
            </a:r>
            <a:endParaRPr lang="en-US" sz="1400" dirty="0">
              <a:sym typeface="Wingdings" panose="05000000000000000000" pitchFamily="2" charset="2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400" dirty="0" smtClean="0">
                <a:sym typeface="Wingdings" panose="05000000000000000000" pitchFamily="2" charset="2"/>
              </a:rPr>
              <a:t>Общие практики пользователей</a:t>
            </a:r>
            <a:endParaRPr lang="en-US" sz="1400" dirty="0">
              <a:sym typeface="Wingdings" panose="05000000000000000000" pitchFamily="2" charset="2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400" dirty="0" smtClean="0"/>
              <a:t>Простое расширение</a:t>
            </a: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400" dirty="0" smtClean="0"/>
              <a:t>Увеличенная емкость</a:t>
            </a: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ru-RU" sz="1400" dirty="0" smtClean="0"/>
              <a:t>Простой </a:t>
            </a:r>
            <a:r>
              <a:rPr lang="en-US" sz="1400" dirty="0" smtClean="0"/>
              <a:t>Web </a:t>
            </a:r>
            <a:r>
              <a:rPr lang="en-US" sz="1400" dirty="0"/>
              <a:t>UI </a:t>
            </a:r>
            <a:r>
              <a:rPr lang="ru-RU" sz="1400" dirty="0" smtClean="0"/>
              <a:t>для сохранения и загрузки настроек</a:t>
            </a:r>
            <a:r>
              <a:rPr lang="en-US" sz="1400" dirty="0" smtClean="0"/>
              <a:t> VM</a:t>
            </a:r>
            <a:endParaRPr lang="en-US" sz="1400" dirty="0"/>
          </a:p>
        </p:txBody>
      </p:sp>
      <p:sp>
        <p:nvSpPr>
          <p:cNvPr id="25" name="Arrow: Right 27">
            <a:extLst>
              <a:ext uri="{FF2B5EF4-FFF2-40B4-BE49-F238E27FC236}">
                <a16:creationId xmlns:a16="http://schemas.microsoft.com/office/drawing/2014/main" xmlns="" id="{7299B7F4-12AC-44BE-828A-21FDD27EFC24}"/>
              </a:ext>
            </a:extLst>
          </p:cNvPr>
          <p:cNvSpPr/>
          <p:nvPr/>
        </p:nvSpPr>
        <p:spPr>
          <a:xfrm>
            <a:off x="6735499" y="2934476"/>
            <a:ext cx="205952" cy="1791368"/>
          </a:xfrm>
          <a:prstGeom prst="rightArrow">
            <a:avLst>
              <a:gd name="adj1" fmla="val 50000"/>
              <a:gd name="adj2" fmla="val 733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761ABCE-6D31-49FD-9722-22DC79FAB360}"/>
              </a:ext>
            </a:extLst>
          </p:cNvPr>
          <p:cNvSpPr txBox="1"/>
          <p:nvPr/>
        </p:nvSpPr>
        <p:spPr>
          <a:xfrm>
            <a:off x="3928929" y="5586526"/>
            <a:ext cx="27003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cs typeface="Arial" panose="020B0604020202020204" pitchFamily="34" charset="0"/>
              </a:rPr>
              <a:t>* </a:t>
            </a:r>
            <a:r>
              <a:rPr lang="en-US" sz="1000" i="1" dirty="0" smtClean="0">
                <a:cs typeface="Arial" panose="020B0604020202020204" pitchFamily="34" charset="0"/>
              </a:rPr>
              <a:t>Q2/</a:t>
            </a:r>
            <a:r>
              <a:rPr lang="en-US" sz="1000" i="1" dirty="0" smtClean="0">
                <a:cs typeface="Arial" panose="020B0604020202020204" pitchFamily="34" charset="0"/>
              </a:rPr>
              <a:t>2020</a:t>
            </a:r>
            <a:endParaRPr lang="en-US" sz="10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2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2601" y="1049338"/>
            <a:ext cx="5731073" cy="4411662"/>
          </a:xfrm>
        </p:spPr>
        <p:txBody>
          <a:bodyPr>
            <a:normAutofit/>
          </a:bodyPr>
          <a:lstStyle/>
          <a:p>
            <a:r>
              <a:rPr lang="ru-RU" altLang="ko-KR" sz="3600" dirty="0" smtClean="0"/>
              <a:t>Обзор системы </a:t>
            </a:r>
            <a:r>
              <a:rPr lang="en-US" altLang="ko-KR" sz="3600" dirty="0" smtClean="0"/>
              <a:t>eMG10</a:t>
            </a:r>
            <a:r>
              <a:rPr lang="ru-RU" altLang="ko-KR" sz="3600" dirty="0" smtClean="0"/>
              <a:t>0</a:t>
            </a:r>
            <a:endParaRPr lang="en-US" altLang="ko-KR" sz="3600" dirty="0"/>
          </a:p>
        </p:txBody>
      </p:sp>
    </p:spTree>
    <p:extLst>
      <p:ext uri="{BB962C8B-B14F-4D97-AF65-F5344CB8AC3E}">
        <p14:creationId xmlns:p14="http://schemas.microsoft.com/office/powerpoint/2010/main" val="1096830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7">
            <a:extLst>
              <a:ext uri="{FF2B5EF4-FFF2-40B4-BE49-F238E27FC236}">
                <a16:creationId xmlns="" xmlns:a16="http://schemas.microsoft.com/office/drawing/2014/main" id="{5DC89010-72C7-4F55-B875-D81875928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22039"/>
              </p:ext>
            </p:extLst>
          </p:nvPr>
        </p:nvGraphicFramePr>
        <p:xfrm>
          <a:off x="1258680" y="1366544"/>
          <a:ext cx="4100990" cy="4419600"/>
        </p:xfrm>
        <a:graphic>
          <a:graphicData uri="http://schemas.openxmlformats.org/drawingml/2006/table">
            <a:tbl>
              <a:tblPr firstRow="1" bandRow="1" bandCol="1">
                <a:tableStyleId>{17292A2E-F333-43FB-9621-5CBBE7FDCDCB}</a:tableStyleId>
              </a:tblPr>
              <a:tblGrid>
                <a:gridCol w="2242313">
                  <a:extLst>
                    <a:ext uri="{9D8B030D-6E8A-4147-A177-3AD203B41FA5}">
                      <a16:colId xmlns="" xmlns:a16="http://schemas.microsoft.com/office/drawing/2014/main" val="1664871706"/>
                    </a:ext>
                  </a:extLst>
                </a:gridCol>
                <a:gridCol w="924826">
                  <a:extLst>
                    <a:ext uri="{9D8B030D-6E8A-4147-A177-3AD203B41FA5}">
                      <a16:colId xmlns="" xmlns:a16="http://schemas.microsoft.com/office/drawing/2014/main" val="1674520039"/>
                    </a:ext>
                  </a:extLst>
                </a:gridCol>
                <a:gridCol w="933851">
                  <a:extLst>
                    <a:ext uri="{9D8B030D-6E8A-4147-A177-3AD203B41FA5}">
                      <a16:colId xmlns="" xmlns:a16="http://schemas.microsoft.com/office/drawing/2014/main" val="247154666"/>
                    </a:ext>
                  </a:extLst>
                </a:gridCol>
              </a:tblGrid>
              <a:tr h="81645"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Models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sz="1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eMG80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eMG100</a:t>
                      </a: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934609037"/>
                  </a:ext>
                </a:extLst>
              </a:tr>
              <a:tr h="81645">
                <a:tc>
                  <a:txBody>
                    <a:bodyPr/>
                    <a:lstStyle/>
                    <a:p>
                      <a:pPr algn="l" rtl="0" fontAlgn="ctr" latinLnBrk="0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 port licenses (SPL)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214 by default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214 by default</a:t>
                      </a: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323655363"/>
                  </a:ext>
                </a:extLst>
              </a:tr>
              <a:tr h="81645">
                <a:tc>
                  <a:txBody>
                    <a:bodyPr/>
                    <a:lstStyle/>
                    <a:p>
                      <a:pPr algn="l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 Extension licenses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 32 by default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 </a:t>
                      </a:r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64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990339616"/>
                  </a:ext>
                </a:extLst>
              </a:tr>
              <a:tr h="326581">
                <a:tc>
                  <a:txBody>
                    <a:bodyPr/>
                    <a:lstStyle/>
                    <a:p>
                      <a:pPr algn="l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Embedded resource license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VOIP channel license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VOIP switching license 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VM channel license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2ch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8ch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-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2ch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8ch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2ch </a:t>
                      </a:r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16ch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-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4ch  16ch</a:t>
                      </a:r>
                      <a:endParaRPr 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 anchor="ctr"/>
                </a:tc>
                <a:extLst>
                  <a:ext uri="{0D108BD9-81ED-4DB2-BD59-A6C34878D82A}">
                    <a16:rowId xmlns="" xmlns:a16="http://schemas.microsoft.com/office/drawing/2014/main" val="2157085077"/>
                  </a:ext>
                </a:extLst>
              </a:tr>
              <a:tr h="1061388">
                <a:tc>
                  <a:txBody>
                    <a:bodyPr/>
                    <a:lstStyle/>
                    <a:p>
                      <a:pPr algn="l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Feature licenses</a:t>
                      </a:r>
                    </a:p>
                    <a:p>
                      <a:pPr marL="227013" indent="-114300" fontAlgn="ctr">
                        <a:buFontTx/>
                        <a:buChar char="-"/>
                      </a:pPr>
                      <a:r>
                        <a:rPr lang="en-US" sz="800" dirty="0"/>
                        <a:t>IP Networking</a:t>
                      </a:r>
                    </a:p>
                    <a:p>
                      <a:pPr marL="227013" indent="-114300" fontAlgn="ctr">
                        <a:buFontTx/>
                        <a:buChar char="-"/>
                      </a:pPr>
                      <a:r>
                        <a:rPr lang="en-US" sz="800" dirty="0"/>
                        <a:t>TNET (TNLS for CCM, TNLCM for LCM)</a:t>
                      </a:r>
                    </a:p>
                    <a:p>
                      <a:pPr marL="227013" indent="-114300" fontAlgn="ctr">
                        <a:buFontTx/>
                        <a:buChar char="-"/>
                      </a:pPr>
                      <a:r>
                        <a:rPr lang="en-US" sz="800" dirty="0"/>
                        <a:t>Geo Redundancy</a:t>
                      </a:r>
                    </a:p>
                    <a:p>
                      <a:pPr marL="227013" indent="-114300" fontAlgn="ctr">
                        <a:buFontTx/>
                        <a:buChar char="-"/>
                      </a:pPr>
                      <a:r>
                        <a:rPr lang="en-US" sz="800" dirty="0"/>
                        <a:t>Hotel feature license</a:t>
                      </a:r>
                    </a:p>
                    <a:p>
                      <a:pPr marL="227013" indent="-114300" fontAlgn="ctr">
                        <a:buFontTx/>
                        <a:buChar char="-"/>
                      </a:pPr>
                      <a:r>
                        <a:rPr lang="en-US" sz="800" dirty="0"/>
                        <a:t>Fidelio Interface</a:t>
                      </a:r>
                    </a:p>
                    <a:p>
                      <a:pPr marL="227013" indent="-114300" fontAlgn="ctr">
                        <a:buFontTx/>
                        <a:buChar char="-"/>
                      </a:pPr>
                      <a:r>
                        <a:rPr lang="en-US" sz="800" dirty="0"/>
                        <a:t>3rd party PMS Interface</a:t>
                      </a:r>
                    </a:p>
                    <a:p>
                      <a:pPr marL="227013" indent="-114300" fontAlgn="ctr">
                        <a:buFontTx/>
                        <a:buChar char="-"/>
                      </a:pPr>
                      <a:r>
                        <a:rPr lang="en-US" sz="800" dirty="0"/>
                        <a:t>3</a:t>
                      </a:r>
                      <a:r>
                        <a:rPr lang="en-US" sz="800" baseline="30000" dirty="0"/>
                        <a:t>rd</a:t>
                      </a:r>
                      <a:r>
                        <a:rPr lang="en-US" sz="800" dirty="0"/>
                        <a:t> party TAPI</a:t>
                      </a:r>
                    </a:p>
                    <a:p>
                      <a:pPr marL="227013" indent="-114300" fontAlgn="ctr">
                        <a:buFontTx/>
                        <a:buChar char="-"/>
                      </a:pPr>
                      <a:r>
                        <a:rPr lang="en-US" sz="800" dirty="0"/>
                        <a:t>AMSI</a:t>
                      </a:r>
                    </a:p>
                    <a:p>
                      <a:pPr marL="227013" indent="-114300" fontAlgn="ctr">
                        <a:buFontTx/>
                        <a:buChar char="-"/>
                      </a:pPr>
                      <a:r>
                        <a:rPr lang="en-US" sz="800" dirty="0"/>
                        <a:t>3</a:t>
                      </a:r>
                      <a:r>
                        <a:rPr lang="en-US" sz="800" baseline="30000" dirty="0"/>
                        <a:t>rd</a:t>
                      </a:r>
                      <a:r>
                        <a:rPr lang="en-US" sz="800" dirty="0"/>
                        <a:t> party SIP Apps (SIPS/SIPC)</a:t>
                      </a:r>
                    </a:p>
                    <a:p>
                      <a:pPr marL="227013" indent="-114300" fontAlgn="ctr">
                        <a:buFontTx/>
                        <a:buChar char="-"/>
                      </a:pPr>
                      <a:r>
                        <a:rPr lang="en-US" sz="800" dirty="0"/>
                        <a:t>AMP (ACD Manager Protocol)</a:t>
                      </a:r>
                    </a:p>
                    <a:p>
                      <a:pPr marL="227013" indent="-114300" fontAlgn="ctr">
                        <a:buFontTx/>
                        <a:buChar char="-"/>
                      </a:pPr>
                      <a:r>
                        <a:rPr lang="en-US" sz="800" dirty="0"/>
                        <a:t>REST API – SMDR</a:t>
                      </a:r>
                    </a:p>
                    <a:p>
                      <a:pPr marL="227013" indent="-114300" fontAlgn="ctr">
                        <a:buFontTx/>
                        <a:buChar char="-"/>
                      </a:pPr>
                      <a:r>
                        <a:rPr lang="en-US" sz="800" dirty="0"/>
                        <a:t>EXPM/EXPS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 (TNLCM)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 rtl="0" fontAlgn="ctr" latinLnBrk="0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 (TNLCM)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="" xmlns:a16="http://schemas.microsoft.com/office/drawing/2014/main" val="4030834007"/>
                  </a:ext>
                </a:extLst>
              </a:tr>
              <a:tr h="898097">
                <a:tc>
                  <a:txBody>
                    <a:bodyPr/>
                    <a:lstStyle/>
                    <a:p>
                      <a:pPr algn="l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Apps licenses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UCS Per device licenses (Desktop, Mobile)</a:t>
                      </a:r>
                      <a:r>
                        <a:rPr lang="en-US" altLang="ko-KR" sz="8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 *</a:t>
                      </a:r>
                      <a:r>
                        <a:rPr lang="en-US" altLang="ko-KR" sz="800" baseline="300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UCS User licenses (Basic, Advanced, Power)</a:t>
                      </a:r>
                      <a:r>
                        <a:rPr lang="en-US" altLang="ko-KR" sz="8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 *</a:t>
                      </a:r>
                      <a:r>
                        <a:rPr lang="en-US" altLang="ko-KR" sz="800" baseline="30000" dirty="0">
                          <a:latin typeface="Calibri" panose="020F0502020204030204" pitchFamily="34" charset="0"/>
                          <a:sym typeface="Wingdings" panose="05000000000000000000" pitchFamily="2" charset="2"/>
                        </a:rPr>
                        <a:t>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UCS Premium Server license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Clickcall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 ATD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 ATD Hotel</a:t>
                      </a:r>
                    </a:p>
                    <a:p>
                      <a:pPr marL="227013" marR="0" lvl="0" indent="-11430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IPCR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CCS/CCX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Report Plus/CCX Report Plus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NMS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2D/2M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199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(Adv) 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32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2  140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 rtl="0" fontAlgn="ctr" latinLnBrk="0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(Adv) </a:t>
                      </a:r>
                      <a:r>
                        <a:rPr lang="en-US" sz="8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 32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2  140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 (CCX)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 (CCX R+)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License (P2)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="" xmlns:a16="http://schemas.microsoft.com/office/drawing/2014/main" val="1103636802"/>
                  </a:ext>
                </a:extLst>
              </a:tr>
              <a:tr h="408226">
                <a:tc>
                  <a:txBody>
                    <a:bodyPr/>
                    <a:lstStyle/>
                    <a:p>
                      <a:pPr marL="0" indent="0" algn="l" rtl="0" fontAlgn="ctr" latinLnBrk="0">
                        <a:buFontTx/>
                        <a:buNone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SWA licenses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MNTD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MNTD2/3/4/5/6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MNT1/2/3/4/5</a:t>
                      </a:r>
                    </a:p>
                    <a:p>
                      <a:pPr marL="227013" indent="-114300" algn="l" rtl="0" fontAlgn="ctr" latinLnBrk="0">
                        <a:buFontTx/>
                        <a:buChar char="-"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MNTU1</a:t>
                      </a:r>
                    </a:p>
                  </a:txBody>
                  <a:tcPr marL="45720" marR="45720" marT="0" marB="0" anchor="ctr"/>
                </a:tc>
                <a:tc>
                  <a:txBody>
                    <a:bodyPr/>
                    <a:lstStyle/>
                    <a:p>
                      <a:pPr algn="ctr" rtl="0" fontAlgn="ctr" latinLnBrk="0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algn="ctr" rtl="0" fontAlgn="ctr" latinLnBrk="0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  <a:p>
                      <a:pPr algn="ctr" rtl="0" fontAlgn="ctr" latinLnBrk="0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License</a:t>
                      </a:r>
                    </a:p>
                  </a:txBody>
                  <a:tcPr marL="45720" marR="45720" marT="0" marB="0"/>
                </a:tc>
                <a:extLst>
                  <a:ext uri="{0D108BD9-81ED-4DB2-BD59-A6C34878D82A}">
                    <a16:rowId xmlns="" xmlns:a16="http://schemas.microsoft.com/office/drawing/2014/main" val="2947476631"/>
                  </a:ext>
                </a:extLst>
              </a:tr>
            </a:tbl>
          </a:graphicData>
        </a:graphic>
      </p:graphicFrame>
      <p:sp>
        <p:nvSpPr>
          <p:cNvPr id="63" name="Rectangle: Rounded Corners 8">
            <a:extLst>
              <a:ext uri="{FF2B5EF4-FFF2-40B4-BE49-F238E27FC236}">
                <a16:creationId xmlns="" xmlns:a16="http://schemas.microsoft.com/office/drawing/2014/main" id="{E8E077E6-927C-47E6-BFC4-6DADB75B5608}"/>
              </a:ext>
            </a:extLst>
          </p:cNvPr>
          <p:cNvSpPr/>
          <p:nvPr/>
        </p:nvSpPr>
        <p:spPr>
          <a:xfrm>
            <a:off x="3438453" y="1365325"/>
            <a:ext cx="979723" cy="4419600"/>
          </a:xfrm>
          <a:prstGeom prst="roundRect">
            <a:avLst>
              <a:gd name="adj" fmla="val 375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ECE05216-2B2E-4773-834C-7AAA5471224C}"/>
              </a:ext>
            </a:extLst>
          </p:cNvPr>
          <p:cNvSpPr txBox="1"/>
          <p:nvPr/>
        </p:nvSpPr>
        <p:spPr>
          <a:xfrm>
            <a:off x="844688" y="6063608"/>
            <a:ext cx="22397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latin typeface="Calibri" panose="020F0502020204030204" pitchFamily="34" charset="0"/>
                <a:sym typeface="Wingdings" panose="05000000000000000000" pitchFamily="2" charset="2"/>
              </a:rPr>
              <a:t>*</a:t>
            </a:r>
            <a:r>
              <a:rPr lang="en-US" altLang="ko-KR" sz="800" baseline="30000" dirty="0">
                <a:latin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en-US" sz="800" i="1" dirty="0">
                <a:latin typeface="Calibri" panose="020F0502020204030204" pitchFamily="34" charset="0"/>
              </a:rPr>
              <a:t> :</a:t>
            </a:r>
            <a:r>
              <a:rPr lang="en-US" altLang="ko-KR" sz="800" i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ru-RU" altLang="ko-KR" sz="8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Используется только один тип лицензии</a:t>
            </a:r>
            <a:r>
              <a:rPr lang="en-US" altLang="ko-KR" sz="800" i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altLang="ko-KR" sz="800" i="1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65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30204" y="680596"/>
            <a:ext cx="73657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Лицензирование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72852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B8DFE725-C1AD-42F9-978B-7785A7626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4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E05874C-2435-4141-BFF9-EFEB752CD0D3}"/>
              </a:ext>
            </a:extLst>
          </p:cNvPr>
          <p:cNvSpPr txBox="1"/>
          <p:nvPr/>
        </p:nvSpPr>
        <p:spPr>
          <a:xfrm>
            <a:off x="2495406" y="4718783"/>
            <a:ext cx="4153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Универсальное ПО</a:t>
            </a:r>
            <a:endParaRPr lang="ru-RU" sz="1600" b="1" dirty="0"/>
          </a:p>
          <a:p>
            <a:pPr algn="ctr"/>
            <a:r>
              <a:rPr lang="ru-RU" sz="1200" dirty="0" smtClean="0"/>
              <a:t>Мощное готовое </a:t>
            </a:r>
            <a:r>
              <a:rPr lang="en-US" sz="1200" dirty="0" smtClean="0"/>
              <a:t>UC </a:t>
            </a:r>
            <a:r>
              <a:rPr lang="ru-RU" sz="1200" dirty="0" smtClean="0"/>
              <a:t>решение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90F238-7CA3-4063-A71A-4BF916FBF52F}"/>
              </a:ext>
            </a:extLst>
          </p:cNvPr>
          <p:cNvSpPr txBox="1"/>
          <p:nvPr/>
        </p:nvSpPr>
        <p:spPr>
          <a:xfrm>
            <a:off x="748145" y="2877585"/>
            <a:ext cx="2681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Простота и гибкость</a:t>
            </a:r>
            <a:endParaRPr lang="en-US" b="1" dirty="0"/>
          </a:p>
          <a:p>
            <a:pPr algn="ctr"/>
            <a:r>
              <a:rPr lang="ru-RU" sz="1200" dirty="0" smtClean="0"/>
              <a:t>Раздельные опции линий и внутренних телефонов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012701-9F8F-4115-8C10-9BC8434D286B}"/>
              </a:ext>
            </a:extLst>
          </p:cNvPr>
          <p:cNvSpPr txBox="1"/>
          <p:nvPr/>
        </p:nvSpPr>
        <p:spPr>
          <a:xfrm>
            <a:off x="1632247" y="1925722"/>
            <a:ext cx="61273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Универсальный базовый кабинет и расширение</a:t>
            </a:r>
            <a:endParaRPr lang="en-US" b="1" dirty="0"/>
          </a:p>
          <a:p>
            <a:pPr algn="ctr"/>
            <a:r>
              <a:rPr lang="ru-RU" sz="1200" dirty="0" smtClean="0"/>
              <a:t>Максимум</a:t>
            </a:r>
            <a:r>
              <a:rPr lang="en-US" sz="1200" dirty="0" smtClean="0"/>
              <a:t> 214</a:t>
            </a:r>
            <a:r>
              <a:rPr lang="ru-RU" sz="1200" dirty="0" smtClean="0"/>
              <a:t> портов</a:t>
            </a:r>
            <a:r>
              <a:rPr lang="en-US" sz="1200" dirty="0" smtClean="0"/>
              <a:t> </a:t>
            </a:r>
            <a:r>
              <a:rPr lang="en-US" sz="1200" dirty="0"/>
              <a:t>(74 </a:t>
            </a:r>
            <a:r>
              <a:rPr lang="ru-RU" sz="1200" dirty="0" smtClean="0"/>
              <a:t>линии</a:t>
            </a:r>
            <a:r>
              <a:rPr lang="en-US" sz="1200" dirty="0" smtClean="0"/>
              <a:t>/140 </a:t>
            </a:r>
            <a:r>
              <a:rPr lang="ru-RU" sz="1200" dirty="0" smtClean="0"/>
              <a:t>внутренних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147AFB-3EC3-4C1C-9709-F746821919CF}"/>
              </a:ext>
            </a:extLst>
          </p:cNvPr>
          <p:cNvSpPr txBox="1"/>
          <p:nvPr/>
        </p:nvSpPr>
        <p:spPr>
          <a:xfrm>
            <a:off x="494850" y="3836656"/>
            <a:ext cx="3188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Компактный и тонкий дизайн</a:t>
            </a:r>
            <a:endParaRPr lang="en-US" b="1" dirty="0"/>
          </a:p>
          <a:p>
            <a:pPr algn="ctr"/>
            <a:r>
              <a:rPr lang="ru-RU" sz="1200" dirty="0" smtClean="0"/>
              <a:t>Все порты</a:t>
            </a:r>
            <a:r>
              <a:rPr lang="en-US" sz="1200" dirty="0" smtClean="0"/>
              <a:t> </a:t>
            </a:r>
            <a:r>
              <a:rPr lang="ru-RU" sz="1200" dirty="0" smtClean="0"/>
              <a:t>на </a:t>
            </a:r>
            <a:r>
              <a:rPr lang="en-US" sz="1200" dirty="0" smtClean="0"/>
              <a:t>RJ </a:t>
            </a:r>
            <a:r>
              <a:rPr lang="ru-RU" sz="1200" dirty="0" smtClean="0"/>
              <a:t>интерфейсах</a:t>
            </a:r>
            <a:endParaRPr lang="en-US" sz="1200" dirty="0"/>
          </a:p>
          <a:p>
            <a:pPr algn="ctr"/>
            <a:r>
              <a:rPr lang="ru-RU" sz="1200" dirty="0" smtClean="0"/>
              <a:t>Настенный и монтаж в </a:t>
            </a:r>
            <a:r>
              <a:rPr lang="en-US" sz="1200" dirty="0" smtClean="0"/>
              <a:t>19</a:t>
            </a:r>
            <a:r>
              <a:rPr lang="en-US" sz="1200" dirty="0"/>
              <a:t>” </a:t>
            </a:r>
            <a:r>
              <a:rPr lang="ru-RU" sz="1200" dirty="0" smtClean="0"/>
              <a:t>стойку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FBC13E6-92BE-4D70-8C4E-9745EBCBB599}"/>
              </a:ext>
            </a:extLst>
          </p:cNvPr>
          <p:cNvSpPr txBox="1"/>
          <p:nvPr/>
        </p:nvSpPr>
        <p:spPr>
          <a:xfrm>
            <a:off x="5520240" y="2720728"/>
            <a:ext cx="3060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Расширяемость </a:t>
            </a:r>
            <a:r>
              <a:rPr lang="en-US" b="1" dirty="0" smtClean="0"/>
              <a:t>VOIP/VM</a:t>
            </a:r>
            <a:endParaRPr lang="en-US" b="1" dirty="0"/>
          </a:p>
          <a:p>
            <a:pPr algn="ctr"/>
            <a:r>
              <a:rPr lang="ru-RU" sz="1200" dirty="0" smtClean="0"/>
              <a:t>До </a:t>
            </a:r>
            <a:r>
              <a:rPr lang="en-US" sz="1200" dirty="0" smtClean="0"/>
              <a:t>16 </a:t>
            </a:r>
            <a:r>
              <a:rPr lang="ru-RU" sz="1200" dirty="0" smtClean="0"/>
              <a:t>встроенных каналов </a:t>
            </a:r>
            <a:r>
              <a:rPr lang="en-US" sz="1200" dirty="0" smtClean="0"/>
              <a:t>VM/VOIP </a:t>
            </a:r>
            <a:r>
              <a:rPr lang="ru-RU" sz="1200" dirty="0" smtClean="0"/>
              <a:t>на</a:t>
            </a:r>
            <a:r>
              <a:rPr lang="en-US" sz="1200" dirty="0" smtClean="0"/>
              <a:t> </a:t>
            </a:r>
            <a:r>
              <a:rPr lang="en-US" sz="1200" dirty="0"/>
              <a:t>KSU </a:t>
            </a:r>
          </a:p>
          <a:p>
            <a:pPr algn="ctr"/>
            <a:r>
              <a:rPr lang="en-US" sz="1200" dirty="0"/>
              <a:t>(16 x 2 </a:t>
            </a:r>
            <a:r>
              <a:rPr lang="ru-RU" sz="1200" dirty="0" smtClean="0"/>
              <a:t>для двух</a:t>
            </a:r>
            <a:r>
              <a:rPr lang="en-US" sz="1200" dirty="0" smtClean="0"/>
              <a:t> KSU) </a:t>
            </a:r>
            <a:endParaRPr lang="en-US" sz="1200" dirty="0"/>
          </a:p>
          <a:p>
            <a:pPr algn="ctr"/>
            <a:r>
              <a:rPr lang="en-US" sz="1200" dirty="0" smtClean="0"/>
              <a:t>48</a:t>
            </a:r>
            <a:r>
              <a:rPr lang="ru-RU" sz="1200" dirty="0" smtClean="0"/>
              <a:t> каналов </a:t>
            </a:r>
            <a:r>
              <a:rPr lang="en-US" sz="1200" dirty="0" smtClean="0"/>
              <a:t>VOIP </a:t>
            </a:r>
            <a:r>
              <a:rPr lang="ru-RU" sz="1200" dirty="0" smtClean="0"/>
              <a:t>опционально</a:t>
            </a:r>
            <a:endParaRPr lang="en-US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46E60EE-811F-46EF-8700-C59374FA3F34}"/>
              </a:ext>
            </a:extLst>
          </p:cNvPr>
          <p:cNvSpPr txBox="1"/>
          <p:nvPr/>
        </p:nvSpPr>
        <p:spPr>
          <a:xfrm>
            <a:off x="5833045" y="3738720"/>
            <a:ext cx="2434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Расширяемая емкость</a:t>
            </a:r>
            <a:endParaRPr lang="en-US" b="1" dirty="0"/>
          </a:p>
          <a:p>
            <a:pPr algn="ctr"/>
            <a:r>
              <a:rPr lang="en-US" sz="1200" dirty="0"/>
              <a:t>48 </a:t>
            </a:r>
            <a:r>
              <a:rPr lang="ru-RU" sz="1200" dirty="0" smtClean="0"/>
              <a:t>Цифровых телефонов</a:t>
            </a:r>
            <a:endParaRPr lang="en-US" sz="1200" dirty="0"/>
          </a:p>
          <a:p>
            <a:pPr algn="ctr"/>
            <a:r>
              <a:rPr lang="en-US" sz="1200" dirty="0"/>
              <a:t>76 </a:t>
            </a:r>
            <a:r>
              <a:rPr lang="ru-RU" sz="1200" dirty="0" smtClean="0"/>
              <a:t>Аналоговых</a:t>
            </a:r>
            <a:endParaRPr lang="en-US" sz="1200" dirty="0"/>
          </a:p>
          <a:p>
            <a:pPr algn="ctr"/>
            <a:r>
              <a:rPr lang="en-US" sz="1200" dirty="0"/>
              <a:t>64 IP </a:t>
            </a:r>
            <a:r>
              <a:rPr lang="ru-RU" sz="1200" dirty="0" smtClean="0"/>
              <a:t>телефона</a:t>
            </a:r>
            <a:endParaRPr lang="en-US" sz="1200" dirty="0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xmlns="" id="{F62CFBBC-5DB9-415B-B628-44C1A9B4C955}"/>
              </a:ext>
            </a:extLst>
          </p:cNvPr>
          <p:cNvSpPr/>
          <p:nvPr/>
        </p:nvSpPr>
        <p:spPr>
          <a:xfrm>
            <a:off x="3575574" y="2861473"/>
            <a:ext cx="1992853" cy="1571079"/>
          </a:xfrm>
          <a:prstGeom prst="hexagon">
            <a:avLst>
              <a:gd name="adj" fmla="val 29661"/>
              <a:gd name="vf" fmla="val 115470"/>
            </a:avLst>
          </a:prstGeom>
          <a:ln/>
          <a:effectLst>
            <a:softEdge rad="63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22" name="그림 3">
            <a:extLst>
              <a:ext uri="{FF2B5EF4-FFF2-40B4-BE49-F238E27FC236}">
                <a16:creationId xmlns:a16="http://schemas.microsoft.com/office/drawing/2014/main" xmlns="" id="{3187BDE1-8864-48CA-82EA-2F984DE13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t="25442" r="18355" b="20321"/>
          <a:stretch/>
        </p:blipFill>
        <p:spPr>
          <a:xfrm>
            <a:off x="3800502" y="3277681"/>
            <a:ext cx="1542996" cy="738664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564388" y="1126250"/>
            <a:ext cx="8186505" cy="38635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Гибридная IP-АТС </a:t>
            </a:r>
            <a:r>
              <a:rPr lang="ru-RU" sz="1600" dirty="0"/>
              <a:t>- </a:t>
            </a:r>
            <a:r>
              <a:rPr lang="ru-RU" sz="1600" dirty="0" smtClean="0"/>
              <a:t>предназначена </a:t>
            </a:r>
            <a:r>
              <a:rPr lang="ru-RU" sz="1600" dirty="0"/>
              <a:t>для малого бизнеса, от 5 до 50 пользователей</a:t>
            </a:r>
            <a:endParaRPr lang="en-US" altLang="ko-KR" sz="1600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1042587" y="5608149"/>
            <a:ext cx="7224842" cy="38635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rgbClr val="00B050"/>
                </a:solidFill>
              </a:rPr>
              <a:t>Мощные коммуникации </a:t>
            </a:r>
            <a:r>
              <a:rPr lang="ru-RU" sz="2000" b="1" dirty="0" smtClean="0">
                <a:solidFill>
                  <a:srgbClr val="00B050"/>
                </a:solidFill>
              </a:rPr>
              <a:t>сейчас! Просто </a:t>
            </a:r>
            <a:r>
              <a:rPr lang="ru-RU" sz="2000" b="1" dirty="0">
                <a:solidFill>
                  <a:srgbClr val="00B050"/>
                </a:solidFill>
              </a:rPr>
              <a:t>и </a:t>
            </a:r>
            <a:r>
              <a:rPr lang="ru-RU" sz="2000" b="1" dirty="0" smtClean="0">
                <a:solidFill>
                  <a:srgbClr val="00B050"/>
                </a:solidFill>
              </a:rPr>
              <a:t>экономично!</a:t>
            </a:r>
            <a:endParaRPr lang="en-US" altLang="ko-KR" sz="20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204" y="680596"/>
            <a:ext cx="270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Основные моменты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27393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564388" y="1126250"/>
            <a:ext cx="8348876" cy="625638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eMG100 </a:t>
            </a:r>
            <a:r>
              <a:rPr lang="en-US" sz="1600" dirty="0" smtClean="0"/>
              <a:t>- </a:t>
            </a:r>
            <a:r>
              <a:rPr lang="ru-RU" sz="1600" dirty="0" smtClean="0"/>
              <a:t>интеллектуальная </a:t>
            </a:r>
            <a:r>
              <a:rPr lang="ru-RU" sz="1600" dirty="0"/>
              <a:t>гибридная IP-АТС для малого бизнеса, </a:t>
            </a:r>
            <a:r>
              <a:rPr lang="ru-RU" sz="1600" dirty="0" smtClean="0"/>
              <a:t>замена eMG80</a:t>
            </a:r>
            <a:endParaRPr lang="en-US" sz="1600" dirty="0" smtClean="0"/>
          </a:p>
          <a:p>
            <a:r>
              <a:rPr lang="ru-RU" sz="1600" dirty="0" smtClean="0"/>
              <a:t>Универсальное ПО </a:t>
            </a:r>
            <a:r>
              <a:rPr lang="en-US" sz="1600" dirty="0" smtClean="0"/>
              <a:t>– </a:t>
            </a:r>
            <a:r>
              <a:rPr lang="ru-RU" sz="1600" dirty="0" smtClean="0"/>
              <a:t>одинаковые функции и эксплуатация</a:t>
            </a:r>
            <a:endParaRPr lang="en-US" altLang="ko-KR" sz="1600" dirty="0"/>
          </a:p>
        </p:txBody>
      </p:sp>
      <p:sp>
        <p:nvSpPr>
          <p:cNvPr id="173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2495364" y="2064863"/>
            <a:ext cx="4666565" cy="312819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/>
              <a:t>Универсальное ПО </a:t>
            </a:r>
            <a:r>
              <a:rPr lang="en-US" sz="1600" b="1" dirty="0" smtClean="0"/>
              <a:t>(</a:t>
            </a:r>
            <a:r>
              <a:rPr lang="ru-RU" sz="1600" b="1" dirty="0" smtClean="0"/>
              <a:t>Программный код</a:t>
            </a:r>
            <a:r>
              <a:rPr lang="en-US" sz="1600" b="1" dirty="0" smtClean="0"/>
              <a:t>)</a:t>
            </a:r>
            <a:endParaRPr lang="en-US" altLang="ko-KR" sz="1600" dirty="0"/>
          </a:p>
        </p:txBody>
      </p:sp>
      <p:grpSp>
        <p:nvGrpSpPr>
          <p:cNvPr id="2153" name="Group 166"/>
          <p:cNvGrpSpPr>
            <a:grpSpLocks/>
          </p:cNvGrpSpPr>
          <p:nvPr/>
        </p:nvGrpSpPr>
        <p:grpSpPr bwMode="auto">
          <a:xfrm>
            <a:off x="1169988" y="2376488"/>
            <a:ext cx="7118350" cy="2928937"/>
            <a:chOff x="1842" y="-580"/>
            <a:chExt cx="11210" cy="4611"/>
          </a:xfrm>
        </p:grpSpPr>
        <p:grpSp>
          <p:nvGrpSpPr>
            <p:cNvPr id="2154" name="Group 167"/>
            <p:cNvGrpSpPr>
              <a:grpSpLocks/>
            </p:cNvGrpSpPr>
            <p:nvPr/>
          </p:nvGrpSpPr>
          <p:grpSpPr bwMode="auto">
            <a:xfrm>
              <a:off x="2064" y="1478"/>
              <a:ext cx="4850" cy="2434"/>
              <a:chOff x="2064" y="1478"/>
              <a:chExt cx="4850" cy="2434"/>
            </a:xfrm>
          </p:grpSpPr>
          <p:sp>
            <p:nvSpPr>
              <p:cNvPr id="2223" name="Freeform 168"/>
              <p:cNvSpPr>
                <a:spLocks/>
              </p:cNvSpPr>
              <p:nvPr/>
            </p:nvSpPr>
            <p:spPr bwMode="auto">
              <a:xfrm>
                <a:off x="2064" y="1478"/>
                <a:ext cx="4850" cy="2434"/>
              </a:xfrm>
              <a:custGeom>
                <a:avLst/>
                <a:gdLst>
                  <a:gd name="T0" fmla="+- 0 6659 2064"/>
                  <a:gd name="T1" fmla="*/ T0 w 4850"/>
                  <a:gd name="T2" fmla="+- 0 1478 1478"/>
                  <a:gd name="T3" fmla="*/ 1478 h 2434"/>
                  <a:gd name="T4" fmla="+- 0 2318 2064"/>
                  <a:gd name="T5" fmla="*/ T4 w 4850"/>
                  <a:gd name="T6" fmla="+- 0 1478 1478"/>
                  <a:gd name="T7" fmla="*/ 1478 h 2434"/>
                  <a:gd name="T8" fmla="+- 0 2250 2064"/>
                  <a:gd name="T9" fmla="*/ T8 w 4850"/>
                  <a:gd name="T10" fmla="+- 0 1488 1478"/>
                  <a:gd name="T11" fmla="*/ 1488 h 2434"/>
                  <a:gd name="T12" fmla="+- 0 2190 2064"/>
                  <a:gd name="T13" fmla="*/ T12 w 4850"/>
                  <a:gd name="T14" fmla="+- 0 1514 1478"/>
                  <a:gd name="T15" fmla="*/ 1514 h 2434"/>
                  <a:gd name="T16" fmla="+- 0 2138 2064"/>
                  <a:gd name="T17" fmla="*/ T16 w 4850"/>
                  <a:gd name="T18" fmla="+- 0 1554 1478"/>
                  <a:gd name="T19" fmla="*/ 1554 h 2434"/>
                  <a:gd name="T20" fmla="+- 0 2099 2064"/>
                  <a:gd name="T21" fmla="*/ T20 w 4850"/>
                  <a:gd name="T22" fmla="+- 0 1605 1478"/>
                  <a:gd name="T23" fmla="*/ 1605 h 2434"/>
                  <a:gd name="T24" fmla="+- 0 2073 2064"/>
                  <a:gd name="T25" fmla="*/ T24 w 4850"/>
                  <a:gd name="T26" fmla="+- 0 1666 1478"/>
                  <a:gd name="T27" fmla="*/ 1666 h 2434"/>
                  <a:gd name="T28" fmla="+- 0 2064 2064"/>
                  <a:gd name="T29" fmla="*/ T28 w 4850"/>
                  <a:gd name="T30" fmla="+- 0 1732 1478"/>
                  <a:gd name="T31" fmla="*/ 1732 h 2434"/>
                  <a:gd name="T32" fmla="+- 0 2064 2064"/>
                  <a:gd name="T33" fmla="*/ T32 w 4850"/>
                  <a:gd name="T34" fmla="+- 0 3658 1478"/>
                  <a:gd name="T35" fmla="*/ 3658 h 2434"/>
                  <a:gd name="T36" fmla="+- 0 2065 2064"/>
                  <a:gd name="T37" fmla="*/ T36 w 4850"/>
                  <a:gd name="T38" fmla="+- 0 3681 1478"/>
                  <a:gd name="T39" fmla="*/ 3681 h 2434"/>
                  <a:gd name="T40" fmla="+- 0 2081 2064"/>
                  <a:gd name="T41" fmla="*/ T40 w 4850"/>
                  <a:gd name="T42" fmla="+- 0 3747 1478"/>
                  <a:gd name="T43" fmla="*/ 3747 h 2434"/>
                  <a:gd name="T44" fmla="+- 0 2111 2064"/>
                  <a:gd name="T45" fmla="*/ T44 w 4850"/>
                  <a:gd name="T46" fmla="+- 0 3804 1478"/>
                  <a:gd name="T47" fmla="*/ 3804 h 2434"/>
                  <a:gd name="T48" fmla="+- 0 2156 2064"/>
                  <a:gd name="T49" fmla="*/ T48 w 4850"/>
                  <a:gd name="T50" fmla="+- 0 3852 1478"/>
                  <a:gd name="T51" fmla="*/ 3852 h 2434"/>
                  <a:gd name="T52" fmla="+- 0 2211 2064"/>
                  <a:gd name="T53" fmla="*/ T52 w 4850"/>
                  <a:gd name="T54" fmla="+- 0 3887 1478"/>
                  <a:gd name="T55" fmla="*/ 3887 h 2434"/>
                  <a:gd name="T56" fmla="+- 0 2274 2064"/>
                  <a:gd name="T57" fmla="*/ T56 w 4850"/>
                  <a:gd name="T58" fmla="+- 0 3908 1478"/>
                  <a:gd name="T59" fmla="*/ 3908 h 2434"/>
                  <a:gd name="T60" fmla="+- 0 2320 2064"/>
                  <a:gd name="T61" fmla="*/ T60 w 4850"/>
                  <a:gd name="T62" fmla="+- 0 3912 1478"/>
                  <a:gd name="T63" fmla="*/ 3912 h 2434"/>
                  <a:gd name="T64" fmla="+- 0 6661 2064"/>
                  <a:gd name="T65" fmla="*/ T64 w 4850"/>
                  <a:gd name="T66" fmla="+- 0 3912 1478"/>
                  <a:gd name="T67" fmla="*/ 3912 h 2434"/>
                  <a:gd name="T68" fmla="+- 0 6728 2064"/>
                  <a:gd name="T69" fmla="*/ T68 w 4850"/>
                  <a:gd name="T70" fmla="+- 0 3902 1478"/>
                  <a:gd name="T71" fmla="*/ 3902 h 2434"/>
                  <a:gd name="T72" fmla="+- 0 6789 2064"/>
                  <a:gd name="T73" fmla="*/ T72 w 4850"/>
                  <a:gd name="T74" fmla="+- 0 3876 1478"/>
                  <a:gd name="T75" fmla="*/ 3876 h 2434"/>
                  <a:gd name="T76" fmla="+- 0 6840 2064"/>
                  <a:gd name="T77" fmla="*/ T76 w 4850"/>
                  <a:gd name="T78" fmla="+- 0 3836 1478"/>
                  <a:gd name="T79" fmla="*/ 3836 h 2434"/>
                  <a:gd name="T80" fmla="+- 0 6880 2064"/>
                  <a:gd name="T81" fmla="*/ T80 w 4850"/>
                  <a:gd name="T82" fmla="+- 0 3785 1478"/>
                  <a:gd name="T83" fmla="*/ 3785 h 2434"/>
                  <a:gd name="T84" fmla="+- 0 6905 2064"/>
                  <a:gd name="T85" fmla="*/ T84 w 4850"/>
                  <a:gd name="T86" fmla="+- 0 3724 1478"/>
                  <a:gd name="T87" fmla="*/ 3724 h 2434"/>
                  <a:gd name="T88" fmla="+- 0 6914 2064"/>
                  <a:gd name="T89" fmla="*/ T88 w 4850"/>
                  <a:gd name="T90" fmla="+- 0 3658 1478"/>
                  <a:gd name="T91" fmla="*/ 3658 h 2434"/>
                  <a:gd name="T92" fmla="+- 0 6914 2064"/>
                  <a:gd name="T93" fmla="*/ T92 w 4850"/>
                  <a:gd name="T94" fmla="+- 0 1732 1478"/>
                  <a:gd name="T95" fmla="*/ 1732 h 2434"/>
                  <a:gd name="T96" fmla="+- 0 6913 2064"/>
                  <a:gd name="T97" fmla="*/ T96 w 4850"/>
                  <a:gd name="T98" fmla="+- 0 1709 1478"/>
                  <a:gd name="T99" fmla="*/ 1709 h 2434"/>
                  <a:gd name="T100" fmla="+- 0 6898 2064"/>
                  <a:gd name="T101" fmla="*/ T100 w 4850"/>
                  <a:gd name="T102" fmla="+- 0 1643 1478"/>
                  <a:gd name="T103" fmla="*/ 1643 h 2434"/>
                  <a:gd name="T104" fmla="+- 0 6867 2064"/>
                  <a:gd name="T105" fmla="*/ T104 w 4850"/>
                  <a:gd name="T106" fmla="+- 0 1586 1478"/>
                  <a:gd name="T107" fmla="*/ 1586 h 2434"/>
                  <a:gd name="T108" fmla="+- 0 6823 2064"/>
                  <a:gd name="T109" fmla="*/ T108 w 4850"/>
                  <a:gd name="T110" fmla="+- 0 1538 1478"/>
                  <a:gd name="T111" fmla="*/ 1538 h 2434"/>
                  <a:gd name="T112" fmla="+- 0 6768 2064"/>
                  <a:gd name="T113" fmla="*/ T112 w 4850"/>
                  <a:gd name="T114" fmla="+- 0 1503 1478"/>
                  <a:gd name="T115" fmla="*/ 1503 h 2434"/>
                  <a:gd name="T116" fmla="+- 0 6704 2064"/>
                  <a:gd name="T117" fmla="*/ T116 w 4850"/>
                  <a:gd name="T118" fmla="+- 0 1482 1478"/>
                  <a:gd name="T119" fmla="*/ 1482 h 2434"/>
                  <a:gd name="T120" fmla="+- 0 6659 2064"/>
                  <a:gd name="T121" fmla="*/ T120 w 4850"/>
                  <a:gd name="T122" fmla="+- 0 1478 1478"/>
                  <a:gd name="T123" fmla="*/ 1478 h 24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4850" h="2434">
                    <a:moveTo>
                      <a:pt x="4595" y="0"/>
                    </a:moveTo>
                    <a:lnTo>
                      <a:pt x="254" y="0"/>
                    </a:lnTo>
                    <a:lnTo>
                      <a:pt x="186" y="10"/>
                    </a:lnTo>
                    <a:lnTo>
                      <a:pt x="126" y="36"/>
                    </a:lnTo>
                    <a:lnTo>
                      <a:pt x="74" y="76"/>
                    </a:lnTo>
                    <a:lnTo>
                      <a:pt x="35" y="127"/>
                    </a:lnTo>
                    <a:lnTo>
                      <a:pt x="9" y="188"/>
                    </a:lnTo>
                    <a:lnTo>
                      <a:pt x="0" y="254"/>
                    </a:lnTo>
                    <a:lnTo>
                      <a:pt x="0" y="2180"/>
                    </a:lnTo>
                    <a:lnTo>
                      <a:pt x="1" y="2203"/>
                    </a:lnTo>
                    <a:lnTo>
                      <a:pt x="17" y="2269"/>
                    </a:lnTo>
                    <a:lnTo>
                      <a:pt x="47" y="2326"/>
                    </a:lnTo>
                    <a:lnTo>
                      <a:pt x="92" y="2374"/>
                    </a:lnTo>
                    <a:lnTo>
                      <a:pt x="147" y="2409"/>
                    </a:lnTo>
                    <a:lnTo>
                      <a:pt x="210" y="2430"/>
                    </a:lnTo>
                    <a:lnTo>
                      <a:pt x="256" y="2434"/>
                    </a:lnTo>
                    <a:lnTo>
                      <a:pt x="4597" y="2434"/>
                    </a:lnTo>
                    <a:lnTo>
                      <a:pt x="4664" y="2424"/>
                    </a:lnTo>
                    <a:lnTo>
                      <a:pt x="4725" y="2398"/>
                    </a:lnTo>
                    <a:lnTo>
                      <a:pt x="4776" y="2358"/>
                    </a:lnTo>
                    <a:lnTo>
                      <a:pt x="4816" y="2307"/>
                    </a:lnTo>
                    <a:lnTo>
                      <a:pt x="4841" y="2246"/>
                    </a:lnTo>
                    <a:lnTo>
                      <a:pt x="4850" y="2180"/>
                    </a:lnTo>
                    <a:lnTo>
                      <a:pt x="4850" y="254"/>
                    </a:lnTo>
                    <a:lnTo>
                      <a:pt x="4849" y="231"/>
                    </a:lnTo>
                    <a:lnTo>
                      <a:pt x="4834" y="165"/>
                    </a:lnTo>
                    <a:lnTo>
                      <a:pt x="4803" y="108"/>
                    </a:lnTo>
                    <a:lnTo>
                      <a:pt x="4759" y="60"/>
                    </a:lnTo>
                    <a:lnTo>
                      <a:pt x="4704" y="25"/>
                    </a:lnTo>
                    <a:lnTo>
                      <a:pt x="4640" y="4"/>
                    </a:lnTo>
                    <a:lnTo>
                      <a:pt x="4595" y="0"/>
                    </a:lnTo>
                  </a:path>
                </a:pathLst>
              </a:custGeom>
              <a:solidFill>
                <a:srgbClr val="A7DD7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224" name="Picture 16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8" y="2839"/>
                <a:ext cx="1138" cy="1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55" name="Group 170"/>
            <p:cNvGrpSpPr>
              <a:grpSpLocks/>
            </p:cNvGrpSpPr>
            <p:nvPr/>
          </p:nvGrpSpPr>
          <p:grpSpPr bwMode="auto">
            <a:xfrm>
              <a:off x="2268" y="2839"/>
              <a:ext cx="1138" cy="1032"/>
              <a:chOff x="2268" y="2839"/>
              <a:chExt cx="1138" cy="1032"/>
            </a:xfrm>
          </p:grpSpPr>
          <p:sp>
            <p:nvSpPr>
              <p:cNvPr id="2222" name="Freeform 171"/>
              <p:cNvSpPr>
                <a:spLocks/>
              </p:cNvSpPr>
              <p:nvPr/>
            </p:nvSpPr>
            <p:spPr bwMode="auto">
              <a:xfrm>
                <a:off x="2268" y="2839"/>
                <a:ext cx="1138" cy="1032"/>
              </a:xfrm>
              <a:custGeom>
                <a:avLst/>
                <a:gdLst>
                  <a:gd name="T0" fmla="+- 0 2268 2268"/>
                  <a:gd name="T1" fmla="*/ T0 w 1138"/>
                  <a:gd name="T2" fmla="+- 0 3355 2839"/>
                  <a:gd name="T3" fmla="*/ 3355 h 1032"/>
                  <a:gd name="T4" fmla="+- 0 2275 2268"/>
                  <a:gd name="T5" fmla="*/ T4 w 1138"/>
                  <a:gd name="T6" fmla="+- 0 3271 2839"/>
                  <a:gd name="T7" fmla="*/ 3271 h 1032"/>
                  <a:gd name="T8" fmla="+- 0 2297 2268"/>
                  <a:gd name="T9" fmla="*/ T8 w 1138"/>
                  <a:gd name="T10" fmla="+- 0 3192 2839"/>
                  <a:gd name="T11" fmla="*/ 3192 h 1032"/>
                  <a:gd name="T12" fmla="+- 0 2331 2268"/>
                  <a:gd name="T13" fmla="*/ T12 w 1138"/>
                  <a:gd name="T14" fmla="+- 0 3118 2839"/>
                  <a:gd name="T15" fmla="*/ 3118 h 1032"/>
                  <a:gd name="T16" fmla="+- 0 2378 2268"/>
                  <a:gd name="T17" fmla="*/ T16 w 1138"/>
                  <a:gd name="T18" fmla="+- 0 3050 2839"/>
                  <a:gd name="T19" fmla="*/ 3050 h 1032"/>
                  <a:gd name="T20" fmla="+- 0 2435 2268"/>
                  <a:gd name="T21" fmla="*/ T20 w 1138"/>
                  <a:gd name="T22" fmla="+- 0 2990 2839"/>
                  <a:gd name="T23" fmla="*/ 2990 h 1032"/>
                  <a:gd name="T24" fmla="+- 0 2501 2268"/>
                  <a:gd name="T25" fmla="*/ T24 w 1138"/>
                  <a:gd name="T26" fmla="+- 0 2939 2839"/>
                  <a:gd name="T27" fmla="*/ 2939 h 1032"/>
                  <a:gd name="T28" fmla="+- 0 2575 2268"/>
                  <a:gd name="T29" fmla="*/ T28 w 1138"/>
                  <a:gd name="T30" fmla="+- 0 2897 2839"/>
                  <a:gd name="T31" fmla="*/ 2897 h 1032"/>
                  <a:gd name="T32" fmla="+- 0 2657 2268"/>
                  <a:gd name="T33" fmla="*/ T32 w 1138"/>
                  <a:gd name="T34" fmla="+- 0 2865 2839"/>
                  <a:gd name="T35" fmla="*/ 2865 h 1032"/>
                  <a:gd name="T36" fmla="+- 0 2745 2268"/>
                  <a:gd name="T37" fmla="*/ T36 w 1138"/>
                  <a:gd name="T38" fmla="+- 0 2846 2839"/>
                  <a:gd name="T39" fmla="*/ 2846 h 1032"/>
                  <a:gd name="T40" fmla="+- 0 2837 2268"/>
                  <a:gd name="T41" fmla="*/ T40 w 1138"/>
                  <a:gd name="T42" fmla="+- 0 2839 2839"/>
                  <a:gd name="T43" fmla="*/ 2839 h 1032"/>
                  <a:gd name="T44" fmla="+- 0 2883 2268"/>
                  <a:gd name="T45" fmla="*/ T44 w 1138"/>
                  <a:gd name="T46" fmla="+- 0 2841 2839"/>
                  <a:gd name="T47" fmla="*/ 2841 h 1032"/>
                  <a:gd name="T48" fmla="+- 0 2974 2268"/>
                  <a:gd name="T49" fmla="*/ T48 w 1138"/>
                  <a:gd name="T50" fmla="+- 0 2854 2839"/>
                  <a:gd name="T51" fmla="*/ 2854 h 1032"/>
                  <a:gd name="T52" fmla="+- 0 3058 2268"/>
                  <a:gd name="T53" fmla="*/ T52 w 1138"/>
                  <a:gd name="T54" fmla="+- 0 2880 2839"/>
                  <a:gd name="T55" fmla="*/ 2880 h 1032"/>
                  <a:gd name="T56" fmla="+- 0 3136 2268"/>
                  <a:gd name="T57" fmla="*/ T56 w 1138"/>
                  <a:gd name="T58" fmla="+- 0 2916 2839"/>
                  <a:gd name="T59" fmla="*/ 2916 h 1032"/>
                  <a:gd name="T60" fmla="+- 0 3207 2268"/>
                  <a:gd name="T61" fmla="*/ T60 w 1138"/>
                  <a:gd name="T62" fmla="+- 0 2963 2839"/>
                  <a:gd name="T63" fmla="*/ 2963 h 1032"/>
                  <a:gd name="T64" fmla="+- 0 3269 2268"/>
                  <a:gd name="T65" fmla="*/ T64 w 1138"/>
                  <a:gd name="T66" fmla="+- 0 3019 2839"/>
                  <a:gd name="T67" fmla="*/ 3019 h 1032"/>
                  <a:gd name="T68" fmla="+- 0 3320 2268"/>
                  <a:gd name="T69" fmla="*/ T68 w 1138"/>
                  <a:gd name="T70" fmla="+- 0 3083 2839"/>
                  <a:gd name="T71" fmla="*/ 3083 h 1032"/>
                  <a:gd name="T72" fmla="+- 0 3361 2268"/>
                  <a:gd name="T73" fmla="*/ T72 w 1138"/>
                  <a:gd name="T74" fmla="+- 0 3154 2839"/>
                  <a:gd name="T75" fmla="*/ 3154 h 1032"/>
                  <a:gd name="T76" fmla="+- 0 3389 2268"/>
                  <a:gd name="T77" fmla="*/ T76 w 1138"/>
                  <a:gd name="T78" fmla="+- 0 3231 2839"/>
                  <a:gd name="T79" fmla="*/ 3231 h 1032"/>
                  <a:gd name="T80" fmla="+- 0 3404 2268"/>
                  <a:gd name="T81" fmla="*/ T80 w 1138"/>
                  <a:gd name="T82" fmla="+- 0 3313 2839"/>
                  <a:gd name="T83" fmla="*/ 3313 h 1032"/>
                  <a:gd name="T84" fmla="+- 0 3406 2268"/>
                  <a:gd name="T85" fmla="*/ T84 w 1138"/>
                  <a:gd name="T86" fmla="+- 0 3355 2839"/>
                  <a:gd name="T87" fmla="*/ 3355 h 1032"/>
                  <a:gd name="T88" fmla="+- 0 3404 2268"/>
                  <a:gd name="T89" fmla="*/ T88 w 1138"/>
                  <a:gd name="T90" fmla="+- 0 3397 2839"/>
                  <a:gd name="T91" fmla="*/ 3397 h 1032"/>
                  <a:gd name="T92" fmla="+- 0 3389 2268"/>
                  <a:gd name="T93" fmla="*/ T92 w 1138"/>
                  <a:gd name="T94" fmla="+- 0 3479 2839"/>
                  <a:gd name="T95" fmla="*/ 3479 h 1032"/>
                  <a:gd name="T96" fmla="+- 0 3361 2268"/>
                  <a:gd name="T97" fmla="*/ T96 w 1138"/>
                  <a:gd name="T98" fmla="+- 0 3556 2839"/>
                  <a:gd name="T99" fmla="*/ 3556 h 1032"/>
                  <a:gd name="T100" fmla="+- 0 3320 2268"/>
                  <a:gd name="T101" fmla="*/ T100 w 1138"/>
                  <a:gd name="T102" fmla="+- 0 3627 2839"/>
                  <a:gd name="T103" fmla="*/ 3627 h 1032"/>
                  <a:gd name="T104" fmla="+- 0 3269 2268"/>
                  <a:gd name="T105" fmla="*/ T104 w 1138"/>
                  <a:gd name="T106" fmla="+- 0 3691 2839"/>
                  <a:gd name="T107" fmla="*/ 3691 h 1032"/>
                  <a:gd name="T108" fmla="+- 0 3207 2268"/>
                  <a:gd name="T109" fmla="*/ T108 w 1138"/>
                  <a:gd name="T110" fmla="+- 0 3747 2839"/>
                  <a:gd name="T111" fmla="*/ 3747 h 1032"/>
                  <a:gd name="T112" fmla="+- 0 3136 2268"/>
                  <a:gd name="T113" fmla="*/ T112 w 1138"/>
                  <a:gd name="T114" fmla="+- 0 3794 2839"/>
                  <a:gd name="T115" fmla="*/ 3794 h 1032"/>
                  <a:gd name="T116" fmla="+- 0 3058 2268"/>
                  <a:gd name="T117" fmla="*/ T116 w 1138"/>
                  <a:gd name="T118" fmla="+- 0 3830 2839"/>
                  <a:gd name="T119" fmla="*/ 3830 h 1032"/>
                  <a:gd name="T120" fmla="+- 0 2974 2268"/>
                  <a:gd name="T121" fmla="*/ T120 w 1138"/>
                  <a:gd name="T122" fmla="+- 0 3856 2839"/>
                  <a:gd name="T123" fmla="*/ 3856 h 1032"/>
                  <a:gd name="T124" fmla="+- 0 2883 2268"/>
                  <a:gd name="T125" fmla="*/ T124 w 1138"/>
                  <a:gd name="T126" fmla="+- 0 3869 2839"/>
                  <a:gd name="T127" fmla="*/ 3869 h 1032"/>
                  <a:gd name="T128" fmla="+- 0 2837 2268"/>
                  <a:gd name="T129" fmla="*/ T128 w 1138"/>
                  <a:gd name="T130" fmla="+- 0 3871 2839"/>
                  <a:gd name="T131" fmla="*/ 3871 h 1032"/>
                  <a:gd name="T132" fmla="+- 0 2790 2268"/>
                  <a:gd name="T133" fmla="*/ T132 w 1138"/>
                  <a:gd name="T134" fmla="+- 0 3869 2839"/>
                  <a:gd name="T135" fmla="*/ 3869 h 1032"/>
                  <a:gd name="T136" fmla="+- 0 2700 2268"/>
                  <a:gd name="T137" fmla="*/ T136 w 1138"/>
                  <a:gd name="T138" fmla="+- 0 3856 2839"/>
                  <a:gd name="T139" fmla="*/ 3856 h 1032"/>
                  <a:gd name="T140" fmla="+- 0 2615 2268"/>
                  <a:gd name="T141" fmla="*/ T140 w 1138"/>
                  <a:gd name="T142" fmla="+- 0 3830 2839"/>
                  <a:gd name="T143" fmla="*/ 3830 h 1032"/>
                  <a:gd name="T144" fmla="+- 0 2537 2268"/>
                  <a:gd name="T145" fmla="*/ T144 w 1138"/>
                  <a:gd name="T146" fmla="+- 0 3794 2839"/>
                  <a:gd name="T147" fmla="*/ 3794 h 1032"/>
                  <a:gd name="T148" fmla="+- 0 2467 2268"/>
                  <a:gd name="T149" fmla="*/ T148 w 1138"/>
                  <a:gd name="T150" fmla="+- 0 3747 2839"/>
                  <a:gd name="T151" fmla="*/ 3747 h 1032"/>
                  <a:gd name="T152" fmla="+- 0 2405 2268"/>
                  <a:gd name="T153" fmla="*/ T152 w 1138"/>
                  <a:gd name="T154" fmla="+- 0 3691 2839"/>
                  <a:gd name="T155" fmla="*/ 3691 h 1032"/>
                  <a:gd name="T156" fmla="+- 0 2353 2268"/>
                  <a:gd name="T157" fmla="*/ T156 w 1138"/>
                  <a:gd name="T158" fmla="+- 0 3627 2839"/>
                  <a:gd name="T159" fmla="*/ 3627 h 1032"/>
                  <a:gd name="T160" fmla="+- 0 2313 2268"/>
                  <a:gd name="T161" fmla="*/ T160 w 1138"/>
                  <a:gd name="T162" fmla="+- 0 3556 2839"/>
                  <a:gd name="T163" fmla="*/ 3556 h 1032"/>
                  <a:gd name="T164" fmla="+- 0 2285 2268"/>
                  <a:gd name="T165" fmla="*/ T164 w 1138"/>
                  <a:gd name="T166" fmla="+- 0 3479 2839"/>
                  <a:gd name="T167" fmla="*/ 3479 h 1032"/>
                  <a:gd name="T168" fmla="+- 0 2270 2268"/>
                  <a:gd name="T169" fmla="*/ T168 w 1138"/>
                  <a:gd name="T170" fmla="+- 0 3397 2839"/>
                  <a:gd name="T171" fmla="*/ 3397 h 1032"/>
                  <a:gd name="T172" fmla="+- 0 2268 2268"/>
                  <a:gd name="T173" fmla="*/ T172 w 1138"/>
                  <a:gd name="T174" fmla="+- 0 3355 2839"/>
                  <a:gd name="T175" fmla="*/ 3355 h 10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</a:cxnLst>
                <a:rect l="0" t="0" r="r" b="b"/>
                <a:pathLst>
                  <a:path w="1138" h="1032">
                    <a:moveTo>
                      <a:pt x="0" y="516"/>
                    </a:moveTo>
                    <a:lnTo>
                      <a:pt x="7" y="432"/>
                    </a:lnTo>
                    <a:lnTo>
                      <a:pt x="29" y="353"/>
                    </a:lnTo>
                    <a:lnTo>
                      <a:pt x="63" y="279"/>
                    </a:lnTo>
                    <a:lnTo>
                      <a:pt x="110" y="211"/>
                    </a:lnTo>
                    <a:lnTo>
                      <a:pt x="167" y="151"/>
                    </a:lnTo>
                    <a:lnTo>
                      <a:pt x="233" y="100"/>
                    </a:lnTo>
                    <a:lnTo>
                      <a:pt x="307" y="58"/>
                    </a:lnTo>
                    <a:lnTo>
                      <a:pt x="389" y="26"/>
                    </a:lnTo>
                    <a:lnTo>
                      <a:pt x="477" y="7"/>
                    </a:lnTo>
                    <a:lnTo>
                      <a:pt x="569" y="0"/>
                    </a:lnTo>
                    <a:lnTo>
                      <a:pt x="615" y="2"/>
                    </a:lnTo>
                    <a:lnTo>
                      <a:pt x="706" y="15"/>
                    </a:lnTo>
                    <a:lnTo>
                      <a:pt x="790" y="41"/>
                    </a:lnTo>
                    <a:lnTo>
                      <a:pt x="868" y="77"/>
                    </a:lnTo>
                    <a:lnTo>
                      <a:pt x="939" y="124"/>
                    </a:lnTo>
                    <a:lnTo>
                      <a:pt x="1001" y="180"/>
                    </a:lnTo>
                    <a:lnTo>
                      <a:pt x="1052" y="244"/>
                    </a:lnTo>
                    <a:lnTo>
                      <a:pt x="1093" y="315"/>
                    </a:lnTo>
                    <a:lnTo>
                      <a:pt x="1121" y="392"/>
                    </a:lnTo>
                    <a:lnTo>
                      <a:pt x="1136" y="474"/>
                    </a:lnTo>
                    <a:lnTo>
                      <a:pt x="1138" y="516"/>
                    </a:lnTo>
                    <a:lnTo>
                      <a:pt x="1136" y="558"/>
                    </a:lnTo>
                    <a:lnTo>
                      <a:pt x="1121" y="640"/>
                    </a:lnTo>
                    <a:lnTo>
                      <a:pt x="1093" y="717"/>
                    </a:lnTo>
                    <a:lnTo>
                      <a:pt x="1052" y="788"/>
                    </a:lnTo>
                    <a:lnTo>
                      <a:pt x="1001" y="852"/>
                    </a:lnTo>
                    <a:lnTo>
                      <a:pt x="939" y="908"/>
                    </a:lnTo>
                    <a:lnTo>
                      <a:pt x="868" y="955"/>
                    </a:lnTo>
                    <a:lnTo>
                      <a:pt x="790" y="991"/>
                    </a:lnTo>
                    <a:lnTo>
                      <a:pt x="706" y="1017"/>
                    </a:lnTo>
                    <a:lnTo>
                      <a:pt x="615" y="1030"/>
                    </a:lnTo>
                    <a:lnTo>
                      <a:pt x="569" y="1032"/>
                    </a:lnTo>
                    <a:lnTo>
                      <a:pt x="522" y="1030"/>
                    </a:lnTo>
                    <a:lnTo>
                      <a:pt x="432" y="1017"/>
                    </a:lnTo>
                    <a:lnTo>
                      <a:pt x="347" y="991"/>
                    </a:lnTo>
                    <a:lnTo>
                      <a:pt x="269" y="955"/>
                    </a:lnTo>
                    <a:lnTo>
                      <a:pt x="199" y="908"/>
                    </a:lnTo>
                    <a:lnTo>
                      <a:pt x="137" y="852"/>
                    </a:lnTo>
                    <a:lnTo>
                      <a:pt x="85" y="788"/>
                    </a:lnTo>
                    <a:lnTo>
                      <a:pt x="45" y="717"/>
                    </a:lnTo>
                    <a:lnTo>
                      <a:pt x="17" y="640"/>
                    </a:lnTo>
                    <a:lnTo>
                      <a:pt x="2" y="558"/>
                    </a:lnTo>
                    <a:lnTo>
                      <a:pt x="0" y="516"/>
                    </a:lnTo>
                    <a:close/>
                  </a:path>
                </a:pathLst>
              </a:custGeom>
              <a:noFill/>
              <a:ln w="6096">
                <a:solidFill>
                  <a:srgbClr val="6CBA2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56" name="Group 172"/>
            <p:cNvGrpSpPr>
              <a:grpSpLocks/>
            </p:cNvGrpSpPr>
            <p:nvPr/>
          </p:nvGrpSpPr>
          <p:grpSpPr bwMode="auto">
            <a:xfrm>
              <a:off x="4012" y="2840"/>
              <a:ext cx="1135" cy="1032"/>
              <a:chOff x="4012" y="2840"/>
              <a:chExt cx="1135" cy="1032"/>
            </a:xfrm>
          </p:grpSpPr>
          <p:sp>
            <p:nvSpPr>
              <p:cNvPr id="2221" name="Freeform 173"/>
              <p:cNvSpPr>
                <a:spLocks/>
              </p:cNvSpPr>
              <p:nvPr/>
            </p:nvSpPr>
            <p:spPr bwMode="auto">
              <a:xfrm>
                <a:off x="4012" y="2840"/>
                <a:ext cx="1135" cy="1032"/>
              </a:xfrm>
              <a:custGeom>
                <a:avLst/>
                <a:gdLst>
                  <a:gd name="T0" fmla="+- 0 4579 4012"/>
                  <a:gd name="T1" fmla="*/ T0 w 1135"/>
                  <a:gd name="T2" fmla="+- 0 2840 2840"/>
                  <a:gd name="T3" fmla="*/ 2840 h 1032"/>
                  <a:gd name="T4" fmla="+- 0 4487 4012"/>
                  <a:gd name="T5" fmla="*/ T4 w 1135"/>
                  <a:gd name="T6" fmla="+- 0 2847 2840"/>
                  <a:gd name="T7" fmla="*/ 2847 h 1032"/>
                  <a:gd name="T8" fmla="+- 0 4400 4012"/>
                  <a:gd name="T9" fmla="*/ T8 w 1135"/>
                  <a:gd name="T10" fmla="+- 0 2867 2840"/>
                  <a:gd name="T11" fmla="*/ 2867 h 1032"/>
                  <a:gd name="T12" fmla="+- 0 4318 4012"/>
                  <a:gd name="T13" fmla="*/ T12 w 1135"/>
                  <a:gd name="T14" fmla="+- 0 2898 2840"/>
                  <a:gd name="T15" fmla="*/ 2898 h 1032"/>
                  <a:gd name="T16" fmla="+- 0 4244 4012"/>
                  <a:gd name="T17" fmla="*/ T16 w 1135"/>
                  <a:gd name="T18" fmla="+- 0 2940 2840"/>
                  <a:gd name="T19" fmla="*/ 2940 h 1032"/>
                  <a:gd name="T20" fmla="+- 0 4178 4012"/>
                  <a:gd name="T21" fmla="*/ T20 w 1135"/>
                  <a:gd name="T22" fmla="+- 0 2991 2840"/>
                  <a:gd name="T23" fmla="*/ 2991 h 1032"/>
                  <a:gd name="T24" fmla="+- 0 4121 4012"/>
                  <a:gd name="T25" fmla="*/ T24 w 1135"/>
                  <a:gd name="T26" fmla="+- 0 3051 2840"/>
                  <a:gd name="T27" fmla="*/ 3051 h 1032"/>
                  <a:gd name="T28" fmla="+- 0 4075 4012"/>
                  <a:gd name="T29" fmla="*/ T28 w 1135"/>
                  <a:gd name="T30" fmla="+- 0 3119 2840"/>
                  <a:gd name="T31" fmla="*/ 3119 h 1032"/>
                  <a:gd name="T32" fmla="+- 0 4041 4012"/>
                  <a:gd name="T33" fmla="*/ T32 w 1135"/>
                  <a:gd name="T34" fmla="+- 0 3193 2840"/>
                  <a:gd name="T35" fmla="*/ 3193 h 1032"/>
                  <a:gd name="T36" fmla="+- 0 4019 4012"/>
                  <a:gd name="T37" fmla="*/ T36 w 1135"/>
                  <a:gd name="T38" fmla="+- 0 3272 2840"/>
                  <a:gd name="T39" fmla="*/ 3272 h 1032"/>
                  <a:gd name="T40" fmla="+- 0 4012 4012"/>
                  <a:gd name="T41" fmla="*/ T40 w 1135"/>
                  <a:gd name="T42" fmla="+- 0 3356 2840"/>
                  <a:gd name="T43" fmla="*/ 3356 h 1032"/>
                  <a:gd name="T44" fmla="+- 0 4013 4012"/>
                  <a:gd name="T45" fmla="*/ T44 w 1135"/>
                  <a:gd name="T46" fmla="+- 0 3399 2840"/>
                  <a:gd name="T47" fmla="*/ 3399 h 1032"/>
                  <a:gd name="T48" fmla="+- 0 4028 4012"/>
                  <a:gd name="T49" fmla="*/ T48 w 1135"/>
                  <a:gd name="T50" fmla="+- 0 3480 2840"/>
                  <a:gd name="T51" fmla="*/ 3480 h 1032"/>
                  <a:gd name="T52" fmla="+- 0 4056 4012"/>
                  <a:gd name="T53" fmla="*/ T52 w 1135"/>
                  <a:gd name="T54" fmla="+- 0 3557 2840"/>
                  <a:gd name="T55" fmla="*/ 3557 h 1032"/>
                  <a:gd name="T56" fmla="+- 0 4097 4012"/>
                  <a:gd name="T57" fmla="*/ T56 w 1135"/>
                  <a:gd name="T58" fmla="+- 0 3628 2840"/>
                  <a:gd name="T59" fmla="*/ 3628 h 1032"/>
                  <a:gd name="T60" fmla="+- 0 4148 4012"/>
                  <a:gd name="T61" fmla="*/ T60 w 1135"/>
                  <a:gd name="T62" fmla="+- 0 3692 2840"/>
                  <a:gd name="T63" fmla="*/ 3692 h 1032"/>
                  <a:gd name="T64" fmla="+- 0 4210 4012"/>
                  <a:gd name="T65" fmla="*/ T64 w 1135"/>
                  <a:gd name="T66" fmla="+- 0 3748 2840"/>
                  <a:gd name="T67" fmla="*/ 3748 h 1032"/>
                  <a:gd name="T68" fmla="+- 0 4280 4012"/>
                  <a:gd name="T69" fmla="*/ T68 w 1135"/>
                  <a:gd name="T70" fmla="+- 0 3795 2840"/>
                  <a:gd name="T71" fmla="*/ 3795 h 1032"/>
                  <a:gd name="T72" fmla="+- 0 4358 4012"/>
                  <a:gd name="T73" fmla="*/ T72 w 1135"/>
                  <a:gd name="T74" fmla="+- 0 3832 2840"/>
                  <a:gd name="T75" fmla="*/ 3832 h 1032"/>
                  <a:gd name="T76" fmla="+- 0 4443 4012"/>
                  <a:gd name="T77" fmla="*/ T76 w 1135"/>
                  <a:gd name="T78" fmla="+- 0 3857 2840"/>
                  <a:gd name="T79" fmla="*/ 3857 h 1032"/>
                  <a:gd name="T80" fmla="+- 0 4533 4012"/>
                  <a:gd name="T81" fmla="*/ T80 w 1135"/>
                  <a:gd name="T82" fmla="+- 0 3870 2840"/>
                  <a:gd name="T83" fmla="*/ 3870 h 1032"/>
                  <a:gd name="T84" fmla="+- 0 4579 4012"/>
                  <a:gd name="T85" fmla="*/ T84 w 1135"/>
                  <a:gd name="T86" fmla="+- 0 3872 2840"/>
                  <a:gd name="T87" fmla="*/ 3872 h 1032"/>
                  <a:gd name="T88" fmla="+- 0 4626 4012"/>
                  <a:gd name="T89" fmla="*/ T88 w 1135"/>
                  <a:gd name="T90" fmla="+- 0 3870 2840"/>
                  <a:gd name="T91" fmla="*/ 3870 h 1032"/>
                  <a:gd name="T92" fmla="+- 0 4716 4012"/>
                  <a:gd name="T93" fmla="*/ T92 w 1135"/>
                  <a:gd name="T94" fmla="+- 0 3857 2840"/>
                  <a:gd name="T95" fmla="*/ 3857 h 1032"/>
                  <a:gd name="T96" fmla="+- 0 4800 4012"/>
                  <a:gd name="T97" fmla="*/ T96 w 1135"/>
                  <a:gd name="T98" fmla="+- 0 3832 2840"/>
                  <a:gd name="T99" fmla="*/ 3832 h 1032"/>
                  <a:gd name="T100" fmla="+- 0 4878 4012"/>
                  <a:gd name="T101" fmla="*/ T100 w 1135"/>
                  <a:gd name="T102" fmla="+- 0 3795 2840"/>
                  <a:gd name="T103" fmla="*/ 3795 h 1032"/>
                  <a:gd name="T104" fmla="+- 0 4949 4012"/>
                  <a:gd name="T105" fmla="*/ T104 w 1135"/>
                  <a:gd name="T106" fmla="+- 0 3748 2840"/>
                  <a:gd name="T107" fmla="*/ 3748 h 1032"/>
                  <a:gd name="T108" fmla="+- 0 5010 4012"/>
                  <a:gd name="T109" fmla="*/ T108 w 1135"/>
                  <a:gd name="T110" fmla="+- 0 3692 2840"/>
                  <a:gd name="T111" fmla="*/ 3692 h 1032"/>
                  <a:gd name="T112" fmla="+- 0 5062 4012"/>
                  <a:gd name="T113" fmla="*/ T112 w 1135"/>
                  <a:gd name="T114" fmla="+- 0 3628 2840"/>
                  <a:gd name="T115" fmla="*/ 3628 h 1032"/>
                  <a:gd name="T116" fmla="+- 0 5102 4012"/>
                  <a:gd name="T117" fmla="*/ T116 w 1135"/>
                  <a:gd name="T118" fmla="+- 0 3557 2840"/>
                  <a:gd name="T119" fmla="*/ 3557 h 1032"/>
                  <a:gd name="T120" fmla="+- 0 5130 4012"/>
                  <a:gd name="T121" fmla="*/ T120 w 1135"/>
                  <a:gd name="T122" fmla="+- 0 3480 2840"/>
                  <a:gd name="T123" fmla="*/ 3480 h 1032"/>
                  <a:gd name="T124" fmla="+- 0 5145 4012"/>
                  <a:gd name="T125" fmla="*/ T124 w 1135"/>
                  <a:gd name="T126" fmla="+- 0 3399 2840"/>
                  <a:gd name="T127" fmla="*/ 3399 h 1032"/>
                  <a:gd name="T128" fmla="+- 0 5147 4012"/>
                  <a:gd name="T129" fmla="*/ T128 w 1135"/>
                  <a:gd name="T130" fmla="+- 0 3356 2840"/>
                  <a:gd name="T131" fmla="*/ 3356 h 1032"/>
                  <a:gd name="T132" fmla="+- 0 5145 4012"/>
                  <a:gd name="T133" fmla="*/ T132 w 1135"/>
                  <a:gd name="T134" fmla="+- 0 3314 2840"/>
                  <a:gd name="T135" fmla="*/ 3314 h 1032"/>
                  <a:gd name="T136" fmla="+- 0 5130 4012"/>
                  <a:gd name="T137" fmla="*/ T136 w 1135"/>
                  <a:gd name="T138" fmla="+- 0 3232 2840"/>
                  <a:gd name="T139" fmla="*/ 3232 h 1032"/>
                  <a:gd name="T140" fmla="+- 0 5102 4012"/>
                  <a:gd name="T141" fmla="*/ T140 w 1135"/>
                  <a:gd name="T142" fmla="+- 0 3155 2840"/>
                  <a:gd name="T143" fmla="*/ 3155 h 1032"/>
                  <a:gd name="T144" fmla="+- 0 5062 4012"/>
                  <a:gd name="T145" fmla="*/ T144 w 1135"/>
                  <a:gd name="T146" fmla="+- 0 3084 2840"/>
                  <a:gd name="T147" fmla="*/ 3084 h 1032"/>
                  <a:gd name="T148" fmla="+- 0 5010 4012"/>
                  <a:gd name="T149" fmla="*/ T148 w 1135"/>
                  <a:gd name="T150" fmla="+- 0 3020 2840"/>
                  <a:gd name="T151" fmla="*/ 3020 h 1032"/>
                  <a:gd name="T152" fmla="+- 0 4949 4012"/>
                  <a:gd name="T153" fmla="*/ T152 w 1135"/>
                  <a:gd name="T154" fmla="+- 0 2964 2840"/>
                  <a:gd name="T155" fmla="*/ 2964 h 1032"/>
                  <a:gd name="T156" fmla="+- 0 4878 4012"/>
                  <a:gd name="T157" fmla="*/ T156 w 1135"/>
                  <a:gd name="T158" fmla="+- 0 2918 2840"/>
                  <a:gd name="T159" fmla="*/ 2918 h 1032"/>
                  <a:gd name="T160" fmla="+- 0 4800 4012"/>
                  <a:gd name="T161" fmla="*/ T160 w 1135"/>
                  <a:gd name="T162" fmla="+- 0 2881 2840"/>
                  <a:gd name="T163" fmla="*/ 2881 h 1032"/>
                  <a:gd name="T164" fmla="+- 0 4716 4012"/>
                  <a:gd name="T165" fmla="*/ T164 w 1135"/>
                  <a:gd name="T166" fmla="+- 0 2855 2840"/>
                  <a:gd name="T167" fmla="*/ 2855 h 1032"/>
                  <a:gd name="T168" fmla="+- 0 4626 4012"/>
                  <a:gd name="T169" fmla="*/ T168 w 1135"/>
                  <a:gd name="T170" fmla="+- 0 2842 2840"/>
                  <a:gd name="T171" fmla="*/ 2842 h 1032"/>
                  <a:gd name="T172" fmla="+- 0 4579 4012"/>
                  <a:gd name="T173" fmla="*/ T172 w 1135"/>
                  <a:gd name="T174" fmla="+- 0 2840 2840"/>
                  <a:gd name="T175" fmla="*/ 2840 h 10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</a:cxnLst>
                <a:rect l="0" t="0" r="r" b="b"/>
                <a:pathLst>
                  <a:path w="1135" h="1032">
                    <a:moveTo>
                      <a:pt x="567" y="0"/>
                    </a:moveTo>
                    <a:lnTo>
                      <a:pt x="475" y="7"/>
                    </a:lnTo>
                    <a:lnTo>
                      <a:pt x="388" y="27"/>
                    </a:lnTo>
                    <a:lnTo>
                      <a:pt x="306" y="58"/>
                    </a:lnTo>
                    <a:lnTo>
                      <a:pt x="232" y="100"/>
                    </a:lnTo>
                    <a:lnTo>
                      <a:pt x="166" y="151"/>
                    </a:lnTo>
                    <a:lnTo>
                      <a:pt x="109" y="211"/>
                    </a:lnTo>
                    <a:lnTo>
                      <a:pt x="63" y="279"/>
                    </a:lnTo>
                    <a:lnTo>
                      <a:pt x="29" y="353"/>
                    </a:lnTo>
                    <a:lnTo>
                      <a:pt x="7" y="432"/>
                    </a:lnTo>
                    <a:lnTo>
                      <a:pt x="0" y="516"/>
                    </a:lnTo>
                    <a:lnTo>
                      <a:pt x="1" y="559"/>
                    </a:lnTo>
                    <a:lnTo>
                      <a:pt x="16" y="640"/>
                    </a:lnTo>
                    <a:lnTo>
                      <a:pt x="44" y="717"/>
                    </a:lnTo>
                    <a:lnTo>
                      <a:pt x="85" y="788"/>
                    </a:lnTo>
                    <a:lnTo>
                      <a:pt x="136" y="852"/>
                    </a:lnTo>
                    <a:lnTo>
                      <a:pt x="198" y="908"/>
                    </a:lnTo>
                    <a:lnTo>
                      <a:pt x="268" y="955"/>
                    </a:lnTo>
                    <a:lnTo>
                      <a:pt x="346" y="992"/>
                    </a:lnTo>
                    <a:lnTo>
                      <a:pt x="431" y="1017"/>
                    </a:lnTo>
                    <a:lnTo>
                      <a:pt x="521" y="1030"/>
                    </a:lnTo>
                    <a:lnTo>
                      <a:pt x="567" y="1032"/>
                    </a:lnTo>
                    <a:lnTo>
                      <a:pt x="614" y="1030"/>
                    </a:lnTo>
                    <a:lnTo>
                      <a:pt x="704" y="1017"/>
                    </a:lnTo>
                    <a:lnTo>
                      <a:pt x="788" y="992"/>
                    </a:lnTo>
                    <a:lnTo>
                      <a:pt x="866" y="955"/>
                    </a:lnTo>
                    <a:lnTo>
                      <a:pt x="937" y="908"/>
                    </a:lnTo>
                    <a:lnTo>
                      <a:pt x="998" y="852"/>
                    </a:lnTo>
                    <a:lnTo>
                      <a:pt x="1050" y="788"/>
                    </a:lnTo>
                    <a:lnTo>
                      <a:pt x="1090" y="717"/>
                    </a:lnTo>
                    <a:lnTo>
                      <a:pt x="1118" y="640"/>
                    </a:lnTo>
                    <a:lnTo>
                      <a:pt x="1133" y="559"/>
                    </a:lnTo>
                    <a:lnTo>
                      <a:pt x="1135" y="516"/>
                    </a:lnTo>
                    <a:lnTo>
                      <a:pt x="1133" y="474"/>
                    </a:lnTo>
                    <a:lnTo>
                      <a:pt x="1118" y="392"/>
                    </a:lnTo>
                    <a:lnTo>
                      <a:pt x="1090" y="315"/>
                    </a:lnTo>
                    <a:lnTo>
                      <a:pt x="1050" y="244"/>
                    </a:lnTo>
                    <a:lnTo>
                      <a:pt x="998" y="180"/>
                    </a:lnTo>
                    <a:lnTo>
                      <a:pt x="937" y="124"/>
                    </a:lnTo>
                    <a:lnTo>
                      <a:pt x="866" y="78"/>
                    </a:lnTo>
                    <a:lnTo>
                      <a:pt x="788" y="41"/>
                    </a:lnTo>
                    <a:lnTo>
                      <a:pt x="704" y="15"/>
                    </a:lnTo>
                    <a:lnTo>
                      <a:pt x="614" y="2"/>
                    </a:lnTo>
                    <a:lnTo>
                      <a:pt x="567" y="0"/>
                    </a:lnTo>
                  </a:path>
                </a:pathLst>
              </a:custGeom>
              <a:solidFill>
                <a:srgbClr val="E1F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57" name="Group 174"/>
            <p:cNvGrpSpPr>
              <a:grpSpLocks/>
            </p:cNvGrpSpPr>
            <p:nvPr/>
          </p:nvGrpSpPr>
          <p:grpSpPr bwMode="auto">
            <a:xfrm>
              <a:off x="4012" y="2840"/>
              <a:ext cx="1135" cy="1032"/>
              <a:chOff x="4012" y="2840"/>
              <a:chExt cx="1135" cy="1032"/>
            </a:xfrm>
          </p:grpSpPr>
          <p:sp>
            <p:nvSpPr>
              <p:cNvPr id="2220" name="Freeform 175"/>
              <p:cNvSpPr>
                <a:spLocks/>
              </p:cNvSpPr>
              <p:nvPr/>
            </p:nvSpPr>
            <p:spPr bwMode="auto">
              <a:xfrm>
                <a:off x="4012" y="2840"/>
                <a:ext cx="1135" cy="1032"/>
              </a:xfrm>
              <a:custGeom>
                <a:avLst/>
                <a:gdLst>
                  <a:gd name="T0" fmla="+- 0 4012 4012"/>
                  <a:gd name="T1" fmla="*/ T0 w 1135"/>
                  <a:gd name="T2" fmla="+- 0 3356 2840"/>
                  <a:gd name="T3" fmla="*/ 3356 h 1032"/>
                  <a:gd name="T4" fmla="+- 0 4019 4012"/>
                  <a:gd name="T5" fmla="*/ T4 w 1135"/>
                  <a:gd name="T6" fmla="+- 0 3272 2840"/>
                  <a:gd name="T7" fmla="*/ 3272 h 1032"/>
                  <a:gd name="T8" fmla="+- 0 4041 4012"/>
                  <a:gd name="T9" fmla="*/ T8 w 1135"/>
                  <a:gd name="T10" fmla="+- 0 3193 2840"/>
                  <a:gd name="T11" fmla="*/ 3193 h 1032"/>
                  <a:gd name="T12" fmla="+- 0 4075 4012"/>
                  <a:gd name="T13" fmla="*/ T12 w 1135"/>
                  <a:gd name="T14" fmla="+- 0 3119 2840"/>
                  <a:gd name="T15" fmla="*/ 3119 h 1032"/>
                  <a:gd name="T16" fmla="+- 0 4121 4012"/>
                  <a:gd name="T17" fmla="*/ T16 w 1135"/>
                  <a:gd name="T18" fmla="+- 0 3051 2840"/>
                  <a:gd name="T19" fmla="*/ 3051 h 1032"/>
                  <a:gd name="T20" fmla="+- 0 4178 4012"/>
                  <a:gd name="T21" fmla="*/ T20 w 1135"/>
                  <a:gd name="T22" fmla="+- 0 2991 2840"/>
                  <a:gd name="T23" fmla="*/ 2991 h 1032"/>
                  <a:gd name="T24" fmla="+- 0 4244 4012"/>
                  <a:gd name="T25" fmla="*/ T24 w 1135"/>
                  <a:gd name="T26" fmla="+- 0 2940 2840"/>
                  <a:gd name="T27" fmla="*/ 2940 h 1032"/>
                  <a:gd name="T28" fmla="+- 0 4318 4012"/>
                  <a:gd name="T29" fmla="*/ T28 w 1135"/>
                  <a:gd name="T30" fmla="+- 0 2898 2840"/>
                  <a:gd name="T31" fmla="*/ 2898 h 1032"/>
                  <a:gd name="T32" fmla="+- 0 4400 4012"/>
                  <a:gd name="T33" fmla="*/ T32 w 1135"/>
                  <a:gd name="T34" fmla="+- 0 2867 2840"/>
                  <a:gd name="T35" fmla="*/ 2867 h 1032"/>
                  <a:gd name="T36" fmla="+- 0 4487 4012"/>
                  <a:gd name="T37" fmla="*/ T36 w 1135"/>
                  <a:gd name="T38" fmla="+- 0 2847 2840"/>
                  <a:gd name="T39" fmla="*/ 2847 h 1032"/>
                  <a:gd name="T40" fmla="+- 0 4579 4012"/>
                  <a:gd name="T41" fmla="*/ T40 w 1135"/>
                  <a:gd name="T42" fmla="+- 0 2840 2840"/>
                  <a:gd name="T43" fmla="*/ 2840 h 1032"/>
                  <a:gd name="T44" fmla="+- 0 4626 4012"/>
                  <a:gd name="T45" fmla="*/ T44 w 1135"/>
                  <a:gd name="T46" fmla="+- 0 2842 2840"/>
                  <a:gd name="T47" fmla="*/ 2842 h 1032"/>
                  <a:gd name="T48" fmla="+- 0 4716 4012"/>
                  <a:gd name="T49" fmla="*/ T48 w 1135"/>
                  <a:gd name="T50" fmla="+- 0 2855 2840"/>
                  <a:gd name="T51" fmla="*/ 2855 h 1032"/>
                  <a:gd name="T52" fmla="+- 0 4800 4012"/>
                  <a:gd name="T53" fmla="*/ T52 w 1135"/>
                  <a:gd name="T54" fmla="+- 0 2881 2840"/>
                  <a:gd name="T55" fmla="*/ 2881 h 1032"/>
                  <a:gd name="T56" fmla="+- 0 4878 4012"/>
                  <a:gd name="T57" fmla="*/ T56 w 1135"/>
                  <a:gd name="T58" fmla="+- 0 2918 2840"/>
                  <a:gd name="T59" fmla="*/ 2918 h 1032"/>
                  <a:gd name="T60" fmla="+- 0 4949 4012"/>
                  <a:gd name="T61" fmla="*/ T60 w 1135"/>
                  <a:gd name="T62" fmla="+- 0 2964 2840"/>
                  <a:gd name="T63" fmla="*/ 2964 h 1032"/>
                  <a:gd name="T64" fmla="+- 0 5010 4012"/>
                  <a:gd name="T65" fmla="*/ T64 w 1135"/>
                  <a:gd name="T66" fmla="+- 0 3020 2840"/>
                  <a:gd name="T67" fmla="*/ 3020 h 1032"/>
                  <a:gd name="T68" fmla="+- 0 5062 4012"/>
                  <a:gd name="T69" fmla="*/ T68 w 1135"/>
                  <a:gd name="T70" fmla="+- 0 3084 2840"/>
                  <a:gd name="T71" fmla="*/ 3084 h 1032"/>
                  <a:gd name="T72" fmla="+- 0 5102 4012"/>
                  <a:gd name="T73" fmla="*/ T72 w 1135"/>
                  <a:gd name="T74" fmla="+- 0 3155 2840"/>
                  <a:gd name="T75" fmla="*/ 3155 h 1032"/>
                  <a:gd name="T76" fmla="+- 0 5130 4012"/>
                  <a:gd name="T77" fmla="*/ T76 w 1135"/>
                  <a:gd name="T78" fmla="+- 0 3232 2840"/>
                  <a:gd name="T79" fmla="*/ 3232 h 1032"/>
                  <a:gd name="T80" fmla="+- 0 5145 4012"/>
                  <a:gd name="T81" fmla="*/ T80 w 1135"/>
                  <a:gd name="T82" fmla="+- 0 3314 2840"/>
                  <a:gd name="T83" fmla="*/ 3314 h 1032"/>
                  <a:gd name="T84" fmla="+- 0 5147 4012"/>
                  <a:gd name="T85" fmla="*/ T84 w 1135"/>
                  <a:gd name="T86" fmla="+- 0 3356 2840"/>
                  <a:gd name="T87" fmla="*/ 3356 h 1032"/>
                  <a:gd name="T88" fmla="+- 0 5145 4012"/>
                  <a:gd name="T89" fmla="*/ T88 w 1135"/>
                  <a:gd name="T90" fmla="+- 0 3399 2840"/>
                  <a:gd name="T91" fmla="*/ 3399 h 1032"/>
                  <a:gd name="T92" fmla="+- 0 5130 4012"/>
                  <a:gd name="T93" fmla="*/ T92 w 1135"/>
                  <a:gd name="T94" fmla="+- 0 3480 2840"/>
                  <a:gd name="T95" fmla="*/ 3480 h 1032"/>
                  <a:gd name="T96" fmla="+- 0 5102 4012"/>
                  <a:gd name="T97" fmla="*/ T96 w 1135"/>
                  <a:gd name="T98" fmla="+- 0 3557 2840"/>
                  <a:gd name="T99" fmla="*/ 3557 h 1032"/>
                  <a:gd name="T100" fmla="+- 0 5062 4012"/>
                  <a:gd name="T101" fmla="*/ T100 w 1135"/>
                  <a:gd name="T102" fmla="+- 0 3628 2840"/>
                  <a:gd name="T103" fmla="*/ 3628 h 1032"/>
                  <a:gd name="T104" fmla="+- 0 5010 4012"/>
                  <a:gd name="T105" fmla="*/ T104 w 1135"/>
                  <a:gd name="T106" fmla="+- 0 3692 2840"/>
                  <a:gd name="T107" fmla="*/ 3692 h 1032"/>
                  <a:gd name="T108" fmla="+- 0 4949 4012"/>
                  <a:gd name="T109" fmla="*/ T108 w 1135"/>
                  <a:gd name="T110" fmla="+- 0 3748 2840"/>
                  <a:gd name="T111" fmla="*/ 3748 h 1032"/>
                  <a:gd name="T112" fmla="+- 0 4878 4012"/>
                  <a:gd name="T113" fmla="*/ T112 w 1135"/>
                  <a:gd name="T114" fmla="+- 0 3795 2840"/>
                  <a:gd name="T115" fmla="*/ 3795 h 1032"/>
                  <a:gd name="T116" fmla="+- 0 4800 4012"/>
                  <a:gd name="T117" fmla="*/ T116 w 1135"/>
                  <a:gd name="T118" fmla="+- 0 3832 2840"/>
                  <a:gd name="T119" fmla="*/ 3832 h 1032"/>
                  <a:gd name="T120" fmla="+- 0 4716 4012"/>
                  <a:gd name="T121" fmla="*/ T120 w 1135"/>
                  <a:gd name="T122" fmla="+- 0 3857 2840"/>
                  <a:gd name="T123" fmla="*/ 3857 h 1032"/>
                  <a:gd name="T124" fmla="+- 0 4626 4012"/>
                  <a:gd name="T125" fmla="*/ T124 w 1135"/>
                  <a:gd name="T126" fmla="+- 0 3870 2840"/>
                  <a:gd name="T127" fmla="*/ 3870 h 1032"/>
                  <a:gd name="T128" fmla="+- 0 4579 4012"/>
                  <a:gd name="T129" fmla="*/ T128 w 1135"/>
                  <a:gd name="T130" fmla="+- 0 3872 2840"/>
                  <a:gd name="T131" fmla="*/ 3872 h 1032"/>
                  <a:gd name="T132" fmla="+- 0 4533 4012"/>
                  <a:gd name="T133" fmla="*/ T132 w 1135"/>
                  <a:gd name="T134" fmla="+- 0 3870 2840"/>
                  <a:gd name="T135" fmla="*/ 3870 h 1032"/>
                  <a:gd name="T136" fmla="+- 0 4443 4012"/>
                  <a:gd name="T137" fmla="*/ T136 w 1135"/>
                  <a:gd name="T138" fmla="+- 0 3857 2840"/>
                  <a:gd name="T139" fmla="*/ 3857 h 1032"/>
                  <a:gd name="T140" fmla="+- 0 4358 4012"/>
                  <a:gd name="T141" fmla="*/ T140 w 1135"/>
                  <a:gd name="T142" fmla="+- 0 3832 2840"/>
                  <a:gd name="T143" fmla="*/ 3832 h 1032"/>
                  <a:gd name="T144" fmla="+- 0 4280 4012"/>
                  <a:gd name="T145" fmla="*/ T144 w 1135"/>
                  <a:gd name="T146" fmla="+- 0 3795 2840"/>
                  <a:gd name="T147" fmla="*/ 3795 h 1032"/>
                  <a:gd name="T148" fmla="+- 0 4210 4012"/>
                  <a:gd name="T149" fmla="*/ T148 w 1135"/>
                  <a:gd name="T150" fmla="+- 0 3748 2840"/>
                  <a:gd name="T151" fmla="*/ 3748 h 1032"/>
                  <a:gd name="T152" fmla="+- 0 4148 4012"/>
                  <a:gd name="T153" fmla="*/ T152 w 1135"/>
                  <a:gd name="T154" fmla="+- 0 3692 2840"/>
                  <a:gd name="T155" fmla="*/ 3692 h 1032"/>
                  <a:gd name="T156" fmla="+- 0 4097 4012"/>
                  <a:gd name="T157" fmla="*/ T156 w 1135"/>
                  <a:gd name="T158" fmla="+- 0 3628 2840"/>
                  <a:gd name="T159" fmla="*/ 3628 h 1032"/>
                  <a:gd name="T160" fmla="+- 0 4056 4012"/>
                  <a:gd name="T161" fmla="*/ T160 w 1135"/>
                  <a:gd name="T162" fmla="+- 0 3557 2840"/>
                  <a:gd name="T163" fmla="*/ 3557 h 1032"/>
                  <a:gd name="T164" fmla="+- 0 4028 4012"/>
                  <a:gd name="T165" fmla="*/ T164 w 1135"/>
                  <a:gd name="T166" fmla="+- 0 3480 2840"/>
                  <a:gd name="T167" fmla="*/ 3480 h 1032"/>
                  <a:gd name="T168" fmla="+- 0 4013 4012"/>
                  <a:gd name="T169" fmla="*/ T168 w 1135"/>
                  <a:gd name="T170" fmla="+- 0 3399 2840"/>
                  <a:gd name="T171" fmla="*/ 3399 h 1032"/>
                  <a:gd name="T172" fmla="+- 0 4012 4012"/>
                  <a:gd name="T173" fmla="*/ T172 w 1135"/>
                  <a:gd name="T174" fmla="+- 0 3356 2840"/>
                  <a:gd name="T175" fmla="*/ 3356 h 10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</a:cxnLst>
                <a:rect l="0" t="0" r="r" b="b"/>
                <a:pathLst>
                  <a:path w="1135" h="1032">
                    <a:moveTo>
                      <a:pt x="0" y="516"/>
                    </a:moveTo>
                    <a:lnTo>
                      <a:pt x="7" y="432"/>
                    </a:lnTo>
                    <a:lnTo>
                      <a:pt x="29" y="353"/>
                    </a:lnTo>
                    <a:lnTo>
                      <a:pt x="63" y="279"/>
                    </a:lnTo>
                    <a:lnTo>
                      <a:pt x="109" y="211"/>
                    </a:lnTo>
                    <a:lnTo>
                      <a:pt x="166" y="151"/>
                    </a:lnTo>
                    <a:lnTo>
                      <a:pt x="232" y="100"/>
                    </a:lnTo>
                    <a:lnTo>
                      <a:pt x="306" y="58"/>
                    </a:lnTo>
                    <a:lnTo>
                      <a:pt x="388" y="27"/>
                    </a:lnTo>
                    <a:lnTo>
                      <a:pt x="475" y="7"/>
                    </a:lnTo>
                    <a:lnTo>
                      <a:pt x="567" y="0"/>
                    </a:lnTo>
                    <a:lnTo>
                      <a:pt x="614" y="2"/>
                    </a:lnTo>
                    <a:lnTo>
                      <a:pt x="704" y="15"/>
                    </a:lnTo>
                    <a:lnTo>
                      <a:pt x="788" y="41"/>
                    </a:lnTo>
                    <a:lnTo>
                      <a:pt x="866" y="78"/>
                    </a:lnTo>
                    <a:lnTo>
                      <a:pt x="937" y="124"/>
                    </a:lnTo>
                    <a:lnTo>
                      <a:pt x="998" y="180"/>
                    </a:lnTo>
                    <a:lnTo>
                      <a:pt x="1050" y="244"/>
                    </a:lnTo>
                    <a:lnTo>
                      <a:pt x="1090" y="315"/>
                    </a:lnTo>
                    <a:lnTo>
                      <a:pt x="1118" y="392"/>
                    </a:lnTo>
                    <a:lnTo>
                      <a:pt x="1133" y="474"/>
                    </a:lnTo>
                    <a:lnTo>
                      <a:pt x="1135" y="516"/>
                    </a:lnTo>
                    <a:lnTo>
                      <a:pt x="1133" y="559"/>
                    </a:lnTo>
                    <a:lnTo>
                      <a:pt x="1118" y="640"/>
                    </a:lnTo>
                    <a:lnTo>
                      <a:pt x="1090" y="717"/>
                    </a:lnTo>
                    <a:lnTo>
                      <a:pt x="1050" y="788"/>
                    </a:lnTo>
                    <a:lnTo>
                      <a:pt x="998" y="852"/>
                    </a:lnTo>
                    <a:lnTo>
                      <a:pt x="937" y="908"/>
                    </a:lnTo>
                    <a:lnTo>
                      <a:pt x="866" y="955"/>
                    </a:lnTo>
                    <a:lnTo>
                      <a:pt x="788" y="992"/>
                    </a:lnTo>
                    <a:lnTo>
                      <a:pt x="704" y="1017"/>
                    </a:lnTo>
                    <a:lnTo>
                      <a:pt x="614" y="1030"/>
                    </a:lnTo>
                    <a:lnTo>
                      <a:pt x="567" y="1032"/>
                    </a:lnTo>
                    <a:lnTo>
                      <a:pt x="521" y="1030"/>
                    </a:lnTo>
                    <a:lnTo>
                      <a:pt x="431" y="1017"/>
                    </a:lnTo>
                    <a:lnTo>
                      <a:pt x="346" y="992"/>
                    </a:lnTo>
                    <a:lnTo>
                      <a:pt x="268" y="955"/>
                    </a:lnTo>
                    <a:lnTo>
                      <a:pt x="198" y="908"/>
                    </a:lnTo>
                    <a:lnTo>
                      <a:pt x="136" y="852"/>
                    </a:lnTo>
                    <a:lnTo>
                      <a:pt x="85" y="788"/>
                    </a:lnTo>
                    <a:lnTo>
                      <a:pt x="44" y="717"/>
                    </a:lnTo>
                    <a:lnTo>
                      <a:pt x="16" y="640"/>
                    </a:lnTo>
                    <a:lnTo>
                      <a:pt x="1" y="559"/>
                    </a:lnTo>
                    <a:lnTo>
                      <a:pt x="0" y="516"/>
                    </a:lnTo>
                    <a:close/>
                  </a:path>
                </a:pathLst>
              </a:custGeom>
              <a:noFill/>
              <a:ln w="28956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58" name="Group 176"/>
            <p:cNvGrpSpPr>
              <a:grpSpLocks/>
            </p:cNvGrpSpPr>
            <p:nvPr/>
          </p:nvGrpSpPr>
          <p:grpSpPr bwMode="auto">
            <a:xfrm>
              <a:off x="1946" y="3845"/>
              <a:ext cx="10966" cy="163"/>
              <a:chOff x="1946" y="3845"/>
              <a:chExt cx="10966" cy="163"/>
            </a:xfrm>
          </p:grpSpPr>
          <p:sp>
            <p:nvSpPr>
              <p:cNvPr id="2214" name="Freeform 177"/>
              <p:cNvSpPr>
                <a:spLocks/>
              </p:cNvSpPr>
              <p:nvPr/>
            </p:nvSpPr>
            <p:spPr bwMode="auto">
              <a:xfrm>
                <a:off x="1946" y="3845"/>
                <a:ext cx="10966" cy="163"/>
              </a:xfrm>
              <a:custGeom>
                <a:avLst/>
                <a:gdLst>
                  <a:gd name="T0" fmla="+- 0 12873 1946"/>
                  <a:gd name="T1" fmla="*/ T0 w 10966"/>
                  <a:gd name="T2" fmla="+- 0 3926 3845"/>
                  <a:gd name="T3" fmla="*/ 3926 h 163"/>
                  <a:gd name="T4" fmla="+- 0 12767 1946"/>
                  <a:gd name="T5" fmla="*/ T4 w 10966"/>
                  <a:gd name="T6" fmla="+- 0 3988 3845"/>
                  <a:gd name="T7" fmla="*/ 3988 h 163"/>
                  <a:gd name="T8" fmla="+- 0 12763 1946"/>
                  <a:gd name="T9" fmla="*/ T8 w 10966"/>
                  <a:gd name="T10" fmla="+- 0 3990 3845"/>
                  <a:gd name="T11" fmla="*/ 3990 h 163"/>
                  <a:gd name="T12" fmla="+- 0 12761 1946"/>
                  <a:gd name="T13" fmla="*/ T12 w 10966"/>
                  <a:gd name="T14" fmla="+- 0 3996 3845"/>
                  <a:gd name="T15" fmla="*/ 3996 h 163"/>
                  <a:gd name="T16" fmla="+- 0 12764 1946"/>
                  <a:gd name="T17" fmla="*/ T16 w 10966"/>
                  <a:gd name="T18" fmla="+- 0 4001 3845"/>
                  <a:gd name="T19" fmla="*/ 4001 h 163"/>
                  <a:gd name="T20" fmla="+- 0 12767 1946"/>
                  <a:gd name="T21" fmla="*/ T20 w 10966"/>
                  <a:gd name="T22" fmla="+- 0 4006 3845"/>
                  <a:gd name="T23" fmla="*/ 4006 h 163"/>
                  <a:gd name="T24" fmla="+- 0 12773 1946"/>
                  <a:gd name="T25" fmla="*/ T24 w 10966"/>
                  <a:gd name="T26" fmla="+- 0 4008 3845"/>
                  <a:gd name="T27" fmla="*/ 4008 h 163"/>
                  <a:gd name="T28" fmla="+- 0 12895 1946"/>
                  <a:gd name="T29" fmla="*/ T28 w 10966"/>
                  <a:gd name="T30" fmla="+- 0 3936 3845"/>
                  <a:gd name="T31" fmla="*/ 3936 h 163"/>
                  <a:gd name="T32" fmla="+- 0 12893 1946"/>
                  <a:gd name="T33" fmla="*/ T32 w 10966"/>
                  <a:gd name="T34" fmla="+- 0 3936 3845"/>
                  <a:gd name="T35" fmla="*/ 3936 h 163"/>
                  <a:gd name="T36" fmla="+- 0 12893 1946"/>
                  <a:gd name="T37" fmla="*/ T36 w 10966"/>
                  <a:gd name="T38" fmla="+- 0 3935 3845"/>
                  <a:gd name="T39" fmla="*/ 3935 h 163"/>
                  <a:gd name="T40" fmla="+- 0 12887 1946"/>
                  <a:gd name="T41" fmla="*/ T40 w 10966"/>
                  <a:gd name="T42" fmla="+- 0 3935 3845"/>
                  <a:gd name="T43" fmla="*/ 3935 h 163"/>
                  <a:gd name="T44" fmla="+- 0 12873 1946"/>
                  <a:gd name="T45" fmla="*/ T44 w 10966"/>
                  <a:gd name="T46" fmla="+- 0 3926 3845"/>
                  <a:gd name="T47" fmla="*/ 3926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0966" h="163">
                    <a:moveTo>
                      <a:pt x="10927" y="81"/>
                    </a:moveTo>
                    <a:lnTo>
                      <a:pt x="10821" y="143"/>
                    </a:lnTo>
                    <a:lnTo>
                      <a:pt x="10817" y="145"/>
                    </a:lnTo>
                    <a:lnTo>
                      <a:pt x="10815" y="151"/>
                    </a:lnTo>
                    <a:lnTo>
                      <a:pt x="10818" y="156"/>
                    </a:lnTo>
                    <a:lnTo>
                      <a:pt x="10821" y="161"/>
                    </a:lnTo>
                    <a:lnTo>
                      <a:pt x="10827" y="163"/>
                    </a:lnTo>
                    <a:lnTo>
                      <a:pt x="10949" y="91"/>
                    </a:lnTo>
                    <a:lnTo>
                      <a:pt x="10947" y="91"/>
                    </a:lnTo>
                    <a:lnTo>
                      <a:pt x="10947" y="90"/>
                    </a:lnTo>
                    <a:lnTo>
                      <a:pt x="10941" y="90"/>
                    </a:lnTo>
                    <a:lnTo>
                      <a:pt x="10927" y="8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5" name="Freeform 178"/>
              <p:cNvSpPr>
                <a:spLocks/>
              </p:cNvSpPr>
              <p:nvPr/>
            </p:nvSpPr>
            <p:spPr bwMode="auto">
              <a:xfrm>
                <a:off x="1946" y="3845"/>
                <a:ext cx="10966" cy="163"/>
              </a:xfrm>
              <a:custGeom>
                <a:avLst/>
                <a:gdLst>
                  <a:gd name="T0" fmla="+- 0 12856 1946"/>
                  <a:gd name="T1" fmla="*/ T0 w 10966"/>
                  <a:gd name="T2" fmla="+- 0 3916 3845"/>
                  <a:gd name="T3" fmla="*/ 3916 h 163"/>
                  <a:gd name="T4" fmla="+- 0 1946 1946"/>
                  <a:gd name="T5" fmla="*/ T4 w 10966"/>
                  <a:gd name="T6" fmla="+- 0 3916 3845"/>
                  <a:gd name="T7" fmla="*/ 3916 h 163"/>
                  <a:gd name="T8" fmla="+- 0 1946 1946"/>
                  <a:gd name="T9" fmla="*/ T8 w 10966"/>
                  <a:gd name="T10" fmla="+- 0 3936 3845"/>
                  <a:gd name="T11" fmla="*/ 3936 h 163"/>
                  <a:gd name="T12" fmla="+- 0 12856 1946"/>
                  <a:gd name="T13" fmla="*/ T12 w 10966"/>
                  <a:gd name="T14" fmla="+- 0 3936 3845"/>
                  <a:gd name="T15" fmla="*/ 3936 h 163"/>
                  <a:gd name="T16" fmla="+- 0 12873 1946"/>
                  <a:gd name="T17" fmla="*/ T16 w 10966"/>
                  <a:gd name="T18" fmla="+- 0 3926 3845"/>
                  <a:gd name="T19" fmla="*/ 3926 h 163"/>
                  <a:gd name="T20" fmla="+- 0 12856 1946"/>
                  <a:gd name="T21" fmla="*/ T20 w 10966"/>
                  <a:gd name="T22" fmla="+- 0 3916 3845"/>
                  <a:gd name="T23" fmla="*/ 3916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0966" h="163">
                    <a:moveTo>
                      <a:pt x="10910" y="71"/>
                    </a:moveTo>
                    <a:lnTo>
                      <a:pt x="0" y="71"/>
                    </a:lnTo>
                    <a:lnTo>
                      <a:pt x="0" y="91"/>
                    </a:lnTo>
                    <a:lnTo>
                      <a:pt x="10910" y="91"/>
                    </a:lnTo>
                    <a:lnTo>
                      <a:pt x="10927" y="81"/>
                    </a:lnTo>
                    <a:lnTo>
                      <a:pt x="10910" y="7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6" name="Freeform 179"/>
              <p:cNvSpPr>
                <a:spLocks/>
              </p:cNvSpPr>
              <p:nvPr/>
            </p:nvSpPr>
            <p:spPr bwMode="auto">
              <a:xfrm>
                <a:off x="1946" y="3845"/>
                <a:ext cx="10966" cy="163"/>
              </a:xfrm>
              <a:custGeom>
                <a:avLst/>
                <a:gdLst>
                  <a:gd name="T0" fmla="+- 0 12895 1946"/>
                  <a:gd name="T1" fmla="*/ T0 w 10966"/>
                  <a:gd name="T2" fmla="+- 0 3916 3845"/>
                  <a:gd name="T3" fmla="*/ 3916 h 163"/>
                  <a:gd name="T4" fmla="+- 0 12893 1946"/>
                  <a:gd name="T5" fmla="*/ T4 w 10966"/>
                  <a:gd name="T6" fmla="+- 0 3916 3845"/>
                  <a:gd name="T7" fmla="*/ 3916 h 163"/>
                  <a:gd name="T8" fmla="+- 0 12893 1946"/>
                  <a:gd name="T9" fmla="*/ T8 w 10966"/>
                  <a:gd name="T10" fmla="+- 0 3936 3845"/>
                  <a:gd name="T11" fmla="*/ 3936 h 163"/>
                  <a:gd name="T12" fmla="+- 0 12895 1946"/>
                  <a:gd name="T13" fmla="*/ T12 w 10966"/>
                  <a:gd name="T14" fmla="+- 0 3936 3845"/>
                  <a:gd name="T15" fmla="*/ 3936 h 163"/>
                  <a:gd name="T16" fmla="+- 0 12912 1946"/>
                  <a:gd name="T17" fmla="*/ T16 w 10966"/>
                  <a:gd name="T18" fmla="+- 0 3926 3845"/>
                  <a:gd name="T19" fmla="*/ 3926 h 163"/>
                  <a:gd name="T20" fmla="+- 0 12895 1946"/>
                  <a:gd name="T21" fmla="*/ T20 w 10966"/>
                  <a:gd name="T22" fmla="+- 0 3916 3845"/>
                  <a:gd name="T23" fmla="*/ 3916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0966" h="163">
                    <a:moveTo>
                      <a:pt x="10949" y="71"/>
                    </a:moveTo>
                    <a:lnTo>
                      <a:pt x="10947" y="71"/>
                    </a:lnTo>
                    <a:lnTo>
                      <a:pt x="10947" y="91"/>
                    </a:lnTo>
                    <a:lnTo>
                      <a:pt x="10949" y="91"/>
                    </a:lnTo>
                    <a:lnTo>
                      <a:pt x="10966" y="81"/>
                    </a:lnTo>
                    <a:lnTo>
                      <a:pt x="10949" y="71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7" name="Freeform 180"/>
              <p:cNvSpPr>
                <a:spLocks/>
              </p:cNvSpPr>
              <p:nvPr/>
            </p:nvSpPr>
            <p:spPr bwMode="auto">
              <a:xfrm>
                <a:off x="1946" y="3845"/>
                <a:ext cx="10966" cy="163"/>
              </a:xfrm>
              <a:custGeom>
                <a:avLst/>
                <a:gdLst>
                  <a:gd name="T0" fmla="+- 0 12887 1946"/>
                  <a:gd name="T1" fmla="*/ T0 w 10966"/>
                  <a:gd name="T2" fmla="+- 0 3918 3845"/>
                  <a:gd name="T3" fmla="*/ 3918 h 163"/>
                  <a:gd name="T4" fmla="+- 0 12873 1946"/>
                  <a:gd name="T5" fmla="*/ T4 w 10966"/>
                  <a:gd name="T6" fmla="+- 0 3926 3845"/>
                  <a:gd name="T7" fmla="*/ 3926 h 163"/>
                  <a:gd name="T8" fmla="+- 0 12887 1946"/>
                  <a:gd name="T9" fmla="*/ T8 w 10966"/>
                  <a:gd name="T10" fmla="+- 0 3935 3845"/>
                  <a:gd name="T11" fmla="*/ 3935 h 163"/>
                  <a:gd name="T12" fmla="+- 0 12887 1946"/>
                  <a:gd name="T13" fmla="*/ T12 w 10966"/>
                  <a:gd name="T14" fmla="+- 0 3918 3845"/>
                  <a:gd name="T15" fmla="*/ 3918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0966" h="163">
                    <a:moveTo>
                      <a:pt x="10941" y="73"/>
                    </a:moveTo>
                    <a:lnTo>
                      <a:pt x="10927" y="81"/>
                    </a:lnTo>
                    <a:lnTo>
                      <a:pt x="10941" y="90"/>
                    </a:lnTo>
                    <a:lnTo>
                      <a:pt x="10941" y="7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8" name="Freeform 181"/>
              <p:cNvSpPr>
                <a:spLocks/>
              </p:cNvSpPr>
              <p:nvPr/>
            </p:nvSpPr>
            <p:spPr bwMode="auto">
              <a:xfrm>
                <a:off x="1946" y="3845"/>
                <a:ext cx="10966" cy="163"/>
              </a:xfrm>
              <a:custGeom>
                <a:avLst/>
                <a:gdLst>
                  <a:gd name="T0" fmla="+- 0 12893 1946"/>
                  <a:gd name="T1" fmla="*/ T0 w 10966"/>
                  <a:gd name="T2" fmla="+- 0 3918 3845"/>
                  <a:gd name="T3" fmla="*/ 3918 h 163"/>
                  <a:gd name="T4" fmla="+- 0 12887 1946"/>
                  <a:gd name="T5" fmla="*/ T4 w 10966"/>
                  <a:gd name="T6" fmla="+- 0 3918 3845"/>
                  <a:gd name="T7" fmla="*/ 3918 h 163"/>
                  <a:gd name="T8" fmla="+- 0 12887 1946"/>
                  <a:gd name="T9" fmla="*/ T8 w 10966"/>
                  <a:gd name="T10" fmla="+- 0 3935 3845"/>
                  <a:gd name="T11" fmla="*/ 3935 h 163"/>
                  <a:gd name="T12" fmla="+- 0 12893 1946"/>
                  <a:gd name="T13" fmla="*/ T12 w 10966"/>
                  <a:gd name="T14" fmla="+- 0 3935 3845"/>
                  <a:gd name="T15" fmla="*/ 3935 h 163"/>
                  <a:gd name="T16" fmla="+- 0 12893 1946"/>
                  <a:gd name="T17" fmla="*/ T16 w 10966"/>
                  <a:gd name="T18" fmla="+- 0 3918 3845"/>
                  <a:gd name="T19" fmla="*/ 3918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966" h="163">
                    <a:moveTo>
                      <a:pt x="10947" y="73"/>
                    </a:moveTo>
                    <a:lnTo>
                      <a:pt x="10941" y="73"/>
                    </a:lnTo>
                    <a:lnTo>
                      <a:pt x="10941" y="90"/>
                    </a:lnTo>
                    <a:lnTo>
                      <a:pt x="10947" y="90"/>
                    </a:lnTo>
                    <a:lnTo>
                      <a:pt x="10947" y="73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19" name="Freeform 182"/>
              <p:cNvSpPr>
                <a:spLocks/>
              </p:cNvSpPr>
              <p:nvPr/>
            </p:nvSpPr>
            <p:spPr bwMode="auto">
              <a:xfrm>
                <a:off x="1946" y="3845"/>
                <a:ext cx="10966" cy="163"/>
              </a:xfrm>
              <a:custGeom>
                <a:avLst/>
                <a:gdLst>
                  <a:gd name="T0" fmla="+- 0 12773 1946"/>
                  <a:gd name="T1" fmla="*/ T0 w 10966"/>
                  <a:gd name="T2" fmla="+- 0 3845 3845"/>
                  <a:gd name="T3" fmla="*/ 3845 h 163"/>
                  <a:gd name="T4" fmla="+- 0 12767 1946"/>
                  <a:gd name="T5" fmla="*/ T4 w 10966"/>
                  <a:gd name="T6" fmla="+- 0 3846 3845"/>
                  <a:gd name="T7" fmla="*/ 3846 h 163"/>
                  <a:gd name="T8" fmla="+- 0 12764 1946"/>
                  <a:gd name="T9" fmla="*/ T8 w 10966"/>
                  <a:gd name="T10" fmla="+- 0 3851 3845"/>
                  <a:gd name="T11" fmla="*/ 3851 h 163"/>
                  <a:gd name="T12" fmla="+- 0 12761 1946"/>
                  <a:gd name="T13" fmla="*/ T12 w 10966"/>
                  <a:gd name="T14" fmla="+- 0 3856 3845"/>
                  <a:gd name="T15" fmla="*/ 3856 h 163"/>
                  <a:gd name="T16" fmla="+- 0 12763 1946"/>
                  <a:gd name="T17" fmla="*/ T16 w 10966"/>
                  <a:gd name="T18" fmla="+- 0 3862 3845"/>
                  <a:gd name="T19" fmla="*/ 3862 h 163"/>
                  <a:gd name="T20" fmla="+- 0 12873 1946"/>
                  <a:gd name="T21" fmla="*/ T20 w 10966"/>
                  <a:gd name="T22" fmla="+- 0 3926 3845"/>
                  <a:gd name="T23" fmla="*/ 3926 h 163"/>
                  <a:gd name="T24" fmla="+- 0 12887 1946"/>
                  <a:gd name="T25" fmla="*/ T24 w 10966"/>
                  <a:gd name="T26" fmla="+- 0 3918 3845"/>
                  <a:gd name="T27" fmla="*/ 3918 h 163"/>
                  <a:gd name="T28" fmla="+- 0 12893 1946"/>
                  <a:gd name="T29" fmla="*/ T28 w 10966"/>
                  <a:gd name="T30" fmla="+- 0 3918 3845"/>
                  <a:gd name="T31" fmla="*/ 3918 h 163"/>
                  <a:gd name="T32" fmla="+- 0 12893 1946"/>
                  <a:gd name="T33" fmla="*/ T32 w 10966"/>
                  <a:gd name="T34" fmla="+- 0 3916 3845"/>
                  <a:gd name="T35" fmla="*/ 3916 h 163"/>
                  <a:gd name="T36" fmla="+- 0 12895 1946"/>
                  <a:gd name="T37" fmla="*/ T36 w 10966"/>
                  <a:gd name="T38" fmla="+- 0 3916 3845"/>
                  <a:gd name="T39" fmla="*/ 3916 h 163"/>
                  <a:gd name="T40" fmla="+- 0 12773 1946"/>
                  <a:gd name="T41" fmla="*/ T40 w 10966"/>
                  <a:gd name="T42" fmla="+- 0 3845 3845"/>
                  <a:gd name="T43" fmla="*/ 3845 h 1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0966" h="163">
                    <a:moveTo>
                      <a:pt x="10827" y="0"/>
                    </a:moveTo>
                    <a:lnTo>
                      <a:pt x="10821" y="1"/>
                    </a:lnTo>
                    <a:lnTo>
                      <a:pt x="10818" y="6"/>
                    </a:lnTo>
                    <a:lnTo>
                      <a:pt x="10815" y="11"/>
                    </a:lnTo>
                    <a:lnTo>
                      <a:pt x="10817" y="17"/>
                    </a:lnTo>
                    <a:lnTo>
                      <a:pt x="10927" y="81"/>
                    </a:lnTo>
                    <a:lnTo>
                      <a:pt x="10941" y="73"/>
                    </a:lnTo>
                    <a:lnTo>
                      <a:pt x="10947" y="73"/>
                    </a:lnTo>
                    <a:lnTo>
                      <a:pt x="10947" y="71"/>
                    </a:lnTo>
                    <a:lnTo>
                      <a:pt x="10949" y="71"/>
                    </a:lnTo>
                    <a:lnTo>
                      <a:pt x="10827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59" name="Group 183"/>
            <p:cNvGrpSpPr>
              <a:grpSpLocks/>
            </p:cNvGrpSpPr>
            <p:nvPr/>
          </p:nvGrpSpPr>
          <p:grpSpPr bwMode="auto">
            <a:xfrm>
              <a:off x="7063" y="369"/>
              <a:ext cx="5966" cy="3355"/>
              <a:chOff x="7063" y="369"/>
              <a:chExt cx="5966" cy="3355"/>
            </a:xfrm>
          </p:grpSpPr>
          <p:sp>
            <p:nvSpPr>
              <p:cNvPr id="2213" name="Freeform 184"/>
              <p:cNvSpPr>
                <a:spLocks/>
              </p:cNvSpPr>
              <p:nvPr/>
            </p:nvSpPr>
            <p:spPr bwMode="auto">
              <a:xfrm>
                <a:off x="7063" y="369"/>
                <a:ext cx="5966" cy="3355"/>
              </a:xfrm>
              <a:custGeom>
                <a:avLst/>
                <a:gdLst>
                  <a:gd name="T0" fmla="+- 0 12701 7063"/>
                  <a:gd name="T1" fmla="*/ T0 w 5966"/>
                  <a:gd name="T2" fmla="+- 0 369 369"/>
                  <a:gd name="T3" fmla="*/ 369 h 3355"/>
                  <a:gd name="T4" fmla="+- 0 7392 7063"/>
                  <a:gd name="T5" fmla="*/ T4 w 5966"/>
                  <a:gd name="T6" fmla="+- 0 369 369"/>
                  <a:gd name="T7" fmla="*/ 369 h 3355"/>
                  <a:gd name="T8" fmla="+- 0 7365 7063"/>
                  <a:gd name="T9" fmla="*/ T8 w 5966"/>
                  <a:gd name="T10" fmla="+- 0 370 369"/>
                  <a:gd name="T11" fmla="*/ 370 h 3355"/>
                  <a:gd name="T12" fmla="+- 0 7288 7063"/>
                  <a:gd name="T13" fmla="*/ T12 w 5966"/>
                  <a:gd name="T14" fmla="+- 0 386 369"/>
                  <a:gd name="T15" fmla="*/ 386 h 3355"/>
                  <a:gd name="T16" fmla="+- 0 7219 7063"/>
                  <a:gd name="T17" fmla="*/ T16 w 5966"/>
                  <a:gd name="T18" fmla="+- 0 419 369"/>
                  <a:gd name="T19" fmla="*/ 419 h 3355"/>
                  <a:gd name="T20" fmla="+- 0 7159 7063"/>
                  <a:gd name="T21" fmla="*/ T20 w 5966"/>
                  <a:gd name="T22" fmla="+- 0 466 369"/>
                  <a:gd name="T23" fmla="*/ 466 h 3355"/>
                  <a:gd name="T24" fmla="+- 0 7112 7063"/>
                  <a:gd name="T25" fmla="*/ T24 w 5966"/>
                  <a:gd name="T26" fmla="+- 0 525 369"/>
                  <a:gd name="T27" fmla="*/ 525 h 3355"/>
                  <a:gd name="T28" fmla="+- 0 7080 7063"/>
                  <a:gd name="T29" fmla="*/ T28 w 5966"/>
                  <a:gd name="T30" fmla="+- 0 594 369"/>
                  <a:gd name="T31" fmla="*/ 594 h 3355"/>
                  <a:gd name="T32" fmla="+- 0 7064 7063"/>
                  <a:gd name="T33" fmla="*/ T32 w 5966"/>
                  <a:gd name="T34" fmla="+- 0 671 369"/>
                  <a:gd name="T35" fmla="*/ 671 h 3355"/>
                  <a:gd name="T36" fmla="+- 0 7063 7063"/>
                  <a:gd name="T37" fmla="*/ T36 w 5966"/>
                  <a:gd name="T38" fmla="+- 0 698 369"/>
                  <a:gd name="T39" fmla="*/ 698 h 3355"/>
                  <a:gd name="T40" fmla="+- 0 7063 7063"/>
                  <a:gd name="T41" fmla="*/ T40 w 5966"/>
                  <a:gd name="T42" fmla="+- 0 3396 369"/>
                  <a:gd name="T43" fmla="*/ 3396 h 3355"/>
                  <a:gd name="T44" fmla="+- 0 7073 7063"/>
                  <a:gd name="T45" fmla="*/ T44 w 5966"/>
                  <a:gd name="T46" fmla="+- 0 3475 369"/>
                  <a:gd name="T47" fmla="*/ 3475 h 3355"/>
                  <a:gd name="T48" fmla="+- 0 7100 7063"/>
                  <a:gd name="T49" fmla="*/ T48 w 5966"/>
                  <a:gd name="T50" fmla="+- 0 3547 369"/>
                  <a:gd name="T51" fmla="*/ 3547 h 3355"/>
                  <a:gd name="T52" fmla="+- 0 7142 7063"/>
                  <a:gd name="T53" fmla="*/ T52 w 5966"/>
                  <a:gd name="T54" fmla="+- 0 3610 369"/>
                  <a:gd name="T55" fmla="*/ 3610 h 3355"/>
                  <a:gd name="T56" fmla="+- 0 7198 7063"/>
                  <a:gd name="T57" fmla="*/ T56 w 5966"/>
                  <a:gd name="T58" fmla="+- 0 3661 369"/>
                  <a:gd name="T59" fmla="*/ 3661 h 3355"/>
                  <a:gd name="T60" fmla="+- 0 7264 7063"/>
                  <a:gd name="T61" fmla="*/ T60 w 5966"/>
                  <a:gd name="T62" fmla="+- 0 3699 369"/>
                  <a:gd name="T63" fmla="*/ 3699 h 3355"/>
                  <a:gd name="T64" fmla="+- 0 7339 7063"/>
                  <a:gd name="T65" fmla="*/ T64 w 5966"/>
                  <a:gd name="T66" fmla="+- 0 3720 369"/>
                  <a:gd name="T67" fmla="*/ 3720 h 3355"/>
                  <a:gd name="T68" fmla="+- 0 7392 7063"/>
                  <a:gd name="T69" fmla="*/ T68 w 5966"/>
                  <a:gd name="T70" fmla="+- 0 3725 369"/>
                  <a:gd name="T71" fmla="*/ 3725 h 3355"/>
                  <a:gd name="T72" fmla="+- 0 12701 7063"/>
                  <a:gd name="T73" fmla="*/ T72 w 5966"/>
                  <a:gd name="T74" fmla="+- 0 3725 369"/>
                  <a:gd name="T75" fmla="*/ 3725 h 3355"/>
                  <a:gd name="T76" fmla="+- 0 12780 7063"/>
                  <a:gd name="T77" fmla="*/ T76 w 5966"/>
                  <a:gd name="T78" fmla="+- 0 3715 369"/>
                  <a:gd name="T79" fmla="*/ 3715 h 3355"/>
                  <a:gd name="T80" fmla="+- 0 12852 7063"/>
                  <a:gd name="T81" fmla="*/ T80 w 5966"/>
                  <a:gd name="T82" fmla="+- 0 3688 369"/>
                  <a:gd name="T83" fmla="*/ 3688 h 3355"/>
                  <a:gd name="T84" fmla="+- 0 12915 7063"/>
                  <a:gd name="T85" fmla="*/ T84 w 5966"/>
                  <a:gd name="T86" fmla="+- 0 3645 369"/>
                  <a:gd name="T87" fmla="*/ 3645 h 3355"/>
                  <a:gd name="T88" fmla="+- 0 12966 7063"/>
                  <a:gd name="T89" fmla="*/ T88 w 5966"/>
                  <a:gd name="T90" fmla="+- 0 3590 369"/>
                  <a:gd name="T91" fmla="*/ 3590 h 3355"/>
                  <a:gd name="T92" fmla="+- 0 13004 7063"/>
                  <a:gd name="T93" fmla="*/ T92 w 5966"/>
                  <a:gd name="T94" fmla="+- 0 3524 369"/>
                  <a:gd name="T95" fmla="*/ 3524 h 3355"/>
                  <a:gd name="T96" fmla="+- 0 13025 7063"/>
                  <a:gd name="T97" fmla="*/ T96 w 5966"/>
                  <a:gd name="T98" fmla="+- 0 3449 369"/>
                  <a:gd name="T99" fmla="*/ 3449 h 3355"/>
                  <a:gd name="T100" fmla="+- 0 13030 7063"/>
                  <a:gd name="T101" fmla="*/ T100 w 5966"/>
                  <a:gd name="T102" fmla="+- 0 3396 369"/>
                  <a:gd name="T103" fmla="*/ 3396 h 3355"/>
                  <a:gd name="T104" fmla="+- 0 13030 7063"/>
                  <a:gd name="T105" fmla="*/ T104 w 5966"/>
                  <a:gd name="T106" fmla="+- 0 698 369"/>
                  <a:gd name="T107" fmla="*/ 698 h 3355"/>
                  <a:gd name="T108" fmla="+- 0 13020 7063"/>
                  <a:gd name="T109" fmla="*/ T108 w 5966"/>
                  <a:gd name="T110" fmla="+- 0 619 369"/>
                  <a:gd name="T111" fmla="*/ 619 h 3355"/>
                  <a:gd name="T112" fmla="+- 0 12993 7063"/>
                  <a:gd name="T113" fmla="*/ T112 w 5966"/>
                  <a:gd name="T114" fmla="+- 0 547 369"/>
                  <a:gd name="T115" fmla="*/ 547 h 3355"/>
                  <a:gd name="T116" fmla="+- 0 12950 7063"/>
                  <a:gd name="T117" fmla="*/ T116 w 5966"/>
                  <a:gd name="T118" fmla="+- 0 484 369"/>
                  <a:gd name="T119" fmla="*/ 484 h 3355"/>
                  <a:gd name="T120" fmla="+- 0 12895 7063"/>
                  <a:gd name="T121" fmla="*/ T120 w 5966"/>
                  <a:gd name="T122" fmla="+- 0 433 369"/>
                  <a:gd name="T123" fmla="*/ 433 h 3355"/>
                  <a:gd name="T124" fmla="+- 0 12829 7063"/>
                  <a:gd name="T125" fmla="*/ T124 w 5966"/>
                  <a:gd name="T126" fmla="+- 0 395 369"/>
                  <a:gd name="T127" fmla="*/ 395 h 3355"/>
                  <a:gd name="T128" fmla="+- 0 12754 7063"/>
                  <a:gd name="T129" fmla="*/ T128 w 5966"/>
                  <a:gd name="T130" fmla="+- 0 374 369"/>
                  <a:gd name="T131" fmla="*/ 374 h 3355"/>
                  <a:gd name="T132" fmla="+- 0 12701 7063"/>
                  <a:gd name="T133" fmla="*/ T132 w 5966"/>
                  <a:gd name="T134" fmla="+- 0 369 369"/>
                  <a:gd name="T135" fmla="*/ 369 h 33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5966" h="3355">
                    <a:moveTo>
                      <a:pt x="5638" y="0"/>
                    </a:moveTo>
                    <a:lnTo>
                      <a:pt x="329" y="0"/>
                    </a:lnTo>
                    <a:lnTo>
                      <a:pt x="302" y="1"/>
                    </a:lnTo>
                    <a:lnTo>
                      <a:pt x="225" y="17"/>
                    </a:lnTo>
                    <a:lnTo>
                      <a:pt x="156" y="50"/>
                    </a:lnTo>
                    <a:lnTo>
                      <a:pt x="96" y="97"/>
                    </a:lnTo>
                    <a:lnTo>
                      <a:pt x="49" y="156"/>
                    </a:lnTo>
                    <a:lnTo>
                      <a:pt x="17" y="225"/>
                    </a:lnTo>
                    <a:lnTo>
                      <a:pt x="1" y="302"/>
                    </a:lnTo>
                    <a:lnTo>
                      <a:pt x="0" y="329"/>
                    </a:lnTo>
                    <a:lnTo>
                      <a:pt x="0" y="3027"/>
                    </a:lnTo>
                    <a:lnTo>
                      <a:pt x="10" y="3106"/>
                    </a:lnTo>
                    <a:lnTo>
                      <a:pt x="37" y="3178"/>
                    </a:lnTo>
                    <a:lnTo>
                      <a:pt x="79" y="3241"/>
                    </a:lnTo>
                    <a:lnTo>
                      <a:pt x="135" y="3292"/>
                    </a:lnTo>
                    <a:lnTo>
                      <a:pt x="201" y="3330"/>
                    </a:lnTo>
                    <a:lnTo>
                      <a:pt x="276" y="3351"/>
                    </a:lnTo>
                    <a:lnTo>
                      <a:pt x="329" y="3356"/>
                    </a:lnTo>
                    <a:lnTo>
                      <a:pt x="5638" y="3356"/>
                    </a:lnTo>
                    <a:lnTo>
                      <a:pt x="5717" y="3346"/>
                    </a:lnTo>
                    <a:lnTo>
                      <a:pt x="5789" y="3319"/>
                    </a:lnTo>
                    <a:lnTo>
                      <a:pt x="5852" y="3276"/>
                    </a:lnTo>
                    <a:lnTo>
                      <a:pt x="5903" y="3221"/>
                    </a:lnTo>
                    <a:lnTo>
                      <a:pt x="5941" y="3155"/>
                    </a:lnTo>
                    <a:lnTo>
                      <a:pt x="5962" y="3080"/>
                    </a:lnTo>
                    <a:lnTo>
                      <a:pt x="5967" y="3027"/>
                    </a:lnTo>
                    <a:lnTo>
                      <a:pt x="5967" y="329"/>
                    </a:lnTo>
                    <a:lnTo>
                      <a:pt x="5957" y="250"/>
                    </a:lnTo>
                    <a:lnTo>
                      <a:pt x="5930" y="178"/>
                    </a:lnTo>
                    <a:lnTo>
                      <a:pt x="5887" y="115"/>
                    </a:lnTo>
                    <a:lnTo>
                      <a:pt x="5832" y="64"/>
                    </a:lnTo>
                    <a:lnTo>
                      <a:pt x="5766" y="26"/>
                    </a:lnTo>
                    <a:lnTo>
                      <a:pt x="5691" y="5"/>
                    </a:lnTo>
                    <a:lnTo>
                      <a:pt x="5638" y="0"/>
                    </a:lnTo>
                  </a:path>
                </a:pathLst>
              </a:custGeom>
              <a:solidFill>
                <a:srgbClr val="A8C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60" name="Group 185"/>
            <p:cNvGrpSpPr>
              <a:grpSpLocks/>
            </p:cNvGrpSpPr>
            <p:nvPr/>
          </p:nvGrpSpPr>
          <p:grpSpPr bwMode="auto">
            <a:xfrm>
              <a:off x="1946" y="1293"/>
              <a:ext cx="11054" cy="2"/>
              <a:chOff x="1946" y="1293"/>
              <a:chExt cx="11054" cy="2"/>
            </a:xfrm>
          </p:grpSpPr>
          <p:sp>
            <p:nvSpPr>
              <p:cNvPr id="2212" name="Freeform 186"/>
              <p:cNvSpPr>
                <a:spLocks/>
              </p:cNvSpPr>
              <p:nvPr/>
            </p:nvSpPr>
            <p:spPr bwMode="auto">
              <a:xfrm>
                <a:off x="1946" y="1293"/>
                <a:ext cx="11054" cy="2"/>
              </a:xfrm>
              <a:custGeom>
                <a:avLst/>
                <a:gdLst>
                  <a:gd name="T0" fmla="+- 0 1946 1946"/>
                  <a:gd name="T1" fmla="*/ T0 w 11054"/>
                  <a:gd name="T2" fmla="+- 0 13000 1946"/>
                  <a:gd name="T3" fmla="*/ T2 w 1105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054">
                    <a:moveTo>
                      <a:pt x="0" y="0"/>
                    </a:moveTo>
                    <a:lnTo>
                      <a:pt x="11054" y="0"/>
                    </a:lnTo>
                  </a:path>
                </a:pathLst>
              </a:custGeom>
              <a:noFill/>
              <a:ln w="9144">
                <a:solidFill>
                  <a:srgbClr val="BEBEBE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61" name="Group 187"/>
            <p:cNvGrpSpPr>
              <a:grpSpLocks/>
            </p:cNvGrpSpPr>
            <p:nvPr/>
          </p:nvGrpSpPr>
          <p:grpSpPr bwMode="auto">
            <a:xfrm>
              <a:off x="1946" y="3045"/>
              <a:ext cx="11054" cy="2"/>
              <a:chOff x="1946" y="3045"/>
              <a:chExt cx="11054" cy="2"/>
            </a:xfrm>
          </p:grpSpPr>
          <p:sp>
            <p:nvSpPr>
              <p:cNvPr id="2211" name="Freeform 188"/>
              <p:cNvSpPr>
                <a:spLocks/>
              </p:cNvSpPr>
              <p:nvPr/>
            </p:nvSpPr>
            <p:spPr bwMode="auto">
              <a:xfrm>
                <a:off x="1946" y="3045"/>
                <a:ext cx="11054" cy="2"/>
              </a:xfrm>
              <a:custGeom>
                <a:avLst/>
                <a:gdLst>
                  <a:gd name="T0" fmla="+- 0 1946 1946"/>
                  <a:gd name="T1" fmla="*/ T0 w 11054"/>
                  <a:gd name="T2" fmla="+- 0 13000 1946"/>
                  <a:gd name="T3" fmla="*/ T2 w 1105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054">
                    <a:moveTo>
                      <a:pt x="0" y="0"/>
                    </a:moveTo>
                    <a:lnTo>
                      <a:pt x="11054" y="0"/>
                    </a:lnTo>
                  </a:path>
                </a:pathLst>
              </a:custGeom>
              <a:noFill/>
              <a:ln w="9144">
                <a:solidFill>
                  <a:srgbClr val="BEBEBE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62" name="Group 189"/>
            <p:cNvGrpSpPr>
              <a:grpSpLocks/>
            </p:cNvGrpSpPr>
            <p:nvPr/>
          </p:nvGrpSpPr>
          <p:grpSpPr bwMode="auto">
            <a:xfrm>
              <a:off x="1946" y="2210"/>
              <a:ext cx="11054" cy="2"/>
              <a:chOff x="1946" y="2210"/>
              <a:chExt cx="11054" cy="2"/>
            </a:xfrm>
          </p:grpSpPr>
          <p:sp>
            <p:nvSpPr>
              <p:cNvPr id="2209" name="Freeform 190"/>
              <p:cNvSpPr>
                <a:spLocks/>
              </p:cNvSpPr>
              <p:nvPr/>
            </p:nvSpPr>
            <p:spPr bwMode="auto">
              <a:xfrm>
                <a:off x="1946" y="2210"/>
                <a:ext cx="11054" cy="2"/>
              </a:xfrm>
              <a:custGeom>
                <a:avLst/>
                <a:gdLst>
                  <a:gd name="T0" fmla="+- 0 1946 1946"/>
                  <a:gd name="T1" fmla="*/ T0 w 11054"/>
                  <a:gd name="T2" fmla="+- 0 13000 1946"/>
                  <a:gd name="T3" fmla="*/ T2 w 11054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11054">
                    <a:moveTo>
                      <a:pt x="0" y="0"/>
                    </a:moveTo>
                    <a:lnTo>
                      <a:pt x="11054" y="0"/>
                    </a:lnTo>
                  </a:path>
                </a:pathLst>
              </a:custGeom>
              <a:noFill/>
              <a:ln w="9144">
                <a:solidFill>
                  <a:srgbClr val="BEBEBE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63" name="Group 191"/>
            <p:cNvGrpSpPr>
              <a:grpSpLocks/>
            </p:cNvGrpSpPr>
            <p:nvPr/>
          </p:nvGrpSpPr>
          <p:grpSpPr bwMode="auto">
            <a:xfrm>
              <a:off x="1865" y="48"/>
              <a:ext cx="163" cy="3880"/>
              <a:chOff x="1865" y="48"/>
              <a:chExt cx="163" cy="3880"/>
            </a:xfrm>
          </p:grpSpPr>
          <p:sp>
            <p:nvSpPr>
              <p:cNvPr id="2395" name="Freeform 192"/>
              <p:cNvSpPr>
                <a:spLocks/>
              </p:cNvSpPr>
              <p:nvPr/>
            </p:nvSpPr>
            <p:spPr bwMode="auto">
              <a:xfrm>
                <a:off x="1865" y="48"/>
                <a:ext cx="163" cy="3880"/>
              </a:xfrm>
              <a:custGeom>
                <a:avLst/>
                <a:gdLst>
                  <a:gd name="T0" fmla="+- 0 1946 1865"/>
                  <a:gd name="T1" fmla="*/ T0 w 163"/>
                  <a:gd name="T2" fmla="+- 0 87 48"/>
                  <a:gd name="T3" fmla="*/ 87 h 3880"/>
                  <a:gd name="T4" fmla="+- 0 1936 1865"/>
                  <a:gd name="T5" fmla="*/ T4 w 163"/>
                  <a:gd name="T6" fmla="+- 0 105 48"/>
                  <a:gd name="T7" fmla="*/ 105 h 3880"/>
                  <a:gd name="T8" fmla="+- 0 1936 1865"/>
                  <a:gd name="T9" fmla="*/ T8 w 163"/>
                  <a:gd name="T10" fmla="+- 0 3928 48"/>
                  <a:gd name="T11" fmla="*/ 3928 h 3880"/>
                  <a:gd name="T12" fmla="+- 0 1956 1865"/>
                  <a:gd name="T13" fmla="*/ T12 w 163"/>
                  <a:gd name="T14" fmla="+- 0 3928 48"/>
                  <a:gd name="T15" fmla="*/ 3928 h 3880"/>
                  <a:gd name="T16" fmla="+- 0 1956 1865"/>
                  <a:gd name="T17" fmla="*/ T16 w 163"/>
                  <a:gd name="T18" fmla="+- 0 105 48"/>
                  <a:gd name="T19" fmla="*/ 105 h 3880"/>
                  <a:gd name="T20" fmla="+- 0 1946 1865"/>
                  <a:gd name="T21" fmla="*/ T20 w 163"/>
                  <a:gd name="T22" fmla="+- 0 87 48"/>
                  <a:gd name="T23" fmla="*/ 87 h 38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63" h="3880">
                    <a:moveTo>
                      <a:pt x="81" y="39"/>
                    </a:moveTo>
                    <a:lnTo>
                      <a:pt x="71" y="57"/>
                    </a:lnTo>
                    <a:lnTo>
                      <a:pt x="71" y="3880"/>
                    </a:lnTo>
                    <a:lnTo>
                      <a:pt x="91" y="3880"/>
                    </a:lnTo>
                    <a:lnTo>
                      <a:pt x="91" y="57"/>
                    </a:lnTo>
                    <a:lnTo>
                      <a:pt x="81" y="39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6" name="Freeform 193"/>
              <p:cNvSpPr>
                <a:spLocks/>
              </p:cNvSpPr>
              <p:nvPr/>
            </p:nvSpPr>
            <p:spPr bwMode="auto">
              <a:xfrm>
                <a:off x="1865" y="48"/>
                <a:ext cx="163" cy="3880"/>
              </a:xfrm>
              <a:custGeom>
                <a:avLst/>
                <a:gdLst>
                  <a:gd name="T0" fmla="+- 0 1946 1865"/>
                  <a:gd name="T1" fmla="*/ T0 w 163"/>
                  <a:gd name="T2" fmla="+- 0 48 48"/>
                  <a:gd name="T3" fmla="*/ 48 h 3880"/>
                  <a:gd name="T4" fmla="+- 0 1865 1865"/>
                  <a:gd name="T5" fmla="*/ T4 w 163"/>
                  <a:gd name="T6" fmla="+- 0 187 48"/>
                  <a:gd name="T7" fmla="*/ 187 h 3880"/>
                  <a:gd name="T8" fmla="+- 0 1867 1865"/>
                  <a:gd name="T9" fmla="*/ T8 w 163"/>
                  <a:gd name="T10" fmla="+- 0 193 48"/>
                  <a:gd name="T11" fmla="*/ 193 h 3880"/>
                  <a:gd name="T12" fmla="+- 0 1876 1865"/>
                  <a:gd name="T13" fmla="*/ T12 w 163"/>
                  <a:gd name="T14" fmla="+- 0 199 48"/>
                  <a:gd name="T15" fmla="*/ 199 h 3880"/>
                  <a:gd name="T16" fmla="+- 0 1882 1865"/>
                  <a:gd name="T17" fmla="*/ T16 w 163"/>
                  <a:gd name="T18" fmla="+- 0 197 48"/>
                  <a:gd name="T19" fmla="*/ 197 h 3880"/>
                  <a:gd name="T20" fmla="+- 0 1936 1865"/>
                  <a:gd name="T21" fmla="*/ T20 w 163"/>
                  <a:gd name="T22" fmla="+- 0 105 48"/>
                  <a:gd name="T23" fmla="*/ 105 h 3880"/>
                  <a:gd name="T24" fmla="+- 0 1936 1865"/>
                  <a:gd name="T25" fmla="*/ T24 w 163"/>
                  <a:gd name="T26" fmla="+- 0 68 48"/>
                  <a:gd name="T27" fmla="*/ 68 h 3880"/>
                  <a:gd name="T28" fmla="+- 0 1958 1865"/>
                  <a:gd name="T29" fmla="*/ T28 w 163"/>
                  <a:gd name="T30" fmla="+- 0 68 48"/>
                  <a:gd name="T31" fmla="*/ 68 h 3880"/>
                  <a:gd name="T32" fmla="+- 0 1946 1865"/>
                  <a:gd name="T33" fmla="*/ T32 w 163"/>
                  <a:gd name="T34" fmla="+- 0 48 48"/>
                  <a:gd name="T35" fmla="*/ 48 h 38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63" h="3880">
                    <a:moveTo>
                      <a:pt x="81" y="0"/>
                    </a:moveTo>
                    <a:lnTo>
                      <a:pt x="0" y="139"/>
                    </a:lnTo>
                    <a:lnTo>
                      <a:pt x="2" y="145"/>
                    </a:lnTo>
                    <a:lnTo>
                      <a:pt x="11" y="151"/>
                    </a:lnTo>
                    <a:lnTo>
                      <a:pt x="17" y="149"/>
                    </a:lnTo>
                    <a:lnTo>
                      <a:pt x="71" y="57"/>
                    </a:lnTo>
                    <a:lnTo>
                      <a:pt x="71" y="20"/>
                    </a:lnTo>
                    <a:lnTo>
                      <a:pt x="93" y="20"/>
                    </a:lnTo>
                    <a:lnTo>
                      <a:pt x="8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7" name="Freeform 194"/>
              <p:cNvSpPr>
                <a:spLocks/>
              </p:cNvSpPr>
              <p:nvPr/>
            </p:nvSpPr>
            <p:spPr bwMode="auto">
              <a:xfrm>
                <a:off x="1865" y="48"/>
                <a:ext cx="163" cy="3880"/>
              </a:xfrm>
              <a:custGeom>
                <a:avLst/>
                <a:gdLst>
                  <a:gd name="T0" fmla="+- 0 1958 1865"/>
                  <a:gd name="T1" fmla="*/ T0 w 163"/>
                  <a:gd name="T2" fmla="+- 0 68 48"/>
                  <a:gd name="T3" fmla="*/ 68 h 3880"/>
                  <a:gd name="T4" fmla="+- 0 1956 1865"/>
                  <a:gd name="T5" fmla="*/ T4 w 163"/>
                  <a:gd name="T6" fmla="+- 0 68 48"/>
                  <a:gd name="T7" fmla="*/ 68 h 3880"/>
                  <a:gd name="T8" fmla="+- 0 1956 1865"/>
                  <a:gd name="T9" fmla="*/ T8 w 163"/>
                  <a:gd name="T10" fmla="+- 0 105 48"/>
                  <a:gd name="T11" fmla="*/ 105 h 3880"/>
                  <a:gd name="T12" fmla="+- 0 2011 1865"/>
                  <a:gd name="T13" fmla="*/ T12 w 163"/>
                  <a:gd name="T14" fmla="+- 0 197 48"/>
                  <a:gd name="T15" fmla="*/ 197 h 3880"/>
                  <a:gd name="T16" fmla="+- 0 2017 1865"/>
                  <a:gd name="T17" fmla="*/ T16 w 163"/>
                  <a:gd name="T18" fmla="+- 0 199 48"/>
                  <a:gd name="T19" fmla="*/ 199 h 3880"/>
                  <a:gd name="T20" fmla="+- 0 2026 1865"/>
                  <a:gd name="T21" fmla="*/ T20 w 163"/>
                  <a:gd name="T22" fmla="+- 0 193 48"/>
                  <a:gd name="T23" fmla="*/ 193 h 3880"/>
                  <a:gd name="T24" fmla="+- 0 2028 1865"/>
                  <a:gd name="T25" fmla="*/ T24 w 163"/>
                  <a:gd name="T26" fmla="+- 0 187 48"/>
                  <a:gd name="T27" fmla="*/ 187 h 3880"/>
                  <a:gd name="T28" fmla="+- 0 1958 1865"/>
                  <a:gd name="T29" fmla="*/ T28 w 163"/>
                  <a:gd name="T30" fmla="+- 0 68 48"/>
                  <a:gd name="T31" fmla="*/ 68 h 38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63" h="3880">
                    <a:moveTo>
                      <a:pt x="93" y="20"/>
                    </a:moveTo>
                    <a:lnTo>
                      <a:pt x="91" y="20"/>
                    </a:lnTo>
                    <a:lnTo>
                      <a:pt x="91" y="57"/>
                    </a:lnTo>
                    <a:lnTo>
                      <a:pt x="146" y="149"/>
                    </a:lnTo>
                    <a:lnTo>
                      <a:pt x="152" y="151"/>
                    </a:lnTo>
                    <a:lnTo>
                      <a:pt x="161" y="145"/>
                    </a:lnTo>
                    <a:lnTo>
                      <a:pt x="163" y="139"/>
                    </a:lnTo>
                    <a:lnTo>
                      <a:pt x="93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8" name="Freeform 195"/>
              <p:cNvSpPr>
                <a:spLocks/>
              </p:cNvSpPr>
              <p:nvPr/>
            </p:nvSpPr>
            <p:spPr bwMode="auto">
              <a:xfrm>
                <a:off x="1865" y="48"/>
                <a:ext cx="163" cy="3880"/>
              </a:xfrm>
              <a:custGeom>
                <a:avLst/>
                <a:gdLst>
                  <a:gd name="T0" fmla="+- 0 1956 1865"/>
                  <a:gd name="T1" fmla="*/ T0 w 163"/>
                  <a:gd name="T2" fmla="+- 0 68 48"/>
                  <a:gd name="T3" fmla="*/ 68 h 3880"/>
                  <a:gd name="T4" fmla="+- 0 1936 1865"/>
                  <a:gd name="T5" fmla="*/ T4 w 163"/>
                  <a:gd name="T6" fmla="+- 0 68 48"/>
                  <a:gd name="T7" fmla="*/ 68 h 3880"/>
                  <a:gd name="T8" fmla="+- 0 1936 1865"/>
                  <a:gd name="T9" fmla="*/ T8 w 163"/>
                  <a:gd name="T10" fmla="+- 0 105 48"/>
                  <a:gd name="T11" fmla="*/ 105 h 3880"/>
                  <a:gd name="T12" fmla="+- 0 1946 1865"/>
                  <a:gd name="T13" fmla="*/ T12 w 163"/>
                  <a:gd name="T14" fmla="+- 0 87 48"/>
                  <a:gd name="T15" fmla="*/ 87 h 3880"/>
                  <a:gd name="T16" fmla="+- 0 1938 1865"/>
                  <a:gd name="T17" fmla="*/ T16 w 163"/>
                  <a:gd name="T18" fmla="+- 0 73 48"/>
                  <a:gd name="T19" fmla="*/ 73 h 3880"/>
                  <a:gd name="T20" fmla="+- 0 1956 1865"/>
                  <a:gd name="T21" fmla="*/ T20 w 163"/>
                  <a:gd name="T22" fmla="+- 0 73 48"/>
                  <a:gd name="T23" fmla="*/ 73 h 3880"/>
                  <a:gd name="T24" fmla="+- 0 1956 1865"/>
                  <a:gd name="T25" fmla="*/ T24 w 163"/>
                  <a:gd name="T26" fmla="+- 0 68 48"/>
                  <a:gd name="T27" fmla="*/ 68 h 38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3" h="3880">
                    <a:moveTo>
                      <a:pt x="91" y="20"/>
                    </a:moveTo>
                    <a:lnTo>
                      <a:pt x="71" y="20"/>
                    </a:lnTo>
                    <a:lnTo>
                      <a:pt x="71" y="57"/>
                    </a:lnTo>
                    <a:lnTo>
                      <a:pt x="81" y="39"/>
                    </a:lnTo>
                    <a:lnTo>
                      <a:pt x="73" y="25"/>
                    </a:lnTo>
                    <a:lnTo>
                      <a:pt x="91" y="25"/>
                    </a:lnTo>
                    <a:lnTo>
                      <a:pt x="91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9" name="Freeform 196"/>
              <p:cNvSpPr>
                <a:spLocks/>
              </p:cNvSpPr>
              <p:nvPr/>
            </p:nvSpPr>
            <p:spPr bwMode="auto">
              <a:xfrm>
                <a:off x="1865" y="48"/>
                <a:ext cx="163" cy="3880"/>
              </a:xfrm>
              <a:custGeom>
                <a:avLst/>
                <a:gdLst>
                  <a:gd name="T0" fmla="+- 0 1956 1865"/>
                  <a:gd name="T1" fmla="*/ T0 w 163"/>
                  <a:gd name="T2" fmla="+- 0 73 48"/>
                  <a:gd name="T3" fmla="*/ 73 h 3880"/>
                  <a:gd name="T4" fmla="+- 0 1955 1865"/>
                  <a:gd name="T5" fmla="*/ T4 w 163"/>
                  <a:gd name="T6" fmla="+- 0 73 48"/>
                  <a:gd name="T7" fmla="*/ 73 h 3880"/>
                  <a:gd name="T8" fmla="+- 0 1946 1865"/>
                  <a:gd name="T9" fmla="*/ T8 w 163"/>
                  <a:gd name="T10" fmla="+- 0 87 48"/>
                  <a:gd name="T11" fmla="*/ 87 h 3880"/>
                  <a:gd name="T12" fmla="+- 0 1956 1865"/>
                  <a:gd name="T13" fmla="*/ T12 w 163"/>
                  <a:gd name="T14" fmla="+- 0 105 48"/>
                  <a:gd name="T15" fmla="*/ 105 h 3880"/>
                  <a:gd name="T16" fmla="+- 0 1956 1865"/>
                  <a:gd name="T17" fmla="*/ T16 w 163"/>
                  <a:gd name="T18" fmla="+- 0 73 48"/>
                  <a:gd name="T19" fmla="*/ 73 h 38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3" h="3880">
                    <a:moveTo>
                      <a:pt x="91" y="25"/>
                    </a:moveTo>
                    <a:lnTo>
                      <a:pt x="90" y="25"/>
                    </a:lnTo>
                    <a:lnTo>
                      <a:pt x="81" y="39"/>
                    </a:lnTo>
                    <a:lnTo>
                      <a:pt x="91" y="57"/>
                    </a:lnTo>
                    <a:lnTo>
                      <a:pt x="91" y="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08" name="Freeform 197"/>
              <p:cNvSpPr>
                <a:spLocks/>
              </p:cNvSpPr>
              <p:nvPr/>
            </p:nvSpPr>
            <p:spPr bwMode="auto">
              <a:xfrm>
                <a:off x="1865" y="48"/>
                <a:ext cx="163" cy="3880"/>
              </a:xfrm>
              <a:custGeom>
                <a:avLst/>
                <a:gdLst>
                  <a:gd name="T0" fmla="+- 0 1955 1865"/>
                  <a:gd name="T1" fmla="*/ T0 w 163"/>
                  <a:gd name="T2" fmla="+- 0 73 48"/>
                  <a:gd name="T3" fmla="*/ 73 h 3880"/>
                  <a:gd name="T4" fmla="+- 0 1938 1865"/>
                  <a:gd name="T5" fmla="*/ T4 w 163"/>
                  <a:gd name="T6" fmla="+- 0 73 48"/>
                  <a:gd name="T7" fmla="*/ 73 h 3880"/>
                  <a:gd name="T8" fmla="+- 0 1946 1865"/>
                  <a:gd name="T9" fmla="*/ T8 w 163"/>
                  <a:gd name="T10" fmla="+- 0 87 48"/>
                  <a:gd name="T11" fmla="*/ 87 h 3880"/>
                  <a:gd name="T12" fmla="+- 0 1955 1865"/>
                  <a:gd name="T13" fmla="*/ T12 w 163"/>
                  <a:gd name="T14" fmla="+- 0 73 48"/>
                  <a:gd name="T15" fmla="*/ 73 h 38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63" h="3880">
                    <a:moveTo>
                      <a:pt x="90" y="25"/>
                    </a:moveTo>
                    <a:lnTo>
                      <a:pt x="73" y="25"/>
                    </a:lnTo>
                    <a:lnTo>
                      <a:pt x="81" y="39"/>
                    </a:lnTo>
                    <a:lnTo>
                      <a:pt x="90" y="2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64" name="Group 198"/>
            <p:cNvGrpSpPr>
              <a:grpSpLocks/>
            </p:cNvGrpSpPr>
            <p:nvPr/>
          </p:nvGrpSpPr>
          <p:grpSpPr bwMode="auto">
            <a:xfrm>
              <a:off x="2454" y="2962"/>
              <a:ext cx="270" cy="819"/>
              <a:chOff x="2454" y="2962"/>
              <a:chExt cx="270" cy="819"/>
            </a:xfrm>
          </p:grpSpPr>
          <p:sp>
            <p:nvSpPr>
              <p:cNvPr id="2384" name="Freeform 199"/>
              <p:cNvSpPr>
                <a:spLocks/>
              </p:cNvSpPr>
              <p:nvPr/>
            </p:nvSpPr>
            <p:spPr bwMode="auto">
              <a:xfrm>
                <a:off x="2454" y="2962"/>
                <a:ext cx="270" cy="819"/>
              </a:xfrm>
              <a:custGeom>
                <a:avLst/>
                <a:gdLst>
                  <a:gd name="T0" fmla="+- 0 2482 2454"/>
                  <a:gd name="T1" fmla="*/ T0 w 270"/>
                  <a:gd name="T2" fmla="+- 0 3513 2962"/>
                  <a:gd name="T3" fmla="*/ 3513 h 819"/>
                  <a:gd name="T4" fmla="+- 0 2461 2454"/>
                  <a:gd name="T5" fmla="*/ T4 w 270"/>
                  <a:gd name="T6" fmla="+- 0 3521 2962"/>
                  <a:gd name="T7" fmla="*/ 3521 h 819"/>
                  <a:gd name="T8" fmla="+- 0 2454 2454"/>
                  <a:gd name="T9" fmla="*/ T8 w 270"/>
                  <a:gd name="T10" fmla="+- 0 3538 2962"/>
                  <a:gd name="T11" fmla="*/ 3538 h 819"/>
                  <a:gd name="T12" fmla="+- 0 2457 2454"/>
                  <a:gd name="T13" fmla="*/ T12 w 270"/>
                  <a:gd name="T14" fmla="+- 0 3557 2962"/>
                  <a:gd name="T15" fmla="*/ 3557 h 819"/>
                  <a:gd name="T16" fmla="+- 0 2588 2454"/>
                  <a:gd name="T17" fmla="*/ T16 w 270"/>
                  <a:gd name="T18" fmla="+- 0 3781 2962"/>
                  <a:gd name="T19" fmla="*/ 3781 h 819"/>
                  <a:gd name="T20" fmla="+- 0 2623 2454"/>
                  <a:gd name="T21" fmla="*/ T20 w 270"/>
                  <a:gd name="T22" fmla="+- 0 3722 2962"/>
                  <a:gd name="T23" fmla="*/ 3722 h 819"/>
                  <a:gd name="T24" fmla="+- 0 2558 2454"/>
                  <a:gd name="T25" fmla="*/ T24 w 270"/>
                  <a:gd name="T26" fmla="+- 0 3722 2962"/>
                  <a:gd name="T27" fmla="*/ 3722 h 819"/>
                  <a:gd name="T28" fmla="+- 0 2558 2454"/>
                  <a:gd name="T29" fmla="*/ T28 w 270"/>
                  <a:gd name="T30" fmla="+- 0 3611 2962"/>
                  <a:gd name="T31" fmla="*/ 3611 h 819"/>
                  <a:gd name="T32" fmla="+- 0 2509 2454"/>
                  <a:gd name="T33" fmla="*/ T32 w 270"/>
                  <a:gd name="T34" fmla="+- 0 3527 2962"/>
                  <a:gd name="T35" fmla="*/ 3527 h 819"/>
                  <a:gd name="T36" fmla="+- 0 2499 2454"/>
                  <a:gd name="T37" fmla="*/ T36 w 270"/>
                  <a:gd name="T38" fmla="+- 0 3516 2962"/>
                  <a:gd name="T39" fmla="*/ 3516 h 819"/>
                  <a:gd name="T40" fmla="+- 0 2482 2454"/>
                  <a:gd name="T41" fmla="*/ T40 w 270"/>
                  <a:gd name="T42" fmla="+- 0 3513 2962"/>
                  <a:gd name="T43" fmla="*/ 3513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70" h="819">
                    <a:moveTo>
                      <a:pt x="28" y="551"/>
                    </a:moveTo>
                    <a:lnTo>
                      <a:pt x="7" y="559"/>
                    </a:lnTo>
                    <a:lnTo>
                      <a:pt x="0" y="576"/>
                    </a:lnTo>
                    <a:lnTo>
                      <a:pt x="3" y="595"/>
                    </a:lnTo>
                    <a:lnTo>
                      <a:pt x="134" y="819"/>
                    </a:lnTo>
                    <a:lnTo>
                      <a:pt x="169" y="760"/>
                    </a:lnTo>
                    <a:lnTo>
                      <a:pt x="104" y="760"/>
                    </a:lnTo>
                    <a:lnTo>
                      <a:pt x="104" y="649"/>
                    </a:lnTo>
                    <a:lnTo>
                      <a:pt x="55" y="565"/>
                    </a:lnTo>
                    <a:lnTo>
                      <a:pt x="45" y="554"/>
                    </a:lnTo>
                    <a:lnTo>
                      <a:pt x="28" y="551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5" name="Freeform 200"/>
              <p:cNvSpPr>
                <a:spLocks/>
              </p:cNvSpPr>
              <p:nvPr/>
            </p:nvSpPr>
            <p:spPr bwMode="auto">
              <a:xfrm>
                <a:off x="2454" y="2962"/>
                <a:ext cx="270" cy="819"/>
              </a:xfrm>
              <a:custGeom>
                <a:avLst/>
                <a:gdLst>
                  <a:gd name="T0" fmla="+- 0 2558 2454"/>
                  <a:gd name="T1" fmla="*/ T0 w 270"/>
                  <a:gd name="T2" fmla="+- 0 3611 2962"/>
                  <a:gd name="T3" fmla="*/ 3611 h 819"/>
                  <a:gd name="T4" fmla="+- 0 2558 2454"/>
                  <a:gd name="T5" fmla="*/ T4 w 270"/>
                  <a:gd name="T6" fmla="+- 0 3722 2962"/>
                  <a:gd name="T7" fmla="*/ 3722 h 819"/>
                  <a:gd name="T8" fmla="+- 0 2618 2454"/>
                  <a:gd name="T9" fmla="*/ T8 w 270"/>
                  <a:gd name="T10" fmla="+- 0 3722 2962"/>
                  <a:gd name="T11" fmla="*/ 3722 h 819"/>
                  <a:gd name="T12" fmla="+- 0 2618 2454"/>
                  <a:gd name="T13" fmla="*/ T12 w 270"/>
                  <a:gd name="T14" fmla="+- 0 3707 2962"/>
                  <a:gd name="T15" fmla="*/ 3707 h 819"/>
                  <a:gd name="T16" fmla="+- 0 2562 2454"/>
                  <a:gd name="T17" fmla="*/ T16 w 270"/>
                  <a:gd name="T18" fmla="+- 0 3707 2962"/>
                  <a:gd name="T19" fmla="*/ 3707 h 819"/>
                  <a:gd name="T20" fmla="+- 0 2588 2454"/>
                  <a:gd name="T21" fmla="*/ T20 w 270"/>
                  <a:gd name="T22" fmla="+- 0 3662 2962"/>
                  <a:gd name="T23" fmla="*/ 3662 h 819"/>
                  <a:gd name="T24" fmla="+- 0 2558 2454"/>
                  <a:gd name="T25" fmla="*/ T24 w 270"/>
                  <a:gd name="T26" fmla="+- 0 3611 2962"/>
                  <a:gd name="T27" fmla="*/ 3611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819">
                    <a:moveTo>
                      <a:pt x="104" y="649"/>
                    </a:moveTo>
                    <a:lnTo>
                      <a:pt x="104" y="760"/>
                    </a:lnTo>
                    <a:lnTo>
                      <a:pt x="164" y="760"/>
                    </a:lnTo>
                    <a:lnTo>
                      <a:pt x="164" y="745"/>
                    </a:lnTo>
                    <a:lnTo>
                      <a:pt x="108" y="745"/>
                    </a:lnTo>
                    <a:lnTo>
                      <a:pt x="134" y="700"/>
                    </a:lnTo>
                    <a:lnTo>
                      <a:pt x="104" y="649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6" name="Freeform 201"/>
              <p:cNvSpPr>
                <a:spLocks/>
              </p:cNvSpPr>
              <p:nvPr/>
            </p:nvSpPr>
            <p:spPr bwMode="auto">
              <a:xfrm>
                <a:off x="2454" y="2962"/>
                <a:ext cx="270" cy="819"/>
              </a:xfrm>
              <a:custGeom>
                <a:avLst/>
                <a:gdLst>
                  <a:gd name="T0" fmla="+- 0 2700 2454"/>
                  <a:gd name="T1" fmla="*/ T0 w 270"/>
                  <a:gd name="T2" fmla="+- 0 3512 2962"/>
                  <a:gd name="T3" fmla="*/ 3512 h 819"/>
                  <a:gd name="T4" fmla="+- 0 2682 2454"/>
                  <a:gd name="T5" fmla="*/ T4 w 270"/>
                  <a:gd name="T6" fmla="+- 0 3514 2962"/>
                  <a:gd name="T7" fmla="*/ 3514 h 819"/>
                  <a:gd name="T8" fmla="+- 0 2667 2454"/>
                  <a:gd name="T9" fmla="*/ T8 w 270"/>
                  <a:gd name="T10" fmla="+- 0 3527 2962"/>
                  <a:gd name="T11" fmla="*/ 3527 h 819"/>
                  <a:gd name="T12" fmla="+- 0 2618 2454"/>
                  <a:gd name="T13" fmla="*/ T12 w 270"/>
                  <a:gd name="T14" fmla="+- 0 3611 2962"/>
                  <a:gd name="T15" fmla="*/ 3611 h 819"/>
                  <a:gd name="T16" fmla="+- 0 2618 2454"/>
                  <a:gd name="T17" fmla="*/ T16 w 270"/>
                  <a:gd name="T18" fmla="+- 0 3722 2962"/>
                  <a:gd name="T19" fmla="*/ 3722 h 819"/>
                  <a:gd name="T20" fmla="+- 0 2623 2454"/>
                  <a:gd name="T21" fmla="*/ T20 w 270"/>
                  <a:gd name="T22" fmla="+- 0 3722 2962"/>
                  <a:gd name="T23" fmla="*/ 3722 h 819"/>
                  <a:gd name="T24" fmla="+- 0 2719 2454"/>
                  <a:gd name="T25" fmla="*/ T24 w 270"/>
                  <a:gd name="T26" fmla="+- 0 3557 2962"/>
                  <a:gd name="T27" fmla="*/ 3557 h 819"/>
                  <a:gd name="T28" fmla="+- 0 2723 2454"/>
                  <a:gd name="T29" fmla="*/ T28 w 270"/>
                  <a:gd name="T30" fmla="+- 0 3543 2962"/>
                  <a:gd name="T31" fmla="*/ 3543 h 819"/>
                  <a:gd name="T32" fmla="+- 0 2718 2454"/>
                  <a:gd name="T33" fmla="*/ T32 w 270"/>
                  <a:gd name="T34" fmla="+- 0 3527 2962"/>
                  <a:gd name="T35" fmla="*/ 3527 h 819"/>
                  <a:gd name="T36" fmla="+- 0 2700 2454"/>
                  <a:gd name="T37" fmla="*/ T36 w 270"/>
                  <a:gd name="T38" fmla="+- 0 3512 2962"/>
                  <a:gd name="T39" fmla="*/ 3512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819">
                    <a:moveTo>
                      <a:pt x="246" y="550"/>
                    </a:moveTo>
                    <a:lnTo>
                      <a:pt x="228" y="552"/>
                    </a:lnTo>
                    <a:lnTo>
                      <a:pt x="213" y="565"/>
                    </a:lnTo>
                    <a:lnTo>
                      <a:pt x="164" y="649"/>
                    </a:lnTo>
                    <a:lnTo>
                      <a:pt x="164" y="760"/>
                    </a:lnTo>
                    <a:lnTo>
                      <a:pt x="169" y="760"/>
                    </a:lnTo>
                    <a:lnTo>
                      <a:pt x="265" y="595"/>
                    </a:lnTo>
                    <a:lnTo>
                      <a:pt x="269" y="581"/>
                    </a:lnTo>
                    <a:lnTo>
                      <a:pt x="264" y="565"/>
                    </a:lnTo>
                    <a:lnTo>
                      <a:pt x="246" y="55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7" name="Freeform 202"/>
              <p:cNvSpPr>
                <a:spLocks/>
              </p:cNvSpPr>
              <p:nvPr/>
            </p:nvSpPr>
            <p:spPr bwMode="auto">
              <a:xfrm>
                <a:off x="2454" y="2962"/>
                <a:ext cx="270" cy="819"/>
              </a:xfrm>
              <a:custGeom>
                <a:avLst/>
                <a:gdLst>
                  <a:gd name="T0" fmla="+- 0 2588 2454"/>
                  <a:gd name="T1" fmla="*/ T0 w 270"/>
                  <a:gd name="T2" fmla="+- 0 3662 2962"/>
                  <a:gd name="T3" fmla="*/ 3662 h 819"/>
                  <a:gd name="T4" fmla="+- 0 2562 2454"/>
                  <a:gd name="T5" fmla="*/ T4 w 270"/>
                  <a:gd name="T6" fmla="+- 0 3707 2962"/>
                  <a:gd name="T7" fmla="*/ 3707 h 819"/>
                  <a:gd name="T8" fmla="+- 0 2614 2454"/>
                  <a:gd name="T9" fmla="*/ T8 w 270"/>
                  <a:gd name="T10" fmla="+- 0 3707 2962"/>
                  <a:gd name="T11" fmla="*/ 3707 h 819"/>
                  <a:gd name="T12" fmla="+- 0 2588 2454"/>
                  <a:gd name="T13" fmla="*/ T12 w 270"/>
                  <a:gd name="T14" fmla="+- 0 3662 2962"/>
                  <a:gd name="T15" fmla="*/ 3662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819">
                    <a:moveTo>
                      <a:pt x="134" y="700"/>
                    </a:moveTo>
                    <a:lnTo>
                      <a:pt x="108" y="745"/>
                    </a:lnTo>
                    <a:lnTo>
                      <a:pt x="160" y="745"/>
                    </a:lnTo>
                    <a:lnTo>
                      <a:pt x="134" y="70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8" name="Freeform 203"/>
              <p:cNvSpPr>
                <a:spLocks/>
              </p:cNvSpPr>
              <p:nvPr/>
            </p:nvSpPr>
            <p:spPr bwMode="auto">
              <a:xfrm>
                <a:off x="2454" y="2962"/>
                <a:ext cx="270" cy="819"/>
              </a:xfrm>
              <a:custGeom>
                <a:avLst/>
                <a:gdLst>
                  <a:gd name="T0" fmla="+- 0 2618 2454"/>
                  <a:gd name="T1" fmla="*/ T0 w 270"/>
                  <a:gd name="T2" fmla="+- 0 3611 2962"/>
                  <a:gd name="T3" fmla="*/ 3611 h 819"/>
                  <a:gd name="T4" fmla="+- 0 2588 2454"/>
                  <a:gd name="T5" fmla="*/ T4 w 270"/>
                  <a:gd name="T6" fmla="+- 0 3662 2962"/>
                  <a:gd name="T7" fmla="*/ 3662 h 819"/>
                  <a:gd name="T8" fmla="+- 0 2614 2454"/>
                  <a:gd name="T9" fmla="*/ T8 w 270"/>
                  <a:gd name="T10" fmla="+- 0 3707 2962"/>
                  <a:gd name="T11" fmla="*/ 3707 h 819"/>
                  <a:gd name="T12" fmla="+- 0 2618 2454"/>
                  <a:gd name="T13" fmla="*/ T12 w 270"/>
                  <a:gd name="T14" fmla="+- 0 3707 2962"/>
                  <a:gd name="T15" fmla="*/ 3707 h 819"/>
                  <a:gd name="T16" fmla="+- 0 2618 2454"/>
                  <a:gd name="T17" fmla="*/ T16 w 270"/>
                  <a:gd name="T18" fmla="+- 0 3611 2962"/>
                  <a:gd name="T19" fmla="*/ 3611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819">
                    <a:moveTo>
                      <a:pt x="164" y="649"/>
                    </a:moveTo>
                    <a:lnTo>
                      <a:pt x="134" y="700"/>
                    </a:lnTo>
                    <a:lnTo>
                      <a:pt x="160" y="745"/>
                    </a:lnTo>
                    <a:lnTo>
                      <a:pt x="164" y="745"/>
                    </a:lnTo>
                    <a:lnTo>
                      <a:pt x="164" y="649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9" name="Freeform 204"/>
              <p:cNvSpPr>
                <a:spLocks/>
              </p:cNvSpPr>
              <p:nvPr/>
            </p:nvSpPr>
            <p:spPr bwMode="auto">
              <a:xfrm>
                <a:off x="2454" y="2962"/>
                <a:ext cx="270" cy="819"/>
              </a:xfrm>
              <a:custGeom>
                <a:avLst/>
                <a:gdLst>
                  <a:gd name="T0" fmla="+- 0 2589 2454"/>
                  <a:gd name="T1" fmla="*/ T0 w 270"/>
                  <a:gd name="T2" fmla="+- 0 3081 2962"/>
                  <a:gd name="T3" fmla="*/ 3081 h 819"/>
                  <a:gd name="T4" fmla="+- 0 2558 2454"/>
                  <a:gd name="T5" fmla="*/ T4 w 270"/>
                  <a:gd name="T6" fmla="+- 0 3133 2962"/>
                  <a:gd name="T7" fmla="*/ 3133 h 819"/>
                  <a:gd name="T8" fmla="+- 0 2558 2454"/>
                  <a:gd name="T9" fmla="*/ T8 w 270"/>
                  <a:gd name="T10" fmla="+- 0 3611 2962"/>
                  <a:gd name="T11" fmla="*/ 3611 h 819"/>
                  <a:gd name="T12" fmla="+- 0 2588 2454"/>
                  <a:gd name="T13" fmla="*/ T12 w 270"/>
                  <a:gd name="T14" fmla="+- 0 3662 2962"/>
                  <a:gd name="T15" fmla="*/ 3662 h 819"/>
                  <a:gd name="T16" fmla="+- 0 2618 2454"/>
                  <a:gd name="T17" fmla="*/ T16 w 270"/>
                  <a:gd name="T18" fmla="+- 0 3611 2962"/>
                  <a:gd name="T19" fmla="*/ 3611 h 819"/>
                  <a:gd name="T20" fmla="+- 0 2618 2454"/>
                  <a:gd name="T21" fmla="*/ T20 w 270"/>
                  <a:gd name="T22" fmla="+- 0 3129 2962"/>
                  <a:gd name="T23" fmla="*/ 3129 h 819"/>
                  <a:gd name="T24" fmla="+- 0 2589 2454"/>
                  <a:gd name="T25" fmla="*/ T24 w 270"/>
                  <a:gd name="T26" fmla="+- 0 3081 2962"/>
                  <a:gd name="T27" fmla="*/ 3081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819">
                    <a:moveTo>
                      <a:pt x="135" y="119"/>
                    </a:moveTo>
                    <a:lnTo>
                      <a:pt x="104" y="171"/>
                    </a:lnTo>
                    <a:lnTo>
                      <a:pt x="104" y="649"/>
                    </a:lnTo>
                    <a:lnTo>
                      <a:pt x="134" y="700"/>
                    </a:lnTo>
                    <a:lnTo>
                      <a:pt x="164" y="649"/>
                    </a:lnTo>
                    <a:lnTo>
                      <a:pt x="164" y="167"/>
                    </a:lnTo>
                    <a:lnTo>
                      <a:pt x="135" y="119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0" name="Freeform 205"/>
              <p:cNvSpPr>
                <a:spLocks/>
              </p:cNvSpPr>
              <p:nvPr/>
            </p:nvSpPr>
            <p:spPr bwMode="auto">
              <a:xfrm>
                <a:off x="2454" y="2962"/>
                <a:ext cx="270" cy="819"/>
              </a:xfrm>
              <a:custGeom>
                <a:avLst/>
                <a:gdLst>
                  <a:gd name="T0" fmla="+- 0 2588 2454"/>
                  <a:gd name="T1" fmla="*/ T0 w 270"/>
                  <a:gd name="T2" fmla="+- 0 2962 2962"/>
                  <a:gd name="T3" fmla="*/ 2962 h 819"/>
                  <a:gd name="T4" fmla="+- 0 2457 2454"/>
                  <a:gd name="T5" fmla="*/ T4 w 270"/>
                  <a:gd name="T6" fmla="+- 0 3187 2962"/>
                  <a:gd name="T7" fmla="*/ 3187 h 819"/>
                  <a:gd name="T8" fmla="+- 0 2454 2454"/>
                  <a:gd name="T9" fmla="*/ T8 w 270"/>
                  <a:gd name="T10" fmla="+- 0 3201 2962"/>
                  <a:gd name="T11" fmla="*/ 3201 h 819"/>
                  <a:gd name="T12" fmla="+- 0 2459 2454"/>
                  <a:gd name="T13" fmla="*/ T12 w 270"/>
                  <a:gd name="T14" fmla="+- 0 3217 2962"/>
                  <a:gd name="T15" fmla="*/ 3217 h 819"/>
                  <a:gd name="T16" fmla="+- 0 2477 2454"/>
                  <a:gd name="T17" fmla="*/ T16 w 270"/>
                  <a:gd name="T18" fmla="+- 0 3231 2962"/>
                  <a:gd name="T19" fmla="*/ 3231 h 819"/>
                  <a:gd name="T20" fmla="+- 0 2495 2454"/>
                  <a:gd name="T21" fmla="*/ T20 w 270"/>
                  <a:gd name="T22" fmla="+- 0 3230 2962"/>
                  <a:gd name="T23" fmla="*/ 3230 h 819"/>
                  <a:gd name="T24" fmla="+- 0 2509 2454"/>
                  <a:gd name="T25" fmla="*/ T24 w 270"/>
                  <a:gd name="T26" fmla="+- 0 3217 2962"/>
                  <a:gd name="T27" fmla="*/ 3217 h 819"/>
                  <a:gd name="T28" fmla="+- 0 2558 2454"/>
                  <a:gd name="T29" fmla="*/ T28 w 270"/>
                  <a:gd name="T30" fmla="+- 0 3133 2962"/>
                  <a:gd name="T31" fmla="*/ 3133 h 819"/>
                  <a:gd name="T32" fmla="+- 0 2558 2454"/>
                  <a:gd name="T33" fmla="*/ T32 w 270"/>
                  <a:gd name="T34" fmla="+- 0 3022 2962"/>
                  <a:gd name="T35" fmla="*/ 3022 h 819"/>
                  <a:gd name="T36" fmla="+- 0 2623 2454"/>
                  <a:gd name="T37" fmla="*/ T36 w 270"/>
                  <a:gd name="T38" fmla="+- 0 3022 2962"/>
                  <a:gd name="T39" fmla="*/ 3022 h 819"/>
                  <a:gd name="T40" fmla="+- 0 2588 2454"/>
                  <a:gd name="T41" fmla="*/ T40 w 270"/>
                  <a:gd name="T42" fmla="+- 0 2962 2962"/>
                  <a:gd name="T43" fmla="*/ 2962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70" h="819">
                    <a:moveTo>
                      <a:pt x="134" y="0"/>
                    </a:moveTo>
                    <a:lnTo>
                      <a:pt x="3" y="225"/>
                    </a:lnTo>
                    <a:lnTo>
                      <a:pt x="0" y="239"/>
                    </a:lnTo>
                    <a:lnTo>
                      <a:pt x="5" y="255"/>
                    </a:lnTo>
                    <a:lnTo>
                      <a:pt x="23" y="269"/>
                    </a:lnTo>
                    <a:lnTo>
                      <a:pt x="41" y="268"/>
                    </a:lnTo>
                    <a:lnTo>
                      <a:pt x="55" y="255"/>
                    </a:lnTo>
                    <a:lnTo>
                      <a:pt x="104" y="171"/>
                    </a:lnTo>
                    <a:lnTo>
                      <a:pt x="104" y="60"/>
                    </a:lnTo>
                    <a:lnTo>
                      <a:pt x="169" y="60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1" name="Freeform 206"/>
              <p:cNvSpPr>
                <a:spLocks/>
              </p:cNvSpPr>
              <p:nvPr/>
            </p:nvSpPr>
            <p:spPr bwMode="auto">
              <a:xfrm>
                <a:off x="2454" y="2962"/>
                <a:ext cx="270" cy="819"/>
              </a:xfrm>
              <a:custGeom>
                <a:avLst/>
                <a:gdLst>
                  <a:gd name="T0" fmla="+- 0 2623 2454"/>
                  <a:gd name="T1" fmla="*/ T0 w 270"/>
                  <a:gd name="T2" fmla="+- 0 3022 2962"/>
                  <a:gd name="T3" fmla="*/ 3022 h 819"/>
                  <a:gd name="T4" fmla="+- 0 2618 2454"/>
                  <a:gd name="T5" fmla="*/ T4 w 270"/>
                  <a:gd name="T6" fmla="+- 0 3022 2962"/>
                  <a:gd name="T7" fmla="*/ 3022 h 819"/>
                  <a:gd name="T8" fmla="+- 0 2618 2454"/>
                  <a:gd name="T9" fmla="*/ T8 w 270"/>
                  <a:gd name="T10" fmla="+- 0 3129 2962"/>
                  <a:gd name="T11" fmla="*/ 3129 h 819"/>
                  <a:gd name="T12" fmla="+- 0 2678 2454"/>
                  <a:gd name="T13" fmla="*/ T12 w 270"/>
                  <a:gd name="T14" fmla="+- 0 3228 2962"/>
                  <a:gd name="T15" fmla="*/ 3228 h 819"/>
                  <a:gd name="T16" fmla="+- 0 2695 2454"/>
                  <a:gd name="T17" fmla="*/ T16 w 270"/>
                  <a:gd name="T18" fmla="+- 0 3230 2962"/>
                  <a:gd name="T19" fmla="*/ 3230 h 819"/>
                  <a:gd name="T20" fmla="+- 0 2716 2454"/>
                  <a:gd name="T21" fmla="*/ T20 w 270"/>
                  <a:gd name="T22" fmla="+- 0 3222 2962"/>
                  <a:gd name="T23" fmla="*/ 3222 h 819"/>
                  <a:gd name="T24" fmla="+- 0 2723 2454"/>
                  <a:gd name="T25" fmla="*/ T24 w 270"/>
                  <a:gd name="T26" fmla="+- 0 3205 2962"/>
                  <a:gd name="T27" fmla="*/ 3205 h 819"/>
                  <a:gd name="T28" fmla="+- 0 2719 2454"/>
                  <a:gd name="T29" fmla="*/ T28 w 270"/>
                  <a:gd name="T30" fmla="+- 0 3187 2962"/>
                  <a:gd name="T31" fmla="*/ 3187 h 819"/>
                  <a:gd name="T32" fmla="+- 0 2623 2454"/>
                  <a:gd name="T33" fmla="*/ T32 w 270"/>
                  <a:gd name="T34" fmla="+- 0 3022 2962"/>
                  <a:gd name="T35" fmla="*/ 3022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70" h="819">
                    <a:moveTo>
                      <a:pt x="169" y="60"/>
                    </a:moveTo>
                    <a:lnTo>
                      <a:pt x="164" y="60"/>
                    </a:lnTo>
                    <a:lnTo>
                      <a:pt x="164" y="167"/>
                    </a:lnTo>
                    <a:lnTo>
                      <a:pt x="224" y="266"/>
                    </a:lnTo>
                    <a:lnTo>
                      <a:pt x="241" y="268"/>
                    </a:lnTo>
                    <a:lnTo>
                      <a:pt x="262" y="260"/>
                    </a:lnTo>
                    <a:lnTo>
                      <a:pt x="269" y="243"/>
                    </a:lnTo>
                    <a:lnTo>
                      <a:pt x="265" y="225"/>
                    </a:lnTo>
                    <a:lnTo>
                      <a:pt x="169" y="6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2" name="Freeform 207"/>
              <p:cNvSpPr>
                <a:spLocks/>
              </p:cNvSpPr>
              <p:nvPr/>
            </p:nvSpPr>
            <p:spPr bwMode="auto">
              <a:xfrm>
                <a:off x="2454" y="2962"/>
                <a:ext cx="270" cy="819"/>
              </a:xfrm>
              <a:custGeom>
                <a:avLst/>
                <a:gdLst>
                  <a:gd name="T0" fmla="+- 0 2618 2454"/>
                  <a:gd name="T1" fmla="*/ T0 w 270"/>
                  <a:gd name="T2" fmla="+- 0 3022 2962"/>
                  <a:gd name="T3" fmla="*/ 3022 h 819"/>
                  <a:gd name="T4" fmla="+- 0 2558 2454"/>
                  <a:gd name="T5" fmla="*/ T4 w 270"/>
                  <a:gd name="T6" fmla="+- 0 3022 2962"/>
                  <a:gd name="T7" fmla="*/ 3022 h 819"/>
                  <a:gd name="T8" fmla="+- 0 2558 2454"/>
                  <a:gd name="T9" fmla="*/ T8 w 270"/>
                  <a:gd name="T10" fmla="+- 0 3133 2962"/>
                  <a:gd name="T11" fmla="*/ 3133 h 819"/>
                  <a:gd name="T12" fmla="+- 0 2589 2454"/>
                  <a:gd name="T13" fmla="*/ T12 w 270"/>
                  <a:gd name="T14" fmla="+- 0 3081 2962"/>
                  <a:gd name="T15" fmla="*/ 3081 h 819"/>
                  <a:gd name="T16" fmla="+- 0 2562 2454"/>
                  <a:gd name="T17" fmla="*/ T16 w 270"/>
                  <a:gd name="T18" fmla="+- 0 3037 2962"/>
                  <a:gd name="T19" fmla="*/ 3037 h 819"/>
                  <a:gd name="T20" fmla="+- 0 2618 2454"/>
                  <a:gd name="T21" fmla="*/ T20 w 270"/>
                  <a:gd name="T22" fmla="+- 0 3037 2962"/>
                  <a:gd name="T23" fmla="*/ 3037 h 819"/>
                  <a:gd name="T24" fmla="+- 0 2618 2454"/>
                  <a:gd name="T25" fmla="*/ T24 w 270"/>
                  <a:gd name="T26" fmla="+- 0 3022 2962"/>
                  <a:gd name="T27" fmla="*/ 3022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819">
                    <a:moveTo>
                      <a:pt x="164" y="60"/>
                    </a:moveTo>
                    <a:lnTo>
                      <a:pt x="104" y="60"/>
                    </a:lnTo>
                    <a:lnTo>
                      <a:pt x="104" y="171"/>
                    </a:lnTo>
                    <a:lnTo>
                      <a:pt x="135" y="119"/>
                    </a:lnTo>
                    <a:lnTo>
                      <a:pt x="108" y="75"/>
                    </a:lnTo>
                    <a:lnTo>
                      <a:pt x="164" y="75"/>
                    </a:lnTo>
                    <a:lnTo>
                      <a:pt x="164" y="6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3" name="Freeform 208"/>
              <p:cNvSpPr>
                <a:spLocks/>
              </p:cNvSpPr>
              <p:nvPr/>
            </p:nvSpPr>
            <p:spPr bwMode="auto">
              <a:xfrm>
                <a:off x="2454" y="2962"/>
                <a:ext cx="270" cy="819"/>
              </a:xfrm>
              <a:custGeom>
                <a:avLst/>
                <a:gdLst>
                  <a:gd name="T0" fmla="+- 0 2618 2454"/>
                  <a:gd name="T1" fmla="*/ T0 w 270"/>
                  <a:gd name="T2" fmla="+- 0 3037 2962"/>
                  <a:gd name="T3" fmla="*/ 3037 h 819"/>
                  <a:gd name="T4" fmla="+- 0 2614 2454"/>
                  <a:gd name="T5" fmla="*/ T4 w 270"/>
                  <a:gd name="T6" fmla="+- 0 3037 2962"/>
                  <a:gd name="T7" fmla="*/ 3037 h 819"/>
                  <a:gd name="T8" fmla="+- 0 2589 2454"/>
                  <a:gd name="T9" fmla="*/ T8 w 270"/>
                  <a:gd name="T10" fmla="+- 0 3081 2962"/>
                  <a:gd name="T11" fmla="*/ 3081 h 819"/>
                  <a:gd name="T12" fmla="+- 0 2618 2454"/>
                  <a:gd name="T13" fmla="*/ T12 w 270"/>
                  <a:gd name="T14" fmla="+- 0 3129 2962"/>
                  <a:gd name="T15" fmla="*/ 3129 h 819"/>
                  <a:gd name="T16" fmla="+- 0 2618 2454"/>
                  <a:gd name="T17" fmla="*/ T16 w 270"/>
                  <a:gd name="T18" fmla="+- 0 3037 2962"/>
                  <a:gd name="T19" fmla="*/ 3037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819">
                    <a:moveTo>
                      <a:pt x="164" y="75"/>
                    </a:moveTo>
                    <a:lnTo>
                      <a:pt x="160" y="75"/>
                    </a:lnTo>
                    <a:lnTo>
                      <a:pt x="135" y="119"/>
                    </a:lnTo>
                    <a:lnTo>
                      <a:pt x="164" y="167"/>
                    </a:lnTo>
                    <a:lnTo>
                      <a:pt x="164" y="75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4" name="Freeform 209"/>
              <p:cNvSpPr>
                <a:spLocks/>
              </p:cNvSpPr>
              <p:nvPr/>
            </p:nvSpPr>
            <p:spPr bwMode="auto">
              <a:xfrm>
                <a:off x="2454" y="2962"/>
                <a:ext cx="270" cy="819"/>
              </a:xfrm>
              <a:custGeom>
                <a:avLst/>
                <a:gdLst>
                  <a:gd name="T0" fmla="+- 0 2614 2454"/>
                  <a:gd name="T1" fmla="*/ T0 w 270"/>
                  <a:gd name="T2" fmla="+- 0 3037 2962"/>
                  <a:gd name="T3" fmla="*/ 3037 h 819"/>
                  <a:gd name="T4" fmla="+- 0 2562 2454"/>
                  <a:gd name="T5" fmla="*/ T4 w 270"/>
                  <a:gd name="T6" fmla="+- 0 3037 2962"/>
                  <a:gd name="T7" fmla="*/ 3037 h 819"/>
                  <a:gd name="T8" fmla="+- 0 2589 2454"/>
                  <a:gd name="T9" fmla="*/ T8 w 270"/>
                  <a:gd name="T10" fmla="+- 0 3081 2962"/>
                  <a:gd name="T11" fmla="*/ 3081 h 819"/>
                  <a:gd name="T12" fmla="+- 0 2614 2454"/>
                  <a:gd name="T13" fmla="*/ T12 w 270"/>
                  <a:gd name="T14" fmla="+- 0 3037 2962"/>
                  <a:gd name="T15" fmla="*/ 3037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819">
                    <a:moveTo>
                      <a:pt x="160" y="75"/>
                    </a:moveTo>
                    <a:lnTo>
                      <a:pt x="108" y="75"/>
                    </a:lnTo>
                    <a:lnTo>
                      <a:pt x="135" y="119"/>
                    </a:lnTo>
                    <a:lnTo>
                      <a:pt x="160" y="75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65" name="Group 210"/>
            <p:cNvGrpSpPr>
              <a:grpSpLocks/>
            </p:cNvGrpSpPr>
            <p:nvPr/>
          </p:nvGrpSpPr>
          <p:grpSpPr bwMode="auto">
            <a:xfrm>
              <a:off x="5547" y="1498"/>
              <a:ext cx="270" cy="1621"/>
              <a:chOff x="5547" y="1498"/>
              <a:chExt cx="270" cy="1621"/>
            </a:xfrm>
          </p:grpSpPr>
          <p:sp>
            <p:nvSpPr>
              <p:cNvPr id="2371" name="Freeform 211"/>
              <p:cNvSpPr>
                <a:spLocks/>
              </p:cNvSpPr>
              <p:nvPr/>
            </p:nvSpPr>
            <p:spPr bwMode="auto">
              <a:xfrm>
                <a:off x="5547" y="1498"/>
                <a:ext cx="270" cy="1621"/>
              </a:xfrm>
              <a:custGeom>
                <a:avLst/>
                <a:gdLst>
                  <a:gd name="T0" fmla="+- 0 5575 5547"/>
                  <a:gd name="T1" fmla="*/ T0 w 270"/>
                  <a:gd name="T2" fmla="+- 0 2851 1498"/>
                  <a:gd name="T3" fmla="*/ 2851 h 1621"/>
                  <a:gd name="T4" fmla="+- 0 5555 5547"/>
                  <a:gd name="T5" fmla="*/ T4 w 270"/>
                  <a:gd name="T6" fmla="+- 0 2859 1498"/>
                  <a:gd name="T7" fmla="*/ 2859 h 1621"/>
                  <a:gd name="T8" fmla="+- 0 5547 5547"/>
                  <a:gd name="T9" fmla="*/ T8 w 270"/>
                  <a:gd name="T10" fmla="+- 0 2876 1498"/>
                  <a:gd name="T11" fmla="*/ 2876 h 1621"/>
                  <a:gd name="T12" fmla="+- 0 5551 5547"/>
                  <a:gd name="T13" fmla="*/ T12 w 270"/>
                  <a:gd name="T14" fmla="+- 0 2895 1498"/>
                  <a:gd name="T15" fmla="*/ 2895 h 1621"/>
                  <a:gd name="T16" fmla="+- 0 5682 5547"/>
                  <a:gd name="T17" fmla="*/ T16 w 270"/>
                  <a:gd name="T18" fmla="+- 0 3119 1498"/>
                  <a:gd name="T19" fmla="*/ 3119 h 1621"/>
                  <a:gd name="T20" fmla="+- 0 5717 5547"/>
                  <a:gd name="T21" fmla="*/ T20 w 270"/>
                  <a:gd name="T22" fmla="+- 0 3060 1498"/>
                  <a:gd name="T23" fmla="*/ 3060 h 1621"/>
                  <a:gd name="T24" fmla="+- 0 5652 5547"/>
                  <a:gd name="T25" fmla="*/ T24 w 270"/>
                  <a:gd name="T26" fmla="+- 0 3060 1498"/>
                  <a:gd name="T27" fmla="*/ 3060 h 1621"/>
                  <a:gd name="T28" fmla="+- 0 5652 5547"/>
                  <a:gd name="T29" fmla="*/ T28 w 270"/>
                  <a:gd name="T30" fmla="+- 0 2952 1498"/>
                  <a:gd name="T31" fmla="*/ 2952 h 1621"/>
                  <a:gd name="T32" fmla="+- 0 5592 5547"/>
                  <a:gd name="T33" fmla="*/ T32 w 270"/>
                  <a:gd name="T34" fmla="+- 0 2854 1498"/>
                  <a:gd name="T35" fmla="*/ 2854 h 1621"/>
                  <a:gd name="T36" fmla="+- 0 5575 5547"/>
                  <a:gd name="T37" fmla="*/ T36 w 270"/>
                  <a:gd name="T38" fmla="+- 0 2851 1498"/>
                  <a:gd name="T39" fmla="*/ 2851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1621">
                    <a:moveTo>
                      <a:pt x="28" y="1353"/>
                    </a:moveTo>
                    <a:lnTo>
                      <a:pt x="8" y="1361"/>
                    </a:lnTo>
                    <a:lnTo>
                      <a:pt x="0" y="1378"/>
                    </a:lnTo>
                    <a:lnTo>
                      <a:pt x="4" y="1397"/>
                    </a:lnTo>
                    <a:lnTo>
                      <a:pt x="135" y="1621"/>
                    </a:lnTo>
                    <a:lnTo>
                      <a:pt x="170" y="1562"/>
                    </a:lnTo>
                    <a:lnTo>
                      <a:pt x="105" y="1562"/>
                    </a:lnTo>
                    <a:lnTo>
                      <a:pt x="105" y="1454"/>
                    </a:lnTo>
                    <a:lnTo>
                      <a:pt x="45" y="1356"/>
                    </a:lnTo>
                    <a:lnTo>
                      <a:pt x="28" y="1353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2" name="Freeform 212"/>
              <p:cNvSpPr>
                <a:spLocks/>
              </p:cNvSpPr>
              <p:nvPr/>
            </p:nvSpPr>
            <p:spPr bwMode="auto">
              <a:xfrm>
                <a:off x="5547" y="1498"/>
                <a:ext cx="270" cy="1621"/>
              </a:xfrm>
              <a:custGeom>
                <a:avLst/>
                <a:gdLst>
                  <a:gd name="T0" fmla="+- 0 5652 5547"/>
                  <a:gd name="T1" fmla="*/ T0 w 270"/>
                  <a:gd name="T2" fmla="+- 0 2952 1498"/>
                  <a:gd name="T3" fmla="*/ 2952 h 1621"/>
                  <a:gd name="T4" fmla="+- 0 5652 5547"/>
                  <a:gd name="T5" fmla="*/ T4 w 270"/>
                  <a:gd name="T6" fmla="+- 0 3060 1498"/>
                  <a:gd name="T7" fmla="*/ 3060 h 1621"/>
                  <a:gd name="T8" fmla="+- 0 5712 5547"/>
                  <a:gd name="T9" fmla="*/ T8 w 270"/>
                  <a:gd name="T10" fmla="+- 0 3060 1498"/>
                  <a:gd name="T11" fmla="*/ 3060 h 1621"/>
                  <a:gd name="T12" fmla="+- 0 5712 5547"/>
                  <a:gd name="T13" fmla="*/ T12 w 270"/>
                  <a:gd name="T14" fmla="+- 0 3045 1498"/>
                  <a:gd name="T15" fmla="*/ 3045 h 1621"/>
                  <a:gd name="T16" fmla="+- 0 5656 5547"/>
                  <a:gd name="T17" fmla="*/ T16 w 270"/>
                  <a:gd name="T18" fmla="+- 0 3045 1498"/>
                  <a:gd name="T19" fmla="*/ 3045 h 1621"/>
                  <a:gd name="T20" fmla="+- 0 5681 5547"/>
                  <a:gd name="T21" fmla="*/ T20 w 270"/>
                  <a:gd name="T22" fmla="+- 0 3001 1498"/>
                  <a:gd name="T23" fmla="*/ 3001 h 1621"/>
                  <a:gd name="T24" fmla="+- 0 5652 5547"/>
                  <a:gd name="T25" fmla="*/ T24 w 270"/>
                  <a:gd name="T26" fmla="+- 0 2952 1498"/>
                  <a:gd name="T27" fmla="*/ 2952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1621">
                    <a:moveTo>
                      <a:pt x="105" y="1454"/>
                    </a:moveTo>
                    <a:lnTo>
                      <a:pt x="105" y="1562"/>
                    </a:lnTo>
                    <a:lnTo>
                      <a:pt x="165" y="1562"/>
                    </a:lnTo>
                    <a:lnTo>
                      <a:pt x="165" y="1547"/>
                    </a:lnTo>
                    <a:lnTo>
                      <a:pt x="109" y="1547"/>
                    </a:lnTo>
                    <a:lnTo>
                      <a:pt x="134" y="1503"/>
                    </a:lnTo>
                    <a:lnTo>
                      <a:pt x="105" y="1454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4" name="Freeform 213"/>
              <p:cNvSpPr>
                <a:spLocks/>
              </p:cNvSpPr>
              <p:nvPr/>
            </p:nvSpPr>
            <p:spPr bwMode="auto">
              <a:xfrm>
                <a:off x="5547" y="1498"/>
                <a:ext cx="270" cy="1621"/>
              </a:xfrm>
              <a:custGeom>
                <a:avLst/>
                <a:gdLst>
                  <a:gd name="T0" fmla="+- 0 5794 5547"/>
                  <a:gd name="T1" fmla="*/ T0 w 270"/>
                  <a:gd name="T2" fmla="+- 0 2851 1498"/>
                  <a:gd name="T3" fmla="*/ 2851 h 1621"/>
                  <a:gd name="T4" fmla="+- 0 5775 5547"/>
                  <a:gd name="T5" fmla="*/ T4 w 270"/>
                  <a:gd name="T6" fmla="+- 0 2852 1498"/>
                  <a:gd name="T7" fmla="*/ 2852 h 1621"/>
                  <a:gd name="T8" fmla="+- 0 5761 5547"/>
                  <a:gd name="T9" fmla="*/ T8 w 270"/>
                  <a:gd name="T10" fmla="+- 0 2865 1498"/>
                  <a:gd name="T11" fmla="*/ 2865 h 1621"/>
                  <a:gd name="T12" fmla="+- 0 5712 5547"/>
                  <a:gd name="T13" fmla="*/ T12 w 270"/>
                  <a:gd name="T14" fmla="+- 0 2949 1498"/>
                  <a:gd name="T15" fmla="*/ 2949 h 1621"/>
                  <a:gd name="T16" fmla="+- 0 5712 5547"/>
                  <a:gd name="T17" fmla="*/ T16 w 270"/>
                  <a:gd name="T18" fmla="+- 0 3060 1498"/>
                  <a:gd name="T19" fmla="*/ 3060 h 1621"/>
                  <a:gd name="T20" fmla="+- 0 5717 5547"/>
                  <a:gd name="T21" fmla="*/ T20 w 270"/>
                  <a:gd name="T22" fmla="+- 0 3060 1498"/>
                  <a:gd name="T23" fmla="*/ 3060 h 1621"/>
                  <a:gd name="T24" fmla="+- 0 5813 5547"/>
                  <a:gd name="T25" fmla="*/ T24 w 270"/>
                  <a:gd name="T26" fmla="+- 0 2895 1498"/>
                  <a:gd name="T27" fmla="*/ 2895 h 1621"/>
                  <a:gd name="T28" fmla="+- 0 5817 5547"/>
                  <a:gd name="T29" fmla="*/ T28 w 270"/>
                  <a:gd name="T30" fmla="+- 0 2881 1498"/>
                  <a:gd name="T31" fmla="*/ 2881 h 1621"/>
                  <a:gd name="T32" fmla="+- 0 5811 5547"/>
                  <a:gd name="T33" fmla="*/ T32 w 270"/>
                  <a:gd name="T34" fmla="+- 0 2865 1498"/>
                  <a:gd name="T35" fmla="*/ 2865 h 1621"/>
                  <a:gd name="T36" fmla="+- 0 5794 5547"/>
                  <a:gd name="T37" fmla="*/ T36 w 270"/>
                  <a:gd name="T38" fmla="+- 0 2851 1498"/>
                  <a:gd name="T39" fmla="*/ 2851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1621">
                    <a:moveTo>
                      <a:pt x="247" y="1353"/>
                    </a:moveTo>
                    <a:lnTo>
                      <a:pt x="228" y="1354"/>
                    </a:lnTo>
                    <a:lnTo>
                      <a:pt x="214" y="1367"/>
                    </a:lnTo>
                    <a:lnTo>
                      <a:pt x="165" y="1451"/>
                    </a:lnTo>
                    <a:lnTo>
                      <a:pt x="165" y="1562"/>
                    </a:lnTo>
                    <a:lnTo>
                      <a:pt x="170" y="1562"/>
                    </a:lnTo>
                    <a:lnTo>
                      <a:pt x="266" y="1397"/>
                    </a:lnTo>
                    <a:lnTo>
                      <a:pt x="270" y="1383"/>
                    </a:lnTo>
                    <a:lnTo>
                      <a:pt x="264" y="1367"/>
                    </a:lnTo>
                    <a:lnTo>
                      <a:pt x="247" y="1353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5" name="Freeform 214"/>
              <p:cNvSpPr>
                <a:spLocks/>
              </p:cNvSpPr>
              <p:nvPr/>
            </p:nvSpPr>
            <p:spPr bwMode="auto">
              <a:xfrm>
                <a:off x="5547" y="1498"/>
                <a:ext cx="270" cy="1621"/>
              </a:xfrm>
              <a:custGeom>
                <a:avLst/>
                <a:gdLst>
                  <a:gd name="T0" fmla="+- 0 5681 5547"/>
                  <a:gd name="T1" fmla="*/ T0 w 270"/>
                  <a:gd name="T2" fmla="+- 0 3001 1498"/>
                  <a:gd name="T3" fmla="*/ 3001 h 1621"/>
                  <a:gd name="T4" fmla="+- 0 5656 5547"/>
                  <a:gd name="T5" fmla="*/ T4 w 270"/>
                  <a:gd name="T6" fmla="+- 0 3045 1498"/>
                  <a:gd name="T7" fmla="*/ 3045 h 1621"/>
                  <a:gd name="T8" fmla="+- 0 5708 5547"/>
                  <a:gd name="T9" fmla="*/ T8 w 270"/>
                  <a:gd name="T10" fmla="+- 0 3045 1498"/>
                  <a:gd name="T11" fmla="*/ 3045 h 1621"/>
                  <a:gd name="T12" fmla="+- 0 5681 5547"/>
                  <a:gd name="T13" fmla="*/ T12 w 270"/>
                  <a:gd name="T14" fmla="+- 0 3001 1498"/>
                  <a:gd name="T15" fmla="*/ 3001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1621">
                    <a:moveTo>
                      <a:pt x="134" y="1503"/>
                    </a:moveTo>
                    <a:lnTo>
                      <a:pt x="109" y="1547"/>
                    </a:lnTo>
                    <a:lnTo>
                      <a:pt x="161" y="1547"/>
                    </a:lnTo>
                    <a:lnTo>
                      <a:pt x="134" y="1503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7" name="Freeform 215"/>
              <p:cNvSpPr>
                <a:spLocks/>
              </p:cNvSpPr>
              <p:nvPr/>
            </p:nvSpPr>
            <p:spPr bwMode="auto">
              <a:xfrm>
                <a:off x="5547" y="1498"/>
                <a:ext cx="270" cy="1621"/>
              </a:xfrm>
              <a:custGeom>
                <a:avLst/>
                <a:gdLst>
                  <a:gd name="T0" fmla="+- 0 5712 5547"/>
                  <a:gd name="T1" fmla="*/ T0 w 270"/>
                  <a:gd name="T2" fmla="+- 0 2949 1498"/>
                  <a:gd name="T3" fmla="*/ 2949 h 1621"/>
                  <a:gd name="T4" fmla="+- 0 5681 5547"/>
                  <a:gd name="T5" fmla="*/ T4 w 270"/>
                  <a:gd name="T6" fmla="+- 0 3001 1498"/>
                  <a:gd name="T7" fmla="*/ 3001 h 1621"/>
                  <a:gd name="T8" fmla="+- 0 5708 5547"/>
                  <a:gd name="T9" fmla="*/ T8 w 270"/>
                  <a:gd name="T10" fmla="+- 0 3045 1498"/>
                  <a:gd name="T11" fmla="*/ 3045 h 1621"/>
                  <a:gd name="T12" fmla="+- 0 5712 5547"/>
                  <a:gd name="T13" fmla="*/ T12 w 270"/>
                  <a:gd name="T14" fmla="+- 0 3045 1498"/>
                  <a:gd name="T15" fmla="*/ 3045 h 1621"/>
                  <a:gd name="T16" fmla="+- 0 5712 5547"/>
                  <a:gd name="T17" fmla="*/ T16 w 270"/>
                  <a:gd name="T18" fmla="+- 0 2949 1498"/>
                  <a:gd name="T19" fmla="*/ 2949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1621">
                    <a:moveTo>
                      <a:pt x="165" y="1451"/>
                    </a:moveTo>
                    <a:lnTo>
                      <a:pt x="134" y="1503"/>
                    </a:lnTo>
                    <a:lnTo>
                      <a:pt x="161" y="1547"/>
                    </a:lnTo>
                    <a:lnTo>
                      <a:pt x="165" y="1547"/>
                    </a:lnTo>
                    <a:lnTo>
                      <a:pt x="165" y="1451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8" name="Freeform 216"/>
              <p:cNvSpPr>
                <a:spLocks/>
              </p:cNvSpPr>
              <p:nvPr/>
            </p:nvSpPr>
            <p:spPr bwMode="auto">
              <a:xfrm>
                <a:off x="5547" y="1498"/>
                <a:ext cx="270" cy="1621"/>
              </a:xfrm>
              <a:custGeom>
                <a:avLst/>
                <a:gdLst>
                  <a:gd name="T0" fmla="+- 0 5682 5547"/>
                  <a:gd name="T1" fmla="*/ T0 w 270"/>
                  <a:gd name="T2" fmla="+- 0 1618 1498"/>
                  <a:gd name="T3" fmla="*/ 1618 h 1621"/>
                  <a:gd name="T4" fmla="+- 0 5652 5547"/>
                  <a:gd name="T5" fmla="*/ T4 w 270"/>
                  <a:gd name="T6" fmla="+- 0 1669 1498"/>
                  <a:gd name="T7" fmla="*/ 1669 h 1621"/>
                  <a:gd name="T8" fmla="+- 0 5652 5547"/>
                  <a:gd name="T9" fmla="*/ T8 w 270"/>
                  <a:gd name="T10" fmla="+- 0 2952 1498"/>
                  <a:gd name="T11" fmla="*/ 2952 h 1621"/>
                  <a:gd name="T12" fmla="+- 0 5681 5547"/>
                  <a:gd name="T13" fmla="*/ T12 w 270"/>
                  <a:gd name="T14" fmla="+- 0 3001 1498"/>
                  <a:gd name="T15" fmla="*/ 3001 h 1621"/>
                  <a:gd name="T16" fmla="+- 0 5712 5547"/>
                  <a:gd name="T17" fmla="*/ T16 w 270"/>
                  <a:gd name="T18" fmla="+- 0 2949 1498"/>
                  <a:gd name="T19" fmla="*/ 2949 h 1621"/>
                  <a:gd name="T20" fmla="+- 0 5712 5547"/>
                  <a:gd name="T21" fmla="*/ T20 w 270"/>
                  <a:gd name="T22" fmla="+- 0 1669 1498"/>
                  <a:gd name="T23" fmla="*/ 1669 h 1621"/>
                  <a:gd name="T24" fmla="+- 0 5682 5547"/>
                  <a:gd name="T25" fmla="*/ T24 w 270"/>
                  <a:gd name="T26" fmla="+- 0 1618 1498"/>
                  <a:gd name="T27" fmla="*/ 1618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1621">
                    <a:moveTo>
                      <a:pt x="135" y="120"/>
                    </a:moveTo>
                    <a:lnTo>
                      <a:pt x="105" y="171"/>
                    </a:lnTo>
                    <a:lnTo>
                      <a:pt x="105" y="1454"/>
                    </a:lnTo>
                    <a:lnTo>
                      <a:pt x="134" y="1503"/>
                    </a:lnTo>
                    <a:lnTo>
                      <a:pt x="165" y="1451"/>
                    </a:lnTo>
                    <a:lnTo>
                      <a:pt x="165" y="171"/>
                    </a:lnTo>
                    <a:lnTo>
                      <a:pt x="135" y="12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9" name="Freeform 217"/>
              <p:cNvSpPr>
                <a:spLocks/>
              </p:cNvSpPr>
              <p:nvPr/>
            </p:nvSpPr>
            <p:spPr bwMode="auto">
              <a:xfrm>
                <a:off x="5547" y="1498"/>
                <a:ext cx="270" cy="1621"/>
              </a:xfrm>
              <a:custGeom>
                <a:avLst/>
                <a:gdLst>
                  <a:gd name="T0" fmla="+- 0 5682 5547"/>
                  <a:gd name="T1" fmla="*/ T0 w 270"/>
                  <a:gd name="T2" fmla="+- 0 1498 1498"/>
                  <a:gd name="T3" fmla="*/ 1498 h 1621"/>
                  <a:gd name="T4" fmla="+- 0 5551 5547"/>
                  <a:gd name="T5" fmla="*/ T4 w 270"/>
                  <a:gd name="T6" fmla="+- 0 1723 1498"/>
                  <a:gd name="T7" fmla="*/ 1723 h 1621"/>
                  <a:gd name="T8" fmla="+- 0 5547 5547"/>
                  <a:gd name="T9" fmla="*/ T8 w 270"/>
                  <a:gd name="T10" fmla="+- 0 1737 1498"/>
                  <a:gd name="T11" fmla="*/ 1737 h 1621"/>
                  <a:gd name="T12" fmla="+- 0 5553 5547"/>
                  <a:gd name="T13" fmla="*/ T12 w 270"/>
                  <a:gd name="T14" fmla="+- 0 1753 1498"/>
                  <a:gd name="T15" fmla="*/ 1753 h 1621"/>
                  <a:gd name="T16" fmla="+- 0 5570 5547"/>
                  <a:gd name="T17" fmla="*/ T16 w 270"/>
                  <a:gd name="T18" fmla="+- 0 1767 1498"/>
                  <a:gd name="T19" fmla="*/ 1767 h 1621"/>
                  <a:gd name="T20" fmla="+- 0 5589 5547"/>
                  <a:gd name="T21" fmla="*/ T20 w 270"/>
                  <a:gd name="T22" fmla="+- 0 1766 1498"/>
                  <a:gd name="T23" fmla="*/ 1766 h 1621"/>
                  <a:gd name="T24" fmla="+- 0 5603 5547"/>
                  <a:gd name="T25" fmla="*/ T24 w 270"/>
                  <a:gd name="T26" fmla="+- 0 1753 1498"/>
                  <a:gd name="T27" fmla="*/ 1753 h 1621"/>
                  <a:gd name="T28" fmla="+- 0 5652 5547"/>
                  <a:gd name="T29" fmla="*/ T28 w 270"/>
                  <a:gd name="T30" fmla="+- 0 1669 1498"/>
                  <a:gd name="T31" fmla="*/ 1669 h 1621"/>
                  <a:gd name="T32" fmla="+- 0 5652 5547"/>
                  <a:gd name="T33" fmla="*/ T32 w 270"/>
                  <a:gd name="T34" fmla="+- 0 1558 1498"/>
                  <a:gd name="T35" fmla="*/ 1558 h 1621"/>
                  <a:gd name="T36" fmla="+- 0 5717 5547"/>
                  <a:gd name="T37" fmla="*/ T36 w 270"/>
                  <a:gd name="T38" fmla="+- 0 1558 1498"/>
                  <a:gd name="T39" fmla="*/ 1558 h 1621"/>
                  <a:gd name="T40" fmla="+- 0 5682 5547"/>
                  <a:gd name="T41" fmla="*/ T40 w 270"/>
                  <a:gd name="T42" fmla="+- 0 1498 1498"/>
                  <a:gd name="T43" fmla="*/ 1498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70" h="1621">
                    <a:moveTo>
                      <a:pt x="135" y="0"/>
                    </a:moveTo>
                    <a:lnTo>
                      <a:pt x="4" y="225"/>
                    </a:lnTo>
                    <a:lnTo>
                      <a:pt x="0" y="239"/>
                    </a:lnTo>
                    <a:lnTo>
                      <a:pt x="6" y="255"/>
                    </a:lnTo>
                    <a:lnTo>
                      <a:pt x="23" y="269"/>
                    </a:lnTo>
                    <a:lnTo>
                      <a:pt x="42" y="268"/>
                    </a:lnTo>
                    <a:lnTo>
                      <a:pt x="56" y="255"/>
                    </a:lnTo>
                    <a:lnTo>
                      <a:pt x="105" y="171"/>
                    </a:lnTo>
                    <a:lnTo>
                      <a:pt x="105" y="60"/>
                    </a:lnTo>
                    <a:lnTo>
                      <a:pt x="170" y="60"/>
                    </a:lnTo>
                    <a:lnTo>
                      <a:pt x="135" y="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0" name="Freeform 218"/>
              <p:cNvSpPr>
                <a:spLocks/>
              </p:cNvSpPr>
              <p:nvPr/>
            </p:nvSpPr>
            <p:spPr bwMode="auto">
              <a:xfrm>
                <a:off x="5547" y="1498"/>
                <a:ext cx="270" cy="1621"/>
              </a:xfrm>
              <a:custGeom>
                <a:avLst/>
                <a:gdLst>
                  <a:gd name="T0" fmla="+- 0 5717 5547"/>
                  <a:gd name="T1" fmla="*/ T0 w 270"/>
                  <a:gd name="T2" fmla="+- 0 1558 1498"/>
                  <a:gd name="T3" fmla="*/ 1558 h 1621"/>
                  <a:gd name="T4" fmla="+- 0 5712 5547"/>
                  <a:gd name="T5" fmla="*/ T4 w 270"/>
                  <a:gd name="T6" fmla="+- 0 1558 1498"/>
                  <a:gd name="T7" fmla="*/ 1558 h 1621"/>
                  <a:gd name="T8" fmla="+- 0 5712 5547"/>
                  <a:gd name="T9" fmla="*/ T8 w 270"/>
                  <a:gd name="T10" fmla="+- 0 1669 1498"/>
                  <a:gd name="T11" fmla="*/ 1669 h 1621"/>
                  <a:gd name="T12" fmla="+- 0 5761 5547"/>
                  <a:gd name="T13" fmla="*/ T12 w 270"/>
                  <a:gd name="T14" fmla="+- 0 1753 1498"/>
                  <a:gd name="T15" fmla="*/ 1753 h 1621"/>
                  <a:gd name="T16" fmla="+- 0 5772 5547"/>
                  <a:gd name="T17" fmla="*/ T16 w 270"/>
                  <a:gd name="T18" fmla="+- 0 1764 1498"/>
                  <a:gd name="T19" fmla="*/ 1764 h 1621"/>
                  <a:gd name="T20" fmla="+- 0 5789 5547"/>
                  <a:gd name="T21" fmla="*/ T20 w 270"/>
                  <a:gd name="T22" fmla="+- 0 1766 1498"/>
                  <a:gd name="T23" fmla="*/ 1766 h 1621"/>
                  <a:gd name="T24" fmla="+- 0 5809 5547"/>
                  <a:gd name="T25" fmla="*/ T24 w 270"/>
                  <a:gd name="T26" fmla="+- 0 1758 1498"/>
                  <a:gd name="T27" fmla="*/ 1758 h 1621"/>
                  <a:gd name="T28" fmla="+- 0 5817 5547"/>
                  <a:gd name="T29" fmla="*/ T28 w 270"/>
                  <a:gd name="T30" fmla="+- 0 1741 1498"/>
                  <a:gd name="T31" fmla="*/ 1741 h 1621"/>
                  <a:gd name="T32" fmla="+- 0 5813 5547"/>
                  <a:gd name="T33" fmla="*/ T32 w 270"/>
                  <a:gd name="T34" fmla="+- 0 1723 1498"/>
                  <a:gd name="T35" fmla="*/ 1723 h 1621"/>
                  <a:gd name="T36" fmla="+- 0 5717 5547"/>
                  <a:gd name="T37" fmla="*/ T36 w 270"/>
                  <a:gd name="T38" fmla="+- 0 1558 1498"/>
                  <a:gd name="T39" fmla="*/ 1558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1621">
                    <a:moveTo>
                      <a:pt x="170" y="60"/>
                    </a:moveTo>
                    <a:lnTo>
                      <a:pt x="165" y="60"/>
                    </a:lnTo>
                    <a:lnTo>
                      <a:pt x="165" y="171"/>
                    </a:lnTo>
                    <a:lnTo>
                      <a:pt x="214" y="255"/>
                    </a:lnTo>
                    <a:lnTo>
                      <a:pt x="225" y="266"/>
                    </a:lnTo>
                    <a:lnTo>
                      <a:pt x="242" y="268"/>
                    </a:lnTo>
                    <a:lnTo>
                      <a:pt x="262" y="260"/>
                    </a:lnTo>
                    <a:lnTo>
                      <a:pt x="270" y="243"/>
                    </a:lnTo>
                    <a:lnTo>
                      <a:pt x="266" y="225"/>
                    </a:lnTo>
                    <a:lnTo>
                      <a:pt x="170" y="6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1" name="Freeform 219"/>
              <p:cNvSpPr>
                <a:spLocks/>
              </p:cNvSpPr>
              <p:nvPr/>
            </p:nvSpPr>
            <p:spPr bwMode="auto">
              <a:xfrm>
                <a:off x="5547" y="1498"/>
                <a:ext cx="270" cy="1621"/>
              </a:xfrm>
              <a:custGeom>
                <a:avLst/>
                <a:gdLst>
                  <a:gd name="T0" fmla="+- 0 5712 5547"/>
                  <a:gd name="T1" fmla="*/ T0 w 270"/>
                  <a:gd name="T2" fmla="+- 0 1558 1498"/>
                  <a:gd name="T3" fmla="*/ 1558 h 1621"/>
                  <a:gd name="T4" fmla="+- 0 5652 5547"/>
                  <a:gd name="T5" fmla="*/ T4 w 270"/>
                  <a:gd name="T6" fmla="+- 0 1558 1498"/>
                  <a:gd name="T7" fmla="*/ 1558 h 1621"/>
                  <a:gd name="T8" fmla="+- 0 5652 5547"/>
                  <a:gd name="T9" fmla="*/ T8 w 270"/>
                  <a:gd name="T10" fmla="+- 0 1669 1498"/>
                  <a:gd name="T11" fmla="*/ 1669 h 1621"/>
                  <a:gd name="T12" fmla="+- 0 5682 5547"/>
                  <a:gd name="T13" fmla="*/ T12 w 270"/>
                  <a:gd name="T14" fmla="+- 0 1618 1498"/>
                  <a:gd name="T15" fmla="*/ 1618 h 1621"/>
                  <a:gd name="T16" fmla="+- 0 5656 5547"/>
                  <a:gd name="T17" fmla="*/ T16 w 270"/>
                  <a:gd name="T18" fmla="+- 0 1573 1498"/>
                  <a:gd name="T19" fmla="*/ 1573 h 1621"/>
                  <a:gd name="T20" fmla="+- 0 5712 5547"/>
                  <a:gd name="T21" fmla="*/ T20 w 270"/>
                  <a:gd name="T22" fmla="+- 0 1573 1498"/>
                  <a:gd name="T23" fmla="*/ 1573 h 1621"/>
                  <a:gd name="T24" fmla="+- 0 5712 5547"/>
                  <a:gd name="T25" fmla="*/ T24 w 270"/>
                  <a:gd name="T26" fmla="+- 0 1558 1498"/>
                  <a:gd name="T27" fmla="*/ 1558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1621">
                    <a:moveTo>
                      <a:pt x="165" y="60"/>
                    </a:moveTo>
                    <a:lnTo>
                      <a:pt x="105" y="60"/>
                    </a:lnTo>
                    <a:lnTo>
                      <a:pt x="105" y="171"/>
                    </a:lnTo>
                    <a:lnTo>
                      <a:pt x="135" y="120"/>
                    </a:lnTo>
                    <a:lnTo>
                      <a:pt x="109" y="75"/>
                    </a:lnTo>
                    <a:lnTo>
                      <a:pt x="165" y="75"/>
                    </a:lnTo>
                    <a:lnTo>
                      <a:pt x="165" y="6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2" name="Freeform 220"/>
              <p:cNvSpPr>
                <a:spLocks/>
              </p:cNvSpPr>
              <p:nvPr/>
            </p:nvSpPr>
            <p:spPr bwMode="auto">
              <a:xfrm>
                <a:off x="5547" y="1498"/>
                <a:ext cx="270" cy="1621"/>
              </a:xfrm>
              <a:custGeom>
                <a:avLst/>
                <a:gdLst>
                  <a:gd name="T0" fmla="+- 0 5712 5547"/>
                  <a:gd name="T1" fmla="*/ T0 w 270"/>
                  <a:gd name="T2" fmla="+- 0 1573 1498"/>
                  <a:gd name="T3" fmla="*/ 1573 h 1621"/>
                  <a:gd name="T4" fmla="+- 0 5708 5547"/>
                  <a:gd name="T5" fmla="*/ T4 w 270"/>
                  <a:gd name="T6" fmla="+- 0 1573 1498"/>
                  <a:gd name="T7" fmla="*/ 1573 h 1621"/>
                  <a:gd name="T8" fmla="+- 0 5682 5547"/>
                  <a:gd name="T9" fmla="*/ T8 w 270"/>
                  <a:gd name="T10" fmla="+- 0 1618 1498"/>
                  <a:gd name="T11" fmla="*/ 1618 h 1621"/>
                  <a:gd name="T12" fmla="+- 0 5712 5547"/>
                  <a:gd name="T13" fmla="*/ T12 w 270"/>
                  <a:gd name="T14" fmla="+- 0 1669 1498"/>
                  <a:gd name="T15" fmla="*/ 1669 h 1621"/>
                  <a:gd name="T16" fmla="+- 0 5712 5547"/>
                  <a:gd name="T17" fmla="*/ T16 w 270"/>
                  <a:gd name="T18" fmla="+- 0 1573 1498"/>
                  <a:gd name="T19" fmla="*/ 1573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1621">
                    <a:moveTo>
                      <a:pt x="165" y="75"/>
                    </a:moveTo>
                    <a:lnTo>
                      <a:pt x="161" y="75"/>
                    </a:lnTo>
                    <a:lnTo>
                      <a:pt x="135" y="120"/>
                    </a:lnTo>
                    <a:lnTo>
                      <a:pt x="165" y="171"/>
                    </a:lnTo>
                    <a:lnTo>
                      <a:pt x="165" y="75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3" name="Freeform 221"/>
              <p:cNvSpPr>
                <a:spLocks/>
              </p:cNvSpPr>
              <p:nvPr/>
            </p:nvSpPr>
            <p:spPr bwMode="auto">
              <a:xfrm>
                <a:off x="5547" y="1498"/>
                <a:ext cx="270" cy="1621"/>
              </a:xfrm>
              <a:custGeom>
                <a:avLst/>
                <a:gdLst>
                  <a:gd name="T0" fmla="+- 0 5708 5547"/>
                  <a:gd name="T1" fmla="*/ T0 w 270"/>
                  <a:gd name="T2" fmla="+- 0 1573 1498"/>
                  <a:gd name="T3" fmla="*/ 1573 h 1621"/>
                  <a:gd name="T4" fmla="+- 0 5656 5547"/>
                  <a:gd name="T5" fmla="*/ T4 w 270"/>
                  <a:gd name="T6" fmla="+- 0 1573 1498"/>
                  <a:gd name="T7" fmla="*/ 1573 h 1621"/>
                  <a:gd name="T8" fmla="+- 0 5682 5547"/>
                  <a:gd name="T9" fmla="*/ T8 w 270"/>
                  <a:gd name="T10" fmla="+- 0 1618 1498"/>
                  <a:gd name="T11" fmla="*/ 1618 h 1621"/>
                  <a:gd name="T12" fmla="+- 0 5708 5547"/>
                  <a:gd name="T13" fmla="*/ T12 w 270"/>
                  <a:gd name="T14" fmla="+- 0 1573 1498"/>
                  <a:gd name="T15" fmla="*/ 1573 h 162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1621">
                    <a:moveTo>
                      <a:pt x="161" y="75"/>
                    </a:moveTo>
                    <a:lnTo>
                      <a:pt x="109" y="75"/>
                    </a:lnTo>
                    <a:lnTo>
                      <a:pt x="135" y="120"/>
                    </a:lnTo>
                    <a:lnTo>
                      <a:pt x="161" y="75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66" name="Group 222"/>
            <p:cNvGrpSpPr>
              <a:grpSpLocks/>
            </p:cNvGrpSpPr>
            <p:nvPr/>
          </p:nvGrpSpPr>
          <p:grpSpPr bwMode="auto">
            <a:xfrm>
              <a:off x="7268" y="2590"/>
              <a:ext cx="270" cy="1092"/>
              <a:chOff x="7268" y="2590"/>
              <a:chExt cx="270" cy="1092"/>
            </a:xfrm>
          </p:grpSpPr>
          <p:sp>
            <p:nvSpPr>
              <p:cNvPr id="2326" name="Freeform 223"/>
              <p:cNvSpPr>
                <a:spLocks/>
              </p:cNvSpPr>
              <p:nvPr/>
            </p:nvSpPr>
            <p:spPr bwMode="auto">
              <a:xfrm>
                <a:off x="7268" y="2590"/>
                <a:ext cx="270" cy="1092"/>
              </a:xfrm>
              <a:custGeom>
                <a:avLst/>
                <a:gdLst>
                  <a:gd name="T0" fmla="+- 0 7296 7268"/>
                  <a:gd name="T1" fmla="*/ T0 w 270"/>
                  <a:gd name="T2" fmla="+- 0 3415 2590"/>
                  <a:gd name="T3" fmla="*/ 3415 h 1092"/>
                  <a:gd name="T4" fmla="+- 0 7276 7268"/>
                  <a:gd name="T5" fmla="*/ T4 w 270"/>
                  <a:gd name="T6" fmla="+- 0 3423 2590"/>
                  <a:gd name="T7" fmla="*/ 3423 h 1092"/>
                  <a:gd name="T8" fmla="+- 0 7268 7268"/>
                  <a:gd name="T9" fmla="*/ T8 w 270"/>
                  <a:gd name="T10" fmla="+- 0 3440 2590"/>
                  <a:gd name="T11" fmla="*/ 3440 h 1092"/>
                  <a:gd name="T12" fmla="+- 0 7272 7268"/>
                  <a:gd name="T13" fmla="*/ T12 w 270"/>
                  <a:gd name="T14" fmla="+- 0 3458 2590"/>
                  <a:gd name="T15" fmla="*/ 3458 h 1092"/>
                  <a:gd name="T16" fmla="+- 0 7403 7268"/>
                  <a:gd name="T17" fmla="*/ T16 w 270"/>
                  <a:gd name="T18" fmla="+- 0 3683 2590"/>
                  <a:gd name="T19" fmla="*/ 3683 h 1092"/>
                  <a:gd name="T20" fmla="+- 0 7438 7268"/>
                  <a:gd name="T21" fmla="*/ T20 w 270"/>
                  <a:gd name="T22" fmla="+- 0 3623 2590"/>
                  <a:gd name="T23" fmla="*/ 3623 h 1092"/>
                  <a:gd name="T24" fmla="+- 0 7373 7268"/>
                  <a:gd name="T25" fmla="*/ T24 w 270"/>
                  <a:gd name="T26" fmla="+- 0 3623 2590"/>
                  <a:gd name="T27" fmla="*/ 3623 h 1092"/>
                  <a:gd name="T28" fmla="+- 0 7373 7268"/>
                  <a:gd name="T29" fmla="*/ T28 w 270"/>
                  <a:gd name="T30" fmla="+- 0 3516 2590"/>
                  <a:gd name="T31" fmla="*/ 3516 h 1092"/>
                  <a:gd name="T32" fmla="+- 0 7313 7268"/>
                  <a:gd name="T33" fmla="*/ T32 w 270"/>
                  <a:gd name="T34" fmla="+- 0 3418 2590"/>
                  <a:gd name="T35" fmla="*/ 3418 h 1092"/>
                  <a:gd name="T36" fmla="+- 0 7296 7268"/>
                  <a:gd name="T37" fmla="*/ T36 w 270"/>
                  <a:gd name="T38" fmla="+- 0 3415 2590"/>
                  <a:gd name="T39" fmla="*/ 3415 h 10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1092">
                    <a:moveTo>
                      <a:pt x="28" y="825"/>
                    </a:moveTo>
                    <a:lnTo>
                      <a:pt x="8" y="833"/>
                    </a:lnTo>
                    <a:lnTo>
                      <a:pt x="0" y="850"/>
                    </a:lnTo>
                    <a:lnTo>
                      <a:pt x="4" y="868"/>
                    </a:lnTo>
                    <a:lnTo>
                      <a:pt x="135" y="1093"/>
                    </a:lnTo>
                    <a:lnTo>
                      <a:pt x="170" y="1033"/>
                    </a:lnTo>
                    <a:lnTo>
                      <a:pt x="105" y="1033"/>
                    </a:lnTo>
                    <a:lnTo>
                      <a:pt x="105" y="926"/>
                    </a:lnTo>
                    <a:lnTo>
                      <a:pt x="45" y="828"/>
                    </a:lnTo>
                    <a:lnTo>
                      <a:pt x="28" y="825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7" name="Freeform 224"/>
              <p:cNvSpPr>
                <a:spLocks/>
              </p:cNvSpPr>
              <p:nvPr/>
            </p:nvSpPr>
            <p:spPr bwMode="auto">
              <a:xfrm>
                <a:off x="7268" y="2590"/>
                <a:ext cx="270" cy="1092"/>
              </a:xfrm>
              <a:custGeom>
                <a:avLst/>
                <a:gdLst>
                  <a:gd name="T0" fmla="+- 0 7373 7268"/>
                  <a:gd name="T1" fmla="*/ T0 w 270"/>
                  <a:gd name="T2" fmla="+- 0 3516 2590"/>
                  <a:gd name="T3" fmla="*/ 3516 h 1092"/>
                  <a:gd name="T4" fmla="+- 0 7373 7268"/>
                  <a:gd name="T5" fmla="*/ T4 w 270"/>
                  <a:gd name="T6" fmla="+- 0 3623 2590"/>
                  <a:gd name="T7" fmla="*/ 3623 h 1092"/>
                  <a:gd name="T8" fmla="+- 0 7433 7268"/>
                  <a:gd name="T9" fmla="*/ T8 w 270"/>
                  <a:gd name="T10" fmla="+- 0 3623 2590"/>
                  <a:gd name="T11" fmla="*/ 3623 h 1092"/>
                  <a:gd name="T12" fmla="+- 0 7433 7268"/>
                  <a:gd name="T13" fmla="*/ T12 w 270"/>
                  <a:gd name="T14" fmla="+- 0 3608 2590"/>
                  <a:gd name="T15" fmla="*/ 3608 h 1092"/>
                  <a:gd name="T16" fmla="+- 0 7377 7268"/>
                  <a:gd name="T17" fmla="*/ T16 w 270"/>
                  <a:gd name="T18" fmla="+- 0 3608 2590"/>
                  <a:gd name="T19" fmla="*/ 3608 h 1092"/>
                  <a:gd name="T20" fmla="+- 0 7402 7268"/>
                  <a:gd name="T21" fmla="*/ T20 w 270"/>
                  <a:gd name="T22" fmla="+- 0 3564 2590"/>
                  <a:gd name="T23" fmla="*/ 3564 h 1092"/>
                  <a:gd name="T24" fmla="+- 0 7373 7268"/>
                  <a:gd name="T25" fmla="*/ T24 w 270"/>
                  <a:gd name="T26" fmla="+- 0 3516 2590"/>
                  <a:gd name="T27" fmla="*/ 3516 h 10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1092">
                    <a:moveTo>
                      <a:pt x="105" y="926"/>
                    </a:moveTo>
                    <a:lnTo>
                      <a:pt x="105" y="1033"/>
                    </a:lnTo>
                    <a:lnTo>
                      <a:pt x="165" y="1033"/>
                    </a:lnTo>
                    <a:lnTo>
                      <a:pt x="165" y="1018"/>
                    </a:lnTo>
                    <a:lnTo>
                      <a:pt x="109" y="1018"/>
                    </a:lnTo>
                    <a:lnTo>
                      <a:pt x="134" y="974"/>
                    </a:lnTo>
                    <a:lnTo>
                      <a:pt x="105" y="926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8" name="Freeform 225"/>
              <p:cNvSpPr>
                <a:spLocks/>
              </p:cNvSpPr>
              <p:nvPr/>
            </p:nvSpPr>
            <p:spPr bwMode="auto">
              <a:xfrm>
                <a:off x="7268" y="2590"/>
                <a:ext cx="270" cy="1092"/>
              </a:xfrm>
              <a:custGeom>
                <a:avLst/>
                <a:gdLst>
                  <a:gd name="T0" fmla="+- 0 7514 7268"/>
                  <a:gd name="T1" fmla="*/ T0 w 270"/>
                  <a:gd name="T2" fmla="+- 0 3414 2590"/>
                  <a:gd name="T3" fmla="*/ 3414 h 1092"/>
                  <a:gd name="T4" fmla="+- 0 7496 7268"/>
                  <a:gd name="T5" fmla="*/ T4 w 270"/>
                  <a:gd name="T6" fmla="+- 0 3415 2590"/>
                  <a:gd name="T7" fmla="*/ 3415 h 1092"/>
                  <a:gd name="T8" fmla="+- 0 7482 7268"/>
                  <a:gd name="T9" fmla="*/ T8 w 270"/>
                  <a:gd name="T10" fmla="+- 0 3428 2590"/>
                  <a:gd name="T11" fmla="*/ 3428 h 1092"/>
                  <a:gd name="T12" fmla="+- 0 7433 7268"/>
                  <a:gd name="T13" fmla="*/ T12 w 270"/>
                  <a:gd name="T14" fmla="+- 0 3512 2590"/>
                  <a:gd name="T15" fmla="*/ 3512 h 1092"/>
                  <a:gd name="T16" fmla="+- 0 7433 7268"/>
                  <a:gd name="T17" fmla="*/ T16 w 270"/>
                  <a:gd name="T18" fmla="+- 0 3623 2590"/>
                  <a:gd name="T19" fmla="*/ 3623 h 1092"/>
                  <a:gd name="T20" fmla="+- 0 7438 7268"/>
                  <a:gd name="T21" fmla="*/ T20 w 270"/>
                  <a:gd name="T22" fmla="+- 0 3623 2590"/>
                  <a:gd name="T23" fmla="*/ 3623 h 1092"/>
                  <a:gd name="T24" fmla="+- 0 7534 7268"/>
                  <a:gd name="T25" fmla="*/ T24 w 270"/>
                  <a:gd name="T26" fmla="+- 0 3458 2590"/>
                  <a:gd name="T27" fmla="*/ 3458 h 1092"/>
                  <a:gd name="T28" fmla="+- 0 7538 7268"/>
                  <a:gd name="T29" fmla="*/ T28 w 270"/>
                  <a:gd name="T30" fmla="+- 0 3444 2590"/>
                  <a:gd name="T31" fmla="*/ 3444 h 1092"/>
                  <a:gd name="T32" fmla="+- 0 7532 7268"/>
                  <a:gd name="T33" fmla="*/ T32 w 270"/>
                  <a:gd name="T34" fmla="+- 0 3428 2590"/>
                  <a:gd name="T35" fmla="*/ 3428 h 1092"/>
                  <a:gd name="T36" fmla="+- 0 7514 7268"/>
                  <a:gd name="T37" fmla="*/ T36 w 270"/>
                  <a:gd name="T38" fmla="+- 0 3414 2590"/>
                  <a:gd name="T39" fmla="*/ 3414 h 10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1092">
                    <a:moveTo>
                      <a:pt x="246" y="824"/>
                    </a:moveTo>
                    <a:lnTo>
                      <a:pt x="228" y="825"/>
                    </a:lnTo>
                    <a:lnTo>
                      <a:pt x="214" y="838"/>
                    </a:lnTo>
                    <a:lnTo>
                      <a:pt x="165" y="922"/>
                    </a:lnTo>
                    <a:lnTo>
                      <a:pt x="165" y="1033"/>
                    </a:lnTo>
                    <a:lnTo>
                      <a:pt x="170" y="1033"/>
                    </a:lnTo>
                    <a:lnTo>
                      <a:pt x="266" y="868"/>
                    </a:lnTo>
                    <a:lnTo>
                      <a:pt x="270" y="854"/>
                    </a:lnTo>
                    <a:lnTo>
                      <a:pt x="264" y="838"/>
                    </a:lnTo>
                    <a:lnTo>
                      <a:pt x="246" y="824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1" name="Freeform 226"/>
              <p:cNvSpPr>
                <a:spLocks/>
              </p:cNvSpPr>
              <p:nvPr/>
            </p:nvSpPr>
            <p:spPr bwMode="auto">
              <a:xfrm>
                <a:off x="7268" y="2590"/>
                <a:ext cx="270" cy="1092"/>
              </a:xfrm>
              <a:custGeom>
                <a:avLst/>
                <a:gdLst>
                  <a:gd name="T0" fmla="+- 0 7402 7268"/>
                  <a:gd name="T1" fmla="*/ T0 w 270"/>
                  <a:gd name="T2" fmla="+- 0 3564 2590"/>
                  <a:gd name="T3" fmla="*/ 3564 h 1092"/>
                  <a:gd name="T4" fmla="+- 0 7377 7268"/>
                  <a:gd name="T5" fmla="*/ T4 w 270"/>
                  <a:gd name="T6" fmla="+- 0 3608 2590"/>
                  <a:gd name="T7" fmla="*/ 3608 h 1092"/>
                  <a:gd name="T8" fmla="+- 0 7429 7268"/>
                  <a:gd name="T9" fmla="*/ T8 w 270"/>
                  <a:gd name="T10" fmla="+- 0 3608 2590"/>
                  <a:gd name="T11" fmla="*/ 3608 h 1092"/>
                  <a:gd name="T12" fmla="+- 0 7402 7268"/>
                  <a:gd name="T13" fmla="*/ T12 w 270"/>
                  <a:gd name="T14" fmla="+- 0 3564 2590"/>
                  <a:gd name="T15" fmla="*/ 3564 h 10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1092">
                    <a:moveTo>
                      <a:pt x="134" y="974"/>
                    </a:moveTo>
                    <a:lnTo>
                      <a:pt x="109" y="1018"/>
                    </a:lnTo>
                    <a:lnTo>
                      <a:pt x="161" y="1018"/>
                    </a:lnTo>
                    <a:lnTo>
                      <a:pt x="134" y="974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2" name="Freeform 227"/>
              <p:cNvSpPr>
                <a:spLocks/>
              </p:cNvSpPr>
              <p:nvPr/>
            </p:nvSpPr>
            <p:spPr bwMode="auto">
              <a:xfrm>
                <a:off x="7268" y="2590"/>
                <a:ext cx="270" cy="1092"/>
              </a:xfrm>
              <a:custGeom>
                <a:avLst/>
                <a:gdLst>
                  <a:gd name="T0" fmla="+- 0 7433 7268"/>
                  <a:gd name="T1" fmla="*/ T0 w 270"/>
                  <a:gd name="T2" fmla="+- 0 3512 2590"/>
                  <a:gd name="T3" fmla="*/ 3512 h 1092"/>
                  <a:gd name="T4" fmla="+- 0 7402 7268"/>
                  <a:gd name="T5" fmla="*/ T4 w 270"/>
                  <a:gd name="T6" fmla="+- 0 3564 2590"/>
                  <a:gd name="T7" fmla="*/ 3564 h 1092"/>
                  <a:gd name="T8" fmla="+- 0 7429 7268"/>
                  <a:gd name="T9" fmla="*/ T8 w 270"/>
                  <a:gd name="T10" fmla="+- 0 3608 2590"/>
                  <a:gd name="T11" fmla="*/ 3608 h 1092"/>
                  <a:gd name="T12" fmla="+- 0 7433 7268"/>
                  <a:gd name="T13" fmla="*/ T12 w 270"/>
                  <a:gd name="T14" fmla="+- 0 3608 2590"/>
                  <a:gd name="T15" fmla="*/ 3608 h 1092"/>
                  <a:gd name="T16" fmla="+- 0 7433 7268"/>
                  <a:gd name="T17" fmla="*/ T16 w 270"/>
                  <a:gd name="T18" fmla="+- 0 3512 2590"/>
                  <a:gd name="T19" fmla="*/ 3512 h 10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1092">
                    <a:moveTo>
                      <a:pt x="165" y="922"/>
                    </a:moveTo>
                    <a:lnTo>
                      <a:pt x="134" y="974"/>
                    </a:lnTo>
                    <a:lnTo>
                      <a:pt x="161" y="1018"/>
                    </a:lnTo>
                    <a:lnTo>
                      <a:pt x="165" y="1018"/>
                    </a:lnTo>
                    <a:lnTo>
                      <a:pt x="165" y="922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3" name="Freeform 228"/>
              <p:cNvSpPr>
                <a:spLocks/>
              </p:cNvSpPr>
              <p:nvPr/>
            </p:nvSpPr>
            <p:spPr bwMode="auto">
              <a:xfrm>
                <a:off x="7268" y="2590"/>
                <a:ext cx="270" cy="1092"/>
              </a:xfrm>
              <a:custGeom>
                <a:avLst/>
                <a:gdLst>
                  <a:gd name="T0" fmla="+- 0 7403 7268"/>
                  <a:gd name="T1" fmla="*/ T0 w 270"/>
                  <a:gd name="T2" fmla="+- 0 2709 2590"/>
                  <a:gd name="T3" fmla="*/ 2709 h 1092"/>
                  <a:gd name="T4" fmla="+- 0 7373 7268"/>
                  <a:gd name="T5" fmla="*/ T4 w 270"/>
                  <a:gd name="T6" fmla="+- 0 2761 2590"/>
                  <a:gd name="T7" fmla="*/ 2761 h 1092"/>
                  <a:gd name="T8" fmla="+- 0 7373 7268"/>
                  <a:gd name="T9" fmla="*/ T8 w 270"/>
                  <a:gd name="T10" fmla="+- 0 3516 2590"/>
                  <a:gd name="T11" fmla="*/ 3516 h 1092"/>
                  <a:gd name="T12" fmla="+- 0 7402 7268"/>
                  <a:gd name="T13" fmla="*/ T12 w 270"/>
                  <a:gd name="T14" fmla="+- 0 3564 2590"/>
                  <a:gd name="T15" fmla="*/ 3564 h 1092"/>
                  <a:gd name="T16" fmla="+- 0 7433 7268"/>
                  <a:gd name="T17" fmla="*/ T16 w 270"/>
                  <a:gd name="T18" fmla="+- 0 3512 2590"/>
                  <a:gd name="T19" fmla="*/ 3512 h 1092"/>
                  <a:gd name="T20" fmla="+- 0 7433 7268"/>
                  <a:gd name="T21" fmla="*/ T20 w 270"/>
                  <a:gd name="T22" fmla="+- 0 2757 2590"/>
                  <a:gd name="T23" fmla="*/ 2757 h 1092"/>
                  <a:gd name="T24" fmla="+- 0 7403 7268"/>
                  <a:gd name="T25" fmla="*/ T24 w 270"/>
                  <a:gd name="T26" fmla="+- 0 2709 2590"/>
                  <a:gd name="T27" fmla="*/ 2709 h 10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1092">
                    <a:moveTo>
                      <a:pt x="135" y="119"/>
                    </a:moveTo>
                    <a:lnTo>
                      <a:pt x="105" y="171"/>
                    </a:lnTo>
                    <a:lnTo>
                      <a:pt x="105" y="926"/>
                    </a:lnTo>
                    <a:lnTo>
                      <a:pt x="134" y="974"/>
                    </a:lnTo>
                    <a:lnTo>
                      <a:pt x="165" y="922"/>
                    </a:lnTo>
                    <a:lnTo>
                      <a:pt x="165" y="167"/>
                    </a:lnTo>
                    <a:lnTo>
                      <a:pt x="135" y="119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4" name="Freeform 229"/>
              <p:cNvSpPr>
                <a:spLocks/>
              </p:cNvSpPr>
              <p:nvPr/>
            </p:nvSpPr>
            <p:spPr bwMode="auto">
              <a:xfrm>
                <a:off x="7268" y="2590"/>
                <a:ext cx="270" cy="1092"/>
              </a:xfrm>
              <a:custGeom>
                <a:avLst/>
                <a:gdLst>
                  <a:gd name="T0" fmla="+- 0 7403 7268"/>
                  <a:gd name="T1" fmla="*/ T0 w 270"/>
                  <a:gd name="T2" fmla="+- 0 2590 2590"/>
                  <a:gd name="T3" fmla="*/ 2590 h 1092"/>
                  <a:gd name="T4" fmla="+- 0 7272 7268"/>
                  <a:gd name="T5" fmla="*/ T4 w 270"/>
                  <a:gd name="T6" fmla="+- 0 2815 2590"/>
                  <a:gd name="T7" fmla="*/ 2815 h 1092"/>
                  <a:gd name="T8" fmla="+- 0 7268 7268"/>
                  <a:gd name="T9" fmla="*/ T8 w 270"/>
                  <a:gd name="T10" fmla="+- 0 2829 2590"/>
                  <a:gd name="T11" fmla="*/ 2829 h 1092"/>
                  <a:gd name="T12" fmla="+- 0 7274 7268"/>
                  <a:gd name="T13" fmla="*/ T12 w 270"/>
                  <a:gd name="T14" fmla="+- 0 2845 2590"/>
                  <a:gd name="T15" fmla="*/ 2845 h 1092"/>
                  <a:gd name="T16" fmla="+- 0 7291 7268"/>
                  <a:gd name="T17" fmla="*/ T16 w 270"/>
                  <a:gd name="T18" fmla="+- 0 2859 2590"/>
                  <a:gd name="T19" fmla="*/ 2859 h 1092"/>
                  <a:gd name="T20" fmla="+- 0 7310 7268"/>
                  <a:gd name="T21" fmla="*/ T20 w 270"/>
                  <a:gd name="T22" fmla="+- 0 2858 2590"/>
                  <a:gd name="T23" fmla="*/ 2858 h 1092"/>
                  <a:gd name="T24" fmla="+- 0 7324 7268"/>
                  <a:gd name="T25" fmla="*/ T24 w 270"/>
                  <a:gd name="T26" fmla="+- 0 2845 2590"/>
                  <a:gd name="T27" fmla="*/ 2845 h 1092"/>
                  <a:gd name="T28" fmla="+- 0 7373 7268"/>
                  <a:gd name="T29" fmla="*/ T28 w 270"/>
                  <a:gd name="T30" fmla="+- 0 2761 2590"/>
                  <a:gd name="T31" fmla="*/ 2761 h 1092"/>
                  <a:gd name="T32" fmla="+- 0 7373 7268"/>
                  <a:gd name="T33" fmla="*/ T32 w 270"/>
                  <a:gd name="T34" fmla="+- 0 2650 2590"/>
                  <a:gd name="T35" fmla="*/ 2650 h 1092"/>
                  <a:gd name="T36" fmla="+- 0 7438 7268"/>
                  <a:gd name="T37" fmla="*/ T36 w 270"/>
                  <a:gd name="T38" fmla="+- 0 2650 2590"/>
                  <a:gd name="T39" fmla="*/ 2650 h 1092"/>
                  <a:gd name="T40" fmla="+- 0 7403 7268"/>
                  <a:gd name="T41" fmla="*/ T40 w 270"/>
                  <a:gd name="T42" fmla="+- 0 2590 2590"/>
                  <a:gd name="T43" fmla="*/ 2590 h 10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70" h="1092">
                    <a:moveTo>
                      <a:pt x="135" y="0"/>
                    </a:moveTo>
                    <a:lnTo>
                      <a:pt x="4" y="225"/>
                    </a:lnTo>
                    <a:lnTo>
                      <a:pt x="0" y="239"/>
                    </a:lnTo>
                    <a:lnTo>
                      <a:pt x="6" y="255"/>
                    </a:lnTo>
                    <a:lnTo>
                      <a:pt x="23" y="269"/>
                    </a:lnTo>
                    <a:lnTo>
                      <a:pt x="42" y="268"/>
                    </a:lnTo>
                    <a:lnTo>
                      <a:pt x="56" y="255"/>
                    </a:lnTo>
                    <a:lnTo>
                      <a:pt x="105" y="171"/>
                    </a:lnTo>
                    <a:lnTo>
                      <a:pt x="105" y="60"/>
                    </a:lnTo>
                    <a:lnTo>
                      <a:pt x="170" y="60"/>
                    </a:lnTo>
                    <a:lnTo>
                      <a:pt x="135" y="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35" name="Freeform 230"/>
              <p:cNvSpPr>
                <a:spLocks/>
              </p:cNvSpPr>
              <p:nvPr/>
            </p:nvSpPr>
            <p:spPr bwMode="auto">
              <a:xfrm>
                <a:off x="7268" y="2590"/>
                <a:ext cx="270" cy="1092"/>
              </a:xfrm>
              <a:custGeom>
                <a:avLst/>
                <a:gdLst>
                  <a:gd name="T0" fmla="+- 0 7438 7268"/>
                  <a:gd name="T1" fmla="*/ T0 w 270"/>
                  <a:gd name="T2" fmla="+- 0 2650 2590"/>
                  <a:gd name="T3" fmla="*/ 2650 h 1092"/>
                  <a:gd name="T4" fmla="+- 0 7433 7268"/>
                  <a:gd name="T5" fmla="*/ T4 w 270"/>
                  <a:gd name="T6" fmla="+- 0 2650 2590"/>
                  <a:gd name="T7" fmla="*/ 2650 h 1092"/>
                  <a:gd name="T8" fmla="+- 0 7433 7268"/>
                  <a:gd name="T9" fmla="*/ T8 w 270"/>
                  <a:gd name="T10" fmla="+- 0 2757 2590"/>
                  <a:gd name="T11" fmla="*/ 2757 h 1092"/>
                  <a:gd name="T12" fmla="+- 0 7493 7268"/>
                  <a:gd name="T13" fmla="*/ T12 w 270"/>
                  <a:gd name="T14" fmla="+- 0 2856 2590"/>
                  <a:gd name="T15" fmla="*/ 2856 h 1092"/>
                  <a:gd name="T16" fmla="+- 0 7509 7268"/>
                  <a:gd name="T17" fmla="*/ T16 w 270"/>
                  <a:gd name="T18" fmla="+- 0 2858 2590"/>
                  <a:gd name="T19" fmla="*/ 2858 h 1092"/>
                  <a:gd name="T20" fmla="+- 0 7530 7268"/>
                  <a:gd name="T21" fmla="*/ T20 w 270"/>
                  <a:gd name="T22" fmla="+- 0 2850 2590"/>
                  <a:gd name="T23" fmla="*/ 2850 h 1092"/>
                  <a:gd name="T24" fmla="+- 0 7538 7268"/>
                  <a:gd name="T25" fmla="*/ T24 w 270"/>
                  <a:gd name="T26" fmla="+- 0 2833 2590"/>
                  <a:gd name="T27" fmla="*/ 2833 h 1092"/>
                  <a:gd name="T28" fmla="+- 0 7534 7268"/>
                  <a:gd name="T29" fmla="*/ T28 w 270"/>
                  <a:gd name="T30" fmla="+- 0 2815 2590"/>
                  <a:gd name="T31" fmla="*/ 2815 h 1092"/>
                  <a:gd name="T32" fmla="+- 0 7438 7268"/>
                  <a:gd name="T33" fmla="*/ T32 w 270"/>
                  <a:gd name="T34" fmla="+- 0 2650 2590"/>
                  <a:gd name="T35" fmla="*/ 2650 h 10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70" h="1092">
                    <a:moveTo>
                      <a:pt x="170" y="60"/>
                    </a:moveTo>
                    <a:lnTo>
                      <a:pt x="165" y="60"/>
                    </a:lnTo>
                    <a:lnTo>
                      <a:pt x="165" y="167"/>
                    </a:lnTo>
                    <a:lnTo>
                      <a:pt x="225" y="266"/>
                    </a:lnTo>
                    <a:lnTo>
                      <a:pt x="241" y="268"/>
                    </a:lnTo>
                    <a:lnTo>
                      <a:pt x="262" y="260"/>
                    </a:lnTo>
                    <a:lnTo>
                      <a:pt x="270" y="243"/>
                    </a:lnTo>
                    <a:lnTo>
                      <a:pt x="266" y="225"/>
                    </a:lnTo>
                    <a:lnTo>
                      <a:pt x="170" y="6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8" name="Freeform 231"/>
              <p:cNvSpPr>
                <a:spLocks/>
              </p:cNvSpPr>
              <p:nvPr/>
            </p:nvSpPr>
            <p:spPr bwMode="auto">
              <a:xfrm>
                <a:off x="7268" y="2590"/>
                <a:ext cx="270" cy="1092"/>
              </a:xfrm>
              <a:custGeom>
                <a:avLst/>
                <a:gdLst>
                  <a:gd name="T0" fmla="+- 0 7433 7268"/>
                  <a:gd name="T1" fmla="*/ T0 w 270"/>
                  <a:gd name="T2" fmla="+- 0 2650 2590"/>
                  <a:gd name="T3" fmla="*/ 2650 h 1092"/>
                  <a:gd name="T4" fmla="+- 0 7373 7268"/>
                  <a:gd name="T5" fmla="*/ T4 w 270"/>
                  <a:gd name="T6" fmla="+- 0 2650 2590"/>
                  <a:gd name="T7" fmla="*/ 2650 h 1092"/>
                  <a:gd name="T8" fmla="+- 0 7373 7268"/>
                  <a:gd name="T9" fmla="*/ T8 w 270"/>
                  <a:gd name="T10" fmla="+- 0 2761 2590"/>
                  <a:gd name="T11" fmla="*/ 2761 h 1092"/>
                  <a:gd name="T12" fmla="+- 0 7403 7268"/>
                  <a:gd name="T13" fmla="*/ T12 w 270"/>
                  <a:gd name="T14" fmla="+- 0 2709 2590"/>
                  <a:gd name="T15" fmla="*/ 2709 h 1092"/>
                  <a:gd name="T16" fmla="+- 0 7377 7268"/>
                  <a:gd name="T17" fmla="*/ T16 w 270"/>
                  <a:gd name="T18" fmla="+- 0 2665 2590"/>
                  <a:gd name="T19" fmla="*/ 2665 h 1092"/>
                  <a:gd name="T20" fmla="+- 0 7433 7268"/>
                  <a:gd name="T21" fmla="*/ T20 w 270"/>
                  <a:gd name="T22" fmla="+- 0 2665 2590"/>
                  <a:gd name="T23" fmla="*/ 2665 h 1092"/>
                  <a:gd name="T24" fmla="+- 0 7433 7268"/>
                  <a:gd name="T25" fmla="*/ T24 w 270"/>
                  <a:gd name="T26" fmla="+- 0 2650 2590"/>
                  <a:gd name="T27" fmla="*/ 2650 h 10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1092">
                    <a:moveTo>
                      <a:pt x="165" y="60"/>
                    </a:moveTo>
                    <a:lnTo>
                      <a:pt x="105" y="60"/>
                    </a:lnTo>
                    <a:lnTo>
                      <a:pt x="105" y="171"/>
                    </a:lnTo>
                    <a:lnTo>
                      <a:pt x="135" y="119"/>
                    </a:lnTo>
                    <a:lnTo>
                      <a:pt x="109" y="75"/>
                    </a:lnTo>
                    <a:lnTo>
                      <a:pt x="165" y="75"/>
                    </a:lnTo>
                    <a:lnTo>
                      <a:pt x="165" y="6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9" name="Freeform 232"/>
              <p:cNvSpPr>
                <a:spLocks/>
              </p:cNvSpPr>
              <p:nvPr/>
            </p:nvSpPr>
            <p:spPr bwMode="auto">
              <a:xfrm>
                <a:off x="7268" y="2590"/>
                <a:ext cx="270" cy="1092"/>
              </a:xfrm>
              <a:custGeom>
                <a:avLst/>
                <a:gdLst>
                  <a:gd name="T0" fmla="+- 0 7433 7268"/>
                  <a:gd name="T1" fmla="*/ T0 w 270"/>
                  <a:gd name="T2" fmla="+- 0 2665 2590"/>
                  <a:gd name="T3" fmla="*/ 2665 h 1092"/>
                  <a:gd name="T4" fmla="+- 0 7429 7268"/>
                  <a:gd name="T5" fmla="*/ T4 w 270"/>
                  <a:gd name="T6" fmla="+- 0 2665 2590"/>
                  <a:gd name="T7" fmla="*/ 2665 h 1092"/>
                  <a:gd name="T8" fmla="+- 0 7403 7268"/>
                  <a:gd name="T9" fmla="*/ T8 w 270"/>
                  <a:gd name="T10" fmla="+- 0 2709 2590"/>
                  <a:gd name="T11" fmla="*/ 2709 h 1092"/>
                  <a:gd name="T12" fmla="+- 0 7433 7268"/>
                  <a:gd name="T13" fmla="*/ T12 w 270"/>
                  <a:gd name="T14" fmla="+- 0 2757 2590"/>
                  <a:gd name="T15" fmla="*/ 2757 h 1092"/>
                  <a:gd name="T16" fmla="+- 0 7433 7268"/>
                  <a:gd name="T17" fmla="*/ T16 w 270"/>
                  <a:gd name="T18" fmla="+- 0 2665 2590"/>
                  <a:gd name="T19" fmla="*/ 2665 h 10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1092">
                    <a:moveTo>
                      <a:pt x="165" y="75"/>
                    </a:moveTo>
                    <a:lnTo>
                      <a:pt x="161" y="75"/>
                    </a:lnTo>
                    <a:lnTo>
                      <a:pt x="135" y="119"/>
                    </a:lnTo>
                    <a:lnTo>
                      <a:pt x="165" y="167"/>
                    </a:lnTo>
                    <a:lnTo>
                      <a:pt x="165" y="75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0" name="Freeform 233"/>
              <p:cNvSpPr>
                <a:spLocks/>
              </p:cNvSpPr>
              <p:nvPr/>
            </p:nvSpPr>
            <p:spPr bwMode="auto">
              <a:xfrm>
                <a:off x="7268" y="2590"/>
                <a:ext cx="270" cy="1092"/>
              </a:xfrm>
              <a:custGeom>
                <a:avLst/>
                <a:gdLst>
                  <a:gd name="T0" fmla="+- 0 7429 7268"/>
                  <a:gd name="T1" fmla="*/ T0 w 270"/>
                  <a:gd name="T2" fmla="+- 0 2665 2590"/>
                  <a:gd name="T3" fmla="*/ 2665 h 1092"/>
                  <a:gd name="T4" fmla="+- 0 7377 7268"/>
                  <a:gd name="T5" fmla="*/ T4 w 270"/>
                  <a:gd name="T6" fmla="+- 0 2665 2590"/>
                  <a:gd name="T7" fmla="*/ 2665 h 1092"/>
                  <a:gd name="T8" fmla="+- 0 7403 7268"/>
                  <a:gd name="T9" fmla="*/ T8 w 270"/>
                  <a:gd name="T10" fmla="+- 0 2709 2590"/>
                  <a:gd name="T11" fmla="*/ 2709 h 1092"/>
                  <a:gd name="T12" fmla="+- 0 7429 7268"/>
                  <a:gd name="T13" fmla="*/ T12 w 270"/>
                  <a:gd name="T14" fmla="+- 0 2665 2590"/>
                  <a:gd name="T15" fmla="*/ 2665 h 10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1092">
                    <a:moveTo>
                      <a:pt x="161" y="75"/>
                    </a:moveTo>
                    <a:lnTo>
                      <a:pt x="109" y="75"/>
                    </a:lnTo>
                    <a:lnTo>
                      <a:pt x="135" y="119"/>
                    </a:lnTo>
                    <a:lnTo>
                      <a:pt x="161" y="75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67" name="Group 234"/>
            <p:cNvGrpSpPr>
              <a:grpSpLocks/>
            </p:cNvGrpSpPr>
            <p:nvPr/>
          </p:nvGrpSpPr>
          <p:grpSpPr bwMode="auto">
            <a:xfrm>
              <a:off x="8199" y="1695"/>
              <a:ext cx="270" cy="1249"/>
              <a:chOff x="8199" y="1695"/>
              <a:chExt cx="270" cy="1249"/>
            </a:xfrm>
          </p:grpSpPr>
          <p:sp>
            <p:nvSpPr>
              <p:cNvPr id="2315" name="Freeform 235"/>
              <p:cNvSpPr>
                <a:spLocks/>
              </p:cNvSpPr>
              <p:nvPr/>
            </p:nvSpPr>
            <p:spPr bwMode="auto">
              <a:xfrm>
                <a:off x="8199" y="1695"/>
                <a:ext cx="270" cy="1249"/>
              </a:xfrm>
              <a:custGeom>
                <a:avLst/>
                <a:gdLst>
                  <a:gd name="T0" fmla="+- 0 8227 8199"/>
                  <a:gd name="T1" fmla="*/ T0 w 270"/>
                  <a:gd name="T2" fmla="+- 0 2676 1695"/>
                  <a:gd name="T3" fmla="*/ 2676 h 1249"/>
                  <a:gd name="T4" fmla="+- 0 8207 8199"/>
                  <a:gd name="T5" fmla="*/ T4 w 270"/>
                  <a:gd name="T6" fmla="+- 0 2684 1695"/>
                  <a:gd name="T7" fmla="*/ 2684 h 1249"/>
                  <a:gd name="T8" fmla="+- 0 8199 8199"/>
                  <a:gd name="T9" fmla="*/ T8 w 270"/>
                  <a:gd name="T10" fmla="+- 0 2701 1695"/>
                  <a:gd name="T11" fmla="*/ 2701 h 1249"/>
                  <a:gd name="T12" fmla="+- 0 8203 8199"/>
                  <a:gd name="T13" fmla="*/ T12 w 270"/>
                  <a:gd name="T14" fmla="+- 0 2720 1695"/>
                  <a:gd name="T15" fmla="*/ 2720 h 1249"/>
                  <a:gd name="T16" fmla="+- 0 8334 8199"/>
                  <a:gd name="T17" fmla="*/ T16 w 270"/>
                  <a:gd name="T18" fmla="+- 0 2944 1695"/>
                  <a:gd name="T19" fmla="*/ 2944 h 1249"/>
                  <a:gd name="T20" fmla="+- 0 8369 8199"/>
                  <a:gd name="T21" fmla="*/ T20 w 270"/>
                  <a:gd name="T22" fmla="+- 0 2885 1695"/>
                  <a:gd name="T23" fmla="*/ 2885 h 1249"/>
                  <a:gd name="T24" fmla="+- 0 8304 8199"/>
                  <a:gd name="T25" fmla="*/ T24 w 270"/>
                  <a:gd name="T26" fmla="+- 0 2885 1695"/>
                  <a:gd name="T27" fmla="*/ 2885 h 1249"/>
                  <a:gd name="T28" fmla="+- 0 8304 8199"/>
                  <a:gd name="T29" fmla="*/ T28 w 270"/>
                  <a:gd name="T30" fmla="+- 0 2777 1695"/>
                  <a:gd name="T31" fmla="*/ 2777 h 1249"/>
                  <a:gd name="T32" fmla="+- 0 8244 8199"/>
                  <a:gd name="T33" fmla="*/ T32 w 270"/>
                  <a:gd name="T34" fmla="+- 0 2679 1695"/>
                  <a:gd name="T35" fmla="*/ 2679 h 1249"/>
                  <a:gd name="T36" fmla="+- 0 8227 8199"/>
                  <a:gd name="T37" fmla="*/ T36 w 270"/>
                  <a:gd name="T38" fmla="+- 0 2676 1695"/>
                  <a:gd name="T39" fmla="*/ 2676 h 1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1249">
                    <a:moveTo>
                      <a:pt x="28" y="981"/>
                    </a:moveTo>
                    <a:lnTo>
                      <a:pt x="8" y="989"/>
                    </a:lnTo>
                    <a:lnTo>
                      <a:pt x="0" y="1006"/>
                    </a:lnTo>
                    <a:lnTo>
                      <a:pt x="4" y="1025"/>
                    </a:lnTo>
                    <a:lnTo>
                      <a:pt x="135" y="1249"/>
                    </a:lnTo>
                    <a:lnTo>
                      <a:pt x="170" y="1190"/>
                    </a:lnTo>
                    <a:lnTo>
                      <a:pt x="105" y="1190"/>
                    </a:lnTo>
                    <a:lnTo>
                      <a:pt x="105" y="1082"/>
                    </a:lnTo>
                    <a:lnTo>
                      <a:pt x="45" y="984"/>
                    </a:lnTo>
                    <a:lnTo>
                      <a:pt x="28" y="981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6" name="Freeform 236"/>
              <p:cNvSpPr>
                <a:spLocks/>
              </p:cNvSpPr>
              <p:nvPr/>
            </p:nvSpPr>
            <p:spPr bwMode="auto">
              <a:xfrm>
                <a:off x="8199" y="1695"/>
                <a:ext cx="270" cy="1249"/>
              </a:xfrm>
              <a:custGeom>
                <a:avLst/>
                <a:gdLst>
                  <a:gd name="T0" fmla="+- 0 8304 8199"/>
                  <a:gd name="T1" fmla="*/ T0 w 270"/>
                  <a:gd name="T2" fmla="+- 0 2777 1695"/>
                  <a:gd name="T3" fmla="*/ 2777 h 1249"/>
                  <a:gd name="T4" fmla="+- 0 8304 8199"/>
                  <a:gd name="T5" fmla="*/ T4 w 270"/>
                  <a:gd name="T6" fmla="+- 0 2885 1695"/>
                  <a:gd name="T7" fmla="*/ 2885 h 1249"/>
                  <a:gd name="T8" fmla="+- 0 8364 8199"/>
                  <a:gd name="T9" fmla="*/ T8 w 270"/>
                  <a:gd name="T10" fmla="+- 0 2885 1695"/>
                  <a:gd name="T11" fmla="*/ 2885 h 1249"/>
                  <a:gd name="T12" fmla="+- 0 8364 8199"/>
                  <a:gd name="T13" fmla="*/ T12 w 270"/>
                  <a:gd name="T14" fmla="+- 0 2869 1695"/>
                  <a:gd name="T15" fmla="*/ 2869 h 1249"/>
                  <a:gd name="T16" fmla="+- 0 8308 8199"/>
                  <a:gd name="T17" fmla="*/ T16 w 270"/>
                  <a:gd name="T18" fmla="+- 0 2869 1695"/>
                  <a:gd name="T19" fmla="*/ 2869 h 1249"/>
                  <a:gd name="T20" fmla="+- 0 8333 8199"/>
                  <a:gd name="T21" fmla="*/ T20 w 270"/>
                  <a:gd name="T22" fmla="+- 0 2826 1695"/>
                  <a:gd name="T23" fmla="*/ 2826 h 1249"/>
                  <a:gd name="T24" fmla="+- 0 8304 8199"/>
                  <a:gd name="T25" fmla="*/ T24 w 270"/>
                  <a:gd name="T26" fmla="+- 0 2777 1695"/>
                  <a:gd name="T27" fmla="*/ 2777 h 1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1249">
                    <a:moveTo>
                      <a:pt x="105" y="1082"/>
                    </a:moveTo>
                    <a:lnTo>
                      <a:pt x="105" y="1190"/>
                    </a:lnTo>
                    <a:lnTo>
                      <a:pt x="165" y="1190"/>
                    </a:lnTo>
                    <a:lnTo>
                      <a:pt x="165" y="1174"/>
                    </a:lnTo>
                    <a:lnTo>
                      <a:pt x="109" y="1174"/>
                    </a:lnTo>
                    <a:lnTo>
                      <a:pt x="134" y="1131"/>
                    </a:lnTo>
                    <a:lnTo>
                      <a:pt x="105" y="1082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7" name="Freeform 237"/>
              <p:cNvSpPr>
                <a:spLocks/>
              </p:cNvSpPr>
              <p:nvPr/>
            </p:nvSpPr>
            <p:spPr bwMode="auto">
              <a:xfrm>
                <a:off x="8199" y="1695"/>
                <a:ext cx="270" cy="1249"/>
              </a:xfrm>
              <a:custGeom>
                <a:avLst/>
                <a:gdLst>
                  <a:gd name="T0" fmla="+- 0 8446 8199"/>
                  <a:gd name="T1" fmla="*/ T0 w 270"/>
                  <a:gd name="T2" fmla="+- 0 2675 1695"/>
                  <a:gd name="T3" fmla="*/ 2675 h 1249"/>
                  <a:gd name="T4" fmla="+- 0 8427 8199"/>
                  <a:gd name="T5" fmla="*/ T4 w 270"/>
                  <a:gd name="T6" fmla="+- 0 2677 1695"/>
                  <a:gd name="T7" fmla="*/ 2677 h 1249"/>
                  <a:gd name="T8" fmla="+- 0 8413 8199"/>
                  <a:gd name="T9" fmla="*/ T8 w 270"/>
                  <a:gd name="T10" fmla="+- 0 2689 1695"/>
                  <a:gd name="T11" fmla="*/ 2689 h 1249"/>
                  <a:gd name="T12" fmla="+- 0 8364 8199"/>
                  <a:gd name="T13" fmla="*/ T12 w 270"/>
                  <a:gd name="T14" fmla="+- 0 2773 1695"/>
                  <a:gd name="T15" fmla="*/ 2773 h 1249"/>
                  <a:gd name="T16" fmla="+- 0 8364 8199"/>
                  <a:gd name="T17" fmla="*/ T16 w 270"/>
                  <a:gd name="T18" fmla="+- 0 2885 1695"/>
                  <a:gd name="T19" fmla="*/ 2885 h 1249"/>
                  <a:gd name="T20" fmla="+- 0 8369 8199"/>
                  <a:gd name="T21" fmla="*/ T20 w 270"/>
                  <a:gd name="T22" fmla="+- 0 2885 1695"/>
                  <a:gd name="T23" fmla="*/ 2885 h 1249"/>
                  <a:gd name="T24" fmla="+- 0 8465 8199"/>
                  <a:gd name="T25" fmla="*/ T24 w 270"/>
                  <a:gd name="T26" fmla="+- 0 2720 1695"/>
                  <a:gd name="T27" fmla="*/ 2720 h 1249"/>
                  <a:gd name="T28" fmla="+- 0 8469 8199"/>
                  <a:gd name="T29" fmla="*/ T28 w 270"/>
                  <a:gd name="T30" fmla="+- 0 2706 1695"/>
                  <a:gd name="T31" fmla="*/ 2706 h 1249"/>
                  <a:gd name="T32" fmla="+- 0 8463 8199"/>
                  <a:gd name="T33" fmla="*/ T32 w 270"/>
                  <a:gd name="T34" fmla="+- 0 2690 1695"/>
                  <a:gd name="T35" fmla="*/ 2690 h 1249"/>
                  <a:gd name="T36" fmla="+- 0 8446 8199"/>
                  <a:gd name="T37" fmla="*/ T36 w 270"/>
                  <a:gd name="T38" fmla="+- 0 2675 1695"/>
                  <a:gd name="T39" fmla="*/ 2675 h 1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1249">
                    <a:moveTo>
                      <a:pt x="247" y="980"/>
                    </a:moveTo>
                    <a:lnTo>
                      <a:pt x="228" y="982"/>
                    </a:lnTo>
                    <a:lnTo>
                      <a:pt x="214" y="994"/>
                    </a:lnTo>
                    <a:lnTo>
                      <a:pt x="165" y="1078"/>
                    </a:lnTo>
                    <a:lnTo>
                      <a:pt x="165" y="1190"/>
                    </a:lnTo>
                    <a:lnTo>
                      <a:pt x="170" y="1190"/>
                    </a:lnTo>
                    <a:lnTo>
                      <a:pt x="266" y="1025"/>
                    </a:lnTo>
                    <a:lnTo>
                      <a:pt x="270" y="1011"/>
                    </a:lnTo>
                    <a:lnTo>
                      <a:pt x="264" y="995"/>
                    </a:lnTo>
                    <a:lnTo>
                      <a:pt x="247" y="98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8" name="Freeform 238"/>
              <p:cNvSpPr>
                <a:spLocks/>
              </p:cNvSpPr>
              <p:nvPr/>
            </p:nvSpPr>
            <p:spPr bwMode="auto">
              <a:xfrm>
                <a:off x="8199" y="1695"/>
                <a:ext cx="270" cy="1249"/>
              </a:xfrm>
              <a:custGeom>
                <a:avLst/>
                <a:gdLst>
                  <a:gd name="T0" fmla="+- 0 8333 8199"/>
                  <a:gd name="T1" fmla="*/ T0 w 270"/>
                  <a:gd name="T2" fmla="+- 0 2826 1695"/>
                  <a:gd name="T3" fmla="*/ 2826 h 1249"/>
                  <a:gd name="T4" fmla="+- 0 8308 8199"/>
                  <a:gd name="T5" fmla="*/ T4 w 270"/>
                  <a:gd name="T6" fmla="+- 0 2869 1695"/>
                  <a:gd name="T7" fmla="*/ 2869 h 1249"/>
                  <a:gd name="T8" fmla="+- 0 8360 8199"/>
                  <a:gd name="T9" fmla="*/ T8 w 270"/>
                  <a:gd name="T10" fmla="+- 0 2869 1695"/>
                  <a:gd name="T11" fmla="*/ 2869 h 1249"/>
                  <a:gd name="T12" fmla="+- 0 8333 8199"/>
                  <a:gd name="T13" fmla="*/ T12 w 270"/>
                  <a:gd name="T14" fmla="+- 0 2826 1695"/>
                  <a:gd name="T15" fmla="*/ 2826 h 1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1249">
                    <a:moveTo>
                      <a:pt x="134" y="1131"/>
                    </a:moveTo>
                    <a:lnTo>
                      <a:pt x="109" y="1174"/>
                    </a:lnTo>
                    <a:lnTo>
                      <a:pt x="161" y="1174"/>
                    </a:lnTo>
                    <a:lnTo>
                      <a:pt x="134" y="1131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19" name="Freeform 239"/>
              <p:cNvSpPr>
                <a:spLocks/>
              </p:cNvSpPr>
              <p:nvPr/>
            </p:nvSpPr>
            <p:spPr bwMode="auto">
              <a:xfrm>
                <a:off x="8199" y="1695"/>
                <a:ext cx="270" cy="1249"/>
              </a:xfrm>
              <a:custGeom>
                <a:avLst/>
                <a:gdLst>
                  <a:gd name="T0" fmla="+- 0 8364 8199"/>
                  <a:gd name="T1" fmla="*/ T0 w 270"/>
                  <a:gd name="T2" fmla="+- 0 2773 1695"/>
                  <a:gd name="T3" fmla="*/ 2773 h 1249"/>
                  <a:gd name="T4" fmla="+- 0 8333 8199"/>
                  <a:gd name="T5" fmla="*/ T4 w 270"/>
                  <a:gd name="T6" fmla="+- 0 2826 1695"/>
                  <a:gd name="T7" fmla="*/ 2826 h 1249"/>
                  <a:gd name="T8" fmla="+- 0 8360 8199"/>
                  <a:gd name="T9" fmla="*/ T8 w 270"/>
                  <a:gd name="T10" fmla="+- 0 2869 1695"/>
                  <a:gd name="T11" fmla="*/ 2869 h 1249"/>
                  <a:gd name="T12" fmla="+- 0 8364 8199"/>
                  <a:gd name="T13" fmla="*/ T12 w 270"/>
                  <a:gd name="T14" fmla="+- 0 2869 1695"/>
                  <a:gd name="T15" fmla="*/ 2869 h 1249"/>
                  <a:gd name="T16" fmla="+- 0 8364 8199"/>
                  <a:gd name="T17" fmla="*/ T16 w 270"/>
                  <a:gd name="T18" fmla="+- 0 2773 1695"/>
                  <a:gd name="T19" fmla="*/ 2773 h 1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1249">
                    <a:moveTo>
                      <a:pt x="165" y="1078"/>
                    </a:moveTo>
                    <a:lnTo>
                      <a:pt x="134" y="1131"/>
                    </a:lnTo>
                    <a:lnTo>
                      <a:pt x="161" y="1174"/>
                    </a:lnTo>
                    <a:lnTo>
                      <a:pt x="165" y="1174"/>
                    </a:lnTo>
                    <a:lnTo>
                      <a:pt x="165" y="1078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0" name="Freeform 240"/>
              <p:cNvSpPr>
                <a:spLocks/>
              </p:cNvSpPr>
              <p:nvPr/>
            </p:nvSpPr>
            <p:spPr bwMode="auto">
              <a:xfrm>
                <a:off x="8199" y="1695"/>
                <a:ext cx="270" cy="1249"/>
              </a:xfrm>
              <a:custGeom>
                <a:avLst/>
                <a:gdLst>
                  <a:gd name="T0" fmla="+- 0 8335 8199"/>
                  <a:gd name="T1" fmla="*/ T0 w 270"/>
                  <a:gd name="T2" fmla="+- 0 1814 1695"/>
                  <a:gd name="T3" fmla="*/ 1814 h 1249"/>
                  <a:gd name="T4" fmla="+- 0 8304 8199"/>
                  <a:gd name="T5" fmla="*/ T4 w 270"/>
                  <a:gd name="T6" fmla="+- 0 1866 1695"/>
                  <a:gd name="T7" fmla="*/ 1866 h 1249"/>
                  <a:gd name="T8" fmla="+- 0 8304 8199"/>
                  <a:gd name="T9" fmla="*/ T8 w 270"/>
                  <a:gd name="T10" fmla="+- 0 2777 1695"/>
                  <a:gd name="T11" fmla="*/ 2777 h 1249"/>
                  <a:gd name="T12" fmla="+- 0 8333 8199"/>
                  <a:gd name="T13" fmla="*/ T12 w 270"/>
                  <a:gd name="T14" fmla="+- 0 2826 1695"/>
                  <a:gd name="T15" fmla="*/ 2826 h 1249"/>
                  <a:gd name="T16" fmla="+- 0 8364 8199"/>
                  <a:gd name="T17" fmla="*/ T16 w 270"/>
                  <a:gd name="T18" fmla="+- 0 2773 1695"/>
                  <a:gd name="T19" fmla="*/ 2773 h 1249"/>
                  <a:gd name="T20" fmla="+- 0 8364 8199"/>
                  <a:gd name="T21" fmla="*/ T20 w 270"/>
                  <a:gd name="T22" fmla="+- 0 1862 1695"/>
                  <a:gd name="T23" fmla="*/ 1862 h 1249"/>
                  <a:gd name="T24" fmla="+- 0 8335 8199"/>
                  <a:gd name="T25" fmla="*/ T24 w 270"/>
                  <a:gd name="T26" fmla="+- 0 1814 1695"/>
                  <a:gd name="T27" fmla="*/ 1814 h 1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1249">
                    <a:moveTo>
                      <a:pt x="136" y="119"/>
                    </a:moveTo>
                    <a:lnTo>
                      <a:pt x="105" y="171"/>
                    </a:lnTo>
                    <a:lnTo>
                      <a:pt x="105" y="1082"/>
                    </a:lnTo>
                    <a:lnTo>
                      <a:pt x="134" y="1131"/>
                    </a:lnTo>
                    <a:lnTo>
                      <a:pt x="165" y="1078"/>
                    </a:lnTo>
                    <a:lnTo>
                      <a:pt x="165" y="167"/>
                    </a:lnTo>
                    <a:lnTo>
                      <a:pt x="136" y="119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1" name="Freeform 241"/>
              <p:cNvSpPr>
                <a:spLocks/>
              </p:cNvSpPr>
              <p:nvPr/>
            </p:nvSpPr>
            <p:spPr bwMode="auto">
              <a:xfrm>
                <a:off x="8199" y="1695"/>
                <a:ext cx="270" cy="1249"/>
              </a:xfrm>
              <a:custGeom>
                <a:avLst/>
                <a:gdLst>
                  <a:gd name="T0" fmla="+- 0 8334 8199"/>
                  <a:gd name="T1" fmla="*/ T0 w 270"/>
                  <a:gd name="T2" fmla="+- 0 1695 1695"/>
                  <a:gd name="T3" fmla="*/ 1695 h 1249"/>
                  <a:gd name="T4" fmla="+- 0 8203 8199"/>
                  <a:gd name="T5" fmla="*/ T4 w 270"/>
                  <a:gd name="T6" fmla="+- 0 1920 1695"/>
                  <a:gd name="T7" fmla="*/ 1920 h 1249"/>
                  <a:gd name="T8" fmla="+- 0 8199 8199"/>
                  <a:gd name="T9" fmla="*/ T8 w 270"/>
                  <a:gd name="T10" fmla="+- 0 1933 1695"/>
                  <a:gd name="T11" fmla="*/ 1933 h 1249"/>
                  <a:gd name="T12" fmla="+- 0 8205 8199"/>
                  <a:gd name="T13" fmla="*/ T12 w 270"/>
                  <a:gd name="T14" fmla="+- 0 1950 1695"/>
                  <a:gd name="T15" fmla="*/ 1950 h 1249"/>
                  <a:gd name="T16" fmla="+- 0 8222 8199"/>
                  <a:gd name="T17" fmla="*/ T16 w 270"/>
                  <a:gd name="T18" fmla="+- 0 1964 1695"/>
                  <a:gd name="T19" fmla="*/ 1964 h 1249"/>
                  <a:gd name="T20" fmla="+- 0 8241 8199"/>
                  <a:gd name="T21" fmla="*/ T20 w 270"/>
                  <a:gd name="T22" fmla="+- 0 1962 1695"/>
                  <a:gd name="T23" fmla="*/ 1962 h 1249"/>
                  <a:gd name="T24" fmla="+- 0 8255 8199"/>
                  <a:gd name="T25" fmla="*/ T24 w 270"/>
                  <a:gd name="T26" fmla="+- 0 1950 1695"/>
                  <a:gd name="T27" fmla="*/ 1950 h 1249"/>
                  <a:gd name="T28" fmla="+- 0 8304 8199"/>
                  <a:gd name="T29" fmla="*/ T28 w 270"/>
                  <a:gd name="T30" fmla="+- 0 1866 1695"/>
                  <a:gd name="T31" fmla="*/ 1866 h 1249"/>
                  <a:gd name="T32" fmla="+- 0 8304 8199"/>
                  <a:gd name="T33" fmla="*/ T32 w 270"/>
                  <a:gd name="T34" fmla="+- 0 1755 1695"/>
                  <a:gd name="T35" fmla="*/ 1755 h 1249"/>
                  <a:gd name="T36" fmla="+- 0 8369 8199"/>
                  <a:gd name="T37" fmla="*/ T36 w 270"/>
                  <a:gd name="T38" fmla="+- 0 1755 1695"/>
                  <a:gd name="T39" fmla="*/ 1755 h 1249"/>
                  <a:gd name="T40" fmla="+- 0 8334 8199"/>
                  <a:gd name="T41" fmla="*/ T40 w 270"/>
                  <a:gd name="T42" fmla="+- 0 1695 1695"/>
                  <a:gd name="T43" fmla="*/ 1695 h 1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70" h="1249">
                    <a:moveTo>
                      <a:pt x="135" y="0"/>
                    </a:moveTo>
                    <a:lnTo>
                      <a:pt x="4" y="225"/>
                    </a:lnTo>
                    <a:lnTo>
                      <a:pt x="0" y="238"/>
                    </a:lnTo>
                    <a:lnTo>
                      <a:pt x="6" y="255"/>
                    </a:lnTo>
                    <a:lnTo>
                      <a:pt x="23" y="269"/>
                    </a:lnTo>
                    <a:lnTo>
                      <a:pt x="42" y="267"/>
                    </a:lnTo>
                    <a:lnTo>
                      <a:pt x="56" y="255"/>
                    </a:lnTo>
                    <a:lnTo>
                      <a:pt x="105" y="171"/>
                    </a:lnTo>
                    <a:lnTo>
                      <a:pt x="105" y="60"/>
                    </a:lnTo>
                    <a:lnTo>
                      <a:pt x="170" y="60"/>
                    </a:lnTo>
                    <a:lnTo>
                      <a:pt x="135" y="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2" name="Freeform 242"/>
              <p:cNvSpPr>
                <a:spLocks/>
              </p:cNvSpPr>
              <p:nvPr/>
            </p:nvSpPr>
            <p:spPr bwMode="auto">
              <a:xfrm>
                <a:off x="8199" y="1695"/>
                <a:ext cx="270" cy="1249"/>
              </a:xfrm>
              <a:custGeom>
                <a:avLst/>
                <a:gdLst>
                  <a:gd name="T0" fmla="+- 0 8369 8199"/>
                  <a:gd name="T1" fmla="*/ T0 w 270"/>
                  <a:gd name="T2" fmla="+- 0 1755 1695"/>
                  <a:gd name="T3" fmla="*/ 1755 h 1249"/>
                  <a:gd name="T4" fmla="+- 0 8364 8199"/>
                  <a:gd name="T5" fmla="*/ T4 w 270"/>
                  <a:gd name="T6" fmla="+- 0 1755 1695"/>
                  <a:gd name="T7" fmla="*/ 1755 h 1249"/>
                  <a:gd name="T8" fmla="+- 0 8364 8199"/>
                  <a:gd name="T9" fmla="*/ T8 w 270"/>
                  <a:gd name="T10" fmla="+- 0 1862 1695"/>
                  <a:gd name="T11" fmla="*/ 1862 h 1249"/>
                  <a:gd name="T12" fmla="+- 0 8424 8199"/>
                  <a:gd name="T13" fmla="*/ T12 w 270"/>
                  <a:gd name="T14" fmla="+- 0 1960 1695"/>
                  <a:gd name="T15" fmla="*/ 1960 h 1249"/>
                  <a:gd name="T16" fmla="+- 0 8441 8199"/>
                  <a:gd name="T17" fmla="*/ T16 w 270"/>
                  <a:gd name="T18" fmla="+- 0 1963 1695"/>
                  <a:gd name="T19" fmla="*/ 1963 h 1249"/>
                  <a:gd name="T20" fmla="+- 0 8461 8199"/>
                  <a:gd name="T21" fmla="*/ T20 w 270"/>
                  <a:gd name="T22" fmla="+- 0 1955 1695"/>
                  <a:gd name="T23" fmla="*/ 1955 h 1249"/>
                  <a:gd name="T24" fmla="+- 0 8469 8199"/>
                  <a:gd name="T25" fmla="*/ T24 w 270"/>
                  <a:gd name="T26" fmla="+- 0 1938 1695"/>
                  <a:gd name="T27" fmla="*/ 1938 h 1249"/>
                  <a:gd name="T28" fmla="+- 0 8465 8199"/>
                  <a:gd name="T29" fmla="*/ T28 w 270"/>
                  <a:gd name="T30" fmla="+- 0 1920 1695"/>
                  <a:gd name="T31" fmla="*/ 1920 h 1249"/>
                  <a:gd name="T32" fmla="+- 0 8369 8199"/>
                  <a:gd name="T33" fmla="*/ T32 w 270"/>
                  <a:gd name="T34" fmla="+- 0 1755 1695"/>
                  <a:gd name="T35" fmla="*/ 1755 h 1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70" h="1249">
                    <a:moveTo>
                      <a:pt x="170" y="60"/>
                    </a:moveTo>
                    <a:lnTo>
                      <a:pt x="165" y="60"/>
                    </a:lnTo>
                    <a:lnTo>
                      <a:pt x="165" y="167"/>
                    </a:lnTo>
                    <a:lnTo>
                      <a:pt x="225" y="265"/>
                    </a:lnTo>
                    <a:lnTo>
                      <a:pt x="242" y="268"/>
                    </a:lnTo>
                    <a:lnTo>
                      <a:pt x="262" y="260"/>
                    </a:lnTo>
                    <a:lnTo>
                      <a:pt x="270" y="243"/>
                    </a:lnTo>
                    <a:lnTo>
                      <a:pt x="266" y="225"/>
                    </a:lnTo>
                    <a:lnTo>
                      <a:pt x="170" y="6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3" name="Freeform 243"/>
              <p:cNvSpPr>
                <a:spLocks/>
              </p:cNvSpPr>
              <p:nvPr/>
            </p:nvSpPr>
            <p:spPr bwMode="auto">
              <a:xfrm>
                <a:off x="8199" y="1695"/>
                <a:ext cx="270" cy="1249"/>
              </a:xfrm>
              <a:custGeom>
                <a:avLst/>
                <a:gdLst>
                  <a:gd name="T0" fmla="+- 0 8364 8199"/>
                  <a:gd name="T1" fmla="*/ T0 w 270"/>
                  <a:gd name="T2" fmla="+- 0 1755 1695"/>
                  <a:gd name="T3" fmla="*/ 1755 h 1249"/>
                  <a:gd name="T4" fmla="+- 0 8304 8199"/>
                  <a:gd name="T5" fmla="*/ T4 w 270"/>
                  <a:gd name="T6" fmla="+- 0 1755 1695"/>
                  <a:gd name="T7" fmla="*/ 1755 h 1249"/>
                  <a:gd name="T8" fmla="+- 0 8304 8199"/>
                  <a:gd name="T9" fmla="*/ T8 w 270"/>
                  <a:gd name="T10" fmla="+- 0 1866 1695"/>
                  <a:gd name="T11" fmla="*/ 1866 h 1249"/>
                  <a:gd name="T12" fmla="+- 0 8335 8199"/>
                  <a:gd name="T13" fmla="*/ T12 w 270"/>
                  <a:gd name="T14" fmla="+- 0 1814 1695"/>
                  <a:gd name="T15" fmla="*/ 1814 h 1249"/>
                  <a:gd name="T16" fmla="+- 0 8308 8199"/>
                  <a:gd name="T17" fmla="*/ T16 w 270"/>
                  <a:gd name="T18" fmla="+- 0 1770 1695"/>
                  <a:gd name="T19" fmla="*/ 1770 h 1249"/>
                  <a:gd name="T20" fmla="+- 0 8364 8199"/>
                  <a:gd name="T21" fmla="*/ T20 w 270"/>
                  <a:gd name="T22" fmla="+- 0 1770 1695"/>
                  <a:gd name="T23" fmla="*/ 1770 h 1249"/>
                  <a:gd name="T24" fmla="+- 0 8364 8199"/>
                  <a:gd name="T25" fmla="*/ T24 w 270"/>
                  <a:gd name="T26" fmla="+- 0 1755 1695"/>
                  <a:gd name="T27" fmla="*/ 1755 h 1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1249">
                    <a:moveTo>
                      <a:pt x="165" y="60"/>
                    </a:moveTo>
                    <a:lnTo>
                      <a:pt x="105" y="60"/>
                    </a:lnTo>
                    <a:lnTo>
                      <a:pt x="105" y="171"/>
                    </a:lnTo>
                    <a:lnTo>
                      <a:pt x="136" y="119"/>
                    </a:lnTo>
                    <a:lnTo>
                      <a:pt x="109" y="75"/>
                    </a:lnTo>
                    <a:lnTo>
                      <a:pt x="165" y="75"/>
                    </a:lnTo>
                    <a:lnTo>
                      <a:pt x="165" y="6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4" name="Freeform 244"/>
              <p:cNvSpPr>
                <a:spLocks/>
              </p:cNvSpPr>
              <p:nvPr/>
            </p:nvSpPr>
            <p:spPr bwMode="auto">
              <a:xfrm>
                <a:off x="8199" y="1695"/>
                <a:ext cx="270" cy="1249"/>
              </a:xfrm>
              <a:custGeom>
                <a:avLst/>
                <a:gdLst>
                  <a:gd name="T0" fmla="+- 0 8364 8199"/>
                  <a:gd name="T1" fmla="*/ T0 w 270"/>
                  <a:gd name="T2" fmla="+- 0 1770 1695"/>
                  <a:gd name="T3" fmla="*/ 1770 h 1249"/>
                  <a:gd name="T4" fmla="+- 0 8360 8199"/>
                  <a:gd name="T5" fmla="*/ T4 w 270"/>
                  <a:gd name="T6" fmla="+- 0 1770 1695"/>
                  <a:gd name="T7" fmla="*/ 1770 h 1249"/>
                  <a:gd name="T8" fmla="+- 0 8335 8199"/>
                  <a:gd name="T9" fmla="*/ T8 w 270"/>
                  <a:gd name="T10" fmla="+- 0 1814 1695"/>
                  <a:gd name="T11" fmla="*/ 1814 h 1249"/>
                  <a:gd name="T12" fmla="+- 0 8364 8199"/>
                  <a:gd name="T13" fmla="*/ T12 w 270"/>
                  <a:gd name="T14" fmla="+- 0 1862 1695"/>
                  <a:gd name="T15" fmla="*/ 1862 h 1249"/>
                  <a:gd name="T16" fmla="+- 0 8364 8199"/>
                  <a:gd name="T17" fmla="*/ T16 w 270"/>
                  <a:gd name="T18" fmla="+- 0 1770 1695"/>
                  <a:gd name="T19" fmla="*/ 1770 h 1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1249">
                    <a:moveTo>
                      <a:pt x="165" y="75"/>
                    </a:moveTo>
                    <a:lnTo>
                      <a:pt x="161" y="75"/>
                    </a:lnTo>
                    <a:lnTo>
                      <a:pt x="136" y="119"/>
                    </a:lnTo>
                    <a:lnTo>
                      <a:pt x="165" y="167"/>
                    </a:lnTo>
                    <a:lnTo>
                      <a:pt x="165" y="75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25" name="Freeform 245"/>
              <p:cNvSpPr>
                <a:spLocks/>
              </p:cNvSpPr>
              <p:nvPr/>
            </p:nvSpPr>
            <p:spPr bwMode="auto">
              <a:xfrm>
                <a:off x="8199" y="1695"/>
                <a:ext cx="270" cy="1249"/>
              </a:xfrm>
              <a:custGeom>
                <a:avLst/>
                <a:gdLst>
                  <a:gd name="T0" fmla="+- 0 8360 8199"/>
                  <a:gd name="T1" fmla="*/ T0 w 270"/>
                  <a:gd name="T2" fmla="+- 0 1770 1695"/>
                  <a:gd name="T3" fmla="*/ 1770 h 1249"/>
                  <a:gd name="T4" fmla="+- 0 8308 8199"/>
                  <a:gd name="T5" fmla="*/ T4 w 270"/>
                  <a:gd name="T6" fmla="+- 0 1770 1695"/>
                  <a:gd name="T7" fmla="*/ 1770 h 1249"/>
                  <a:gd name="T8" fmla="+- 0 8335 8199"/>
                  <a:gd name="T9" fmla="*/ T8 w 270"/>
                  <a:gd name="T10" fmla="+- 0 1814 1695"/>
                  <a:gd name="T11" fmla="*/ 1814 h 1249"/>
                  <a:gd name="T12" fmla="+- 0 8360 8199"/>
                  <a:gd name="T13" fmla="*/ T12 w 270"/>
                  <a:gd name="T14" fmla="+- 0 1770 1695"/>
                  <a:gd name="T15" fmla="*/ 1770 h 1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1249">
                    <a:moveTo>
                      <a:pt x="161" y="75"/>
                    </a:moveTo>
                    <a:lnTo>
                      <a:pt x="109" y="75"/>
                    </a:lnTo>
                    <a:lnTo>
                      <a:pt x="136" y="119"/>
                    </a:lnTo>
                    <a:lnTo>
                      <a:pt x="161" y="75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68" name="Group 246"/>
            <p:cNvGrpSpPr>
              <a:grpSpLocks/>
            </p:cNvGrpSpPr>
            <p:nvPr/>
          </p:nvGrpSpPr>
          <p:grpSpPr bwMode="auto">
            <a:xfrm>
              <a:off x="9224" y="320"/>
              <a:ext cx="270" cy="1798"/>
              <a:chOff x="9224" y="320"/>
              <a:chExt cx="270" cy="1798"/>
            </a:xfrm>
          </p:grpSpPr>
          <p:sp>
            <p:nvSpPr>
              <p:cNvPr id="2363" name="Freeform 247"/>
              <p:cNvSpPr>
                <a:spLocks/>
              </p:cNvSpPr>
              <p:nvPr/>
            </p:nvSpPr>
            <p:spPr bwMode="auto">
              <a:xfrm>
                <a:off x="9224" y="320"/>
                <a:ext cx="270" cy="1798"/>
              </a:xfrm>
              <a:custGeom>
                <a:avLst/>
                <a:gdLst>
                  <a:gd name="T0" fmla="+- 0 9252 9224"/>
                  <a:gd name="T1" fmla="*/ T0 w 270"/>
                  <a:gd name="T2" fmla="+- 0 1850 320"/>
                  <a:gd name="T3" fmla="*/ 1850 h 1798"/>
                  <a:gd name="T4" fmla="+- 0 9232 9224"/>
                  <a:gd name="T5" fmla="*/ T4 w 270"/>
                  <a:gd name="T6" fmla="+- 0 1858 320"/>
                  <a:gd name="T7" fmla="*/ 1858 h 1798"/>
                  <a:gd name="T8" fmla="+- 0 9224 9224"/>
                  <a:gd name="T9" fmla="*/ T8 w 270"/>
                  <a:gd name="T10" fmla="+- 0 1875 320"/>
                  <a:gd name="T11" fmla="*/ 1875 h 1798"/>
                  <a:gd name="T12" fmla="+- 0 9228 9224"/>
                  <a:gd name="T13" fmla="*/ T12 w 270"/>
                  <a:gd name="T14" fmla="+- 0 1894 320"/>
                  <a:gd name="T15" fmla="*/ 1894 h 1798"/>
                  <a:gd name="T16" fmla="+- 0 9359 9224"/>
                  <a:gd name="T17" fmla="*/ T16 w 270"/>
                  <a:gd name="T18" fmla="+- 0 2118 320"/>
                  <a:gd name="T19" fmla="*/ 2118 h 1798"/>
                  <a:gd name="T20" fmla="+- 0 9393 9224"/>
                  <a:gd name="T21" fmla="*/ T20 w 270"/>
                  <a:gd name="T22" fmla="+- 0 2059 320"/>
                  <a:gd name="T23" fmla="*/ 2059 h 1798"/>
                  <a:gd name="T24" fmla="+- 0 9329 9224"/>
                  <a:gd name="T25" fmla="*/ T24 w 270"/>
                  <a:gd name="T26" fmla="+- 0 2059 320"/>
                  <a:gd name="T27" fmla="*/ 2059 h 1798"/>
                  <a:gd name="T28" fmla="+- 0 9329 9224"/>
                  <a:gd name="T29" fmla="*/ T28 w 270"/>
                  <a:gd name="T30" fmla="+- 0 1947 320"/>
                  <a:gd name="T31" fmla="*/ 1947 h 1798"/>
                  <a:gd name="T32" fmla="+- 0 9280 9224"/>
                  <a:gd name="T33" fmla="*/ T32 w 270"/>
                  <a:gd name="T34" fmla="+- 0 1863 320"/>
                  <a:gd name="T35" fmla="*/ 1863 h 1798"/>
                  <a:gd name="T36" fmla="+- 0 9269 9224"/>
                  <a:gd name="T37" fmla="*/ T36 w 270"/>
                  <a:gd name="T38" fmla="+- 0 1853 320"/>
                  <a:gd name="T39" fmla="*/ 1853 h 1798"/>
                  <a:gd name="T40" fmla="+- 0 9252 9224"/>
                  <a:gd name="T41" fmla="*/ T40 w 270"/>
                  <a:gd name="T42" fmla="+- 0 1850 320"/>
                  <a:gd name="T43" fmla="*/ 1850 h 17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70" h="1798">
                    <a:moveTo>
                      <a:pt x="28" y="1530"/>
                    </a:moveTo>
                    <a:lnTo>
                      <a:pt x="8" y="1538"/>
                    </a:lnTo>
                    <a:lnTo>
                      <a:pt x="0" y="1555"/>
                    </a:lnTo>
                    <a:lnTo>
                      <a:pt x="4" y="1574"/>
                    </a:lnTo>
                    <a:lnTo>
                      <a:pt x="135" y="1798"/>
                    </a:lnTo>
                    <a:lnTo>
                      <a:pt x="169" y="1739"/>
                    </a:lnTo>
                    <a:lnTo>
                      <a:pt x="105" y="1739"/>
                    </a:lnTo>
                    <a:lnTo>
                      <a:pt x="105" y="1627"/>
                    </a:lnTo>
                    <a:lnTo>
                      <a:pt x="56" y="1543"/>
                    </a:lnTo>
                    <a:lnTo>
                      <a:pt x="45" y="1533"/>
                    </a:lnTo>
                    <a:lnTo>
                      <a:pt x="28" y="153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4" name="Freeform 248"/>
              <p:cNvSpPr>
                <a:spLocks/>
              </p:cNvSpPr>
              <p:nvPr/>
            </p:nvSpPr>
            <p:spPr bwMode="auto">
              <a:xfrm>
                <a:off x="9224" y="320"/>
                <a:ext cx="270" cy="1798"/>
              </a:xfrm>
              <a:custGeom>
                <a:avLst/>
                <a:gdLst>
                  <a:gd name="T0" fmla="+- 0 9329 9224"/>
                  <a:gd name="T1" fmla="*/ T0 w 270"/>
                  <a:gd name="T2" fmla="+- 0 1947 320"/>
                  <a:gd name="T3" fmla="*/ 1947 h 1798"/>
                  <a:gd name="T4" fmla="+- 0 9329 9224"/>
                  <a:gd name="T5" fmla="*/ T4 w 270"/>
                  <a:gd name="T6" fmla="+- 0 2059 320"/>
                  <a:gd name="T7" fmla="*/ 2059 h 1798"/>
                  <a:gd name="T8" fmla="+- 0 9389 9224"/>
                  <a:gd name="T9" fmla="*/ T8 w 270"/>
                  <a:gd name="T10" fmla="+- 0 2059 320"/>
                  <a:gd name="T11" fmla="*/ 2059 h 1798"/>
                  <a:gd name="T12" fmla="+- 0 9389 9224"/>
                  <a:gd name="T13" fmla="*/ T12 w 270"/>
                  <a:gd name="T14" fmla="+- 0 2043 320"/>
                  <a:gd name="T15" fmla="*/ 2043 h 1798"/>
                  <a:gd name="T16" fmla="+- 0 9333 9224"/>
                  <a:gd name="T17" fmla="*/ T16 w 270"/>
                  <a:gd name="T18" fmla="+- 0 2043 320"/>
                  <a:gd name="T19" fmla="*/ 2043 h 1798"/>
                  <a:gd name="T20" fmla="+- 0 9359 9224"/>
                  <a:gd name="T21" fmla="*/ T20 w 270"/>
                  <a:gd name="T22" fmla="+- 0 1999 320"/>
                  <a:gd name="T23" fmla="*/ 1999 h 1798"/>
                  <a:gd name="T24" fmla="+- 0 9329 9224"/>
                  <a:gd name="T25" fmla="*/ T24 w 270"/>
                  <a:gd name="T26" fmla="+- 0 1947 320"/>
                  <a:gd name="T27" fmla="*/ 1947 h 17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1798">
                    <a:moveTo>
                      <a:pt x="105" y="1627"/>
                    </a:moveTo>
                    <a:lnTo>
                      <a:pt x="105" y="1739"/>
                    </a:lnTo>
                    <a:lnTo>
                      <a:pt x="165" y="1739"/>
                    </a:lnTo>
                    <a:lnTo>
                      <a:pt x="165" y="1723"/>
                    </a:lnTo>
                    <a:lnTo>
                      <a:pt x="109" y="1723"/>
                    </a:lnTo>
                    <a:lnTo>
                      <a:pt x="135" y="1679"/>
                    </a:lnTo>
                    <a:lnTo>
                      <a:pt x="105" y="1627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5" name="Freeform 249"/>
              <p:cNvSpPr>
                <a:spLocks/>
              </p:cNvSpPr>
              <p:nvPr/>
            </p:nvSpPr>
            <p:spPr bwMode="auto">
              <a:xfrm>
                <a:off x="9224" y="320"/>
                <a:ext cx="270" cy="1798"/>
              </a:xfrm>
              <a:custGeom>
                <a:avLst/>
                <a:gdLst>
                  <a:gd name="T0" fmla="+- 0 9470 9224"/>
                  <a:gd name="T1" fmla="*/ T0 w 270"/>
                  <a:gd name="T2" fmla="+- 0 1849 320"/>
                  <a:gd name="T3" fmla="*/ 1849 h 1798"/>
                  <a:gd name="T4" fmla="+- 0 9452 9224"/>
                  <a:gd name="T5" fmla="*/ T4 w 270"/>
                  <a:gd name="T6" fmla="+- 0 1851 320"/>
                  <a:gd name="T7" fmla="*/ 1851 h 1798"/>
                  <a:gd name="T8" fmla="+- 0 9438 9224"/>
                  <a:gd name="T9" fmla="*/ T8 w 270"/>
                  <a:gd name="T10" fmla="+- 0 1863 320"/>
                  <a:gd name="T11" fmla="*/ 1863 h 1798"/>
                  <a:gd name="T12" fmla="+- 0 9389 9224"/>
                  <a:gd name="T13" fmla="*/ T12 w 270"/>
                  <a:gd name="T14" fmla="+- 0 1947 320"/>
                  <a:gd name="T15" fmla="*/ 1947 h 1798"/>
                  <a:gd name="T16" fmla="+- 0 9389 9224"/>
                  <a:gd name="T17" fmla="*/ T16 w 270"/>
                  <a:gd name="T18" fmla="+- 0 2059 320"/>
                  <a:gd name="T19" fmla="*/ 2059 h 1798"/>
                  <a:gd name="T20" fmla="+- 0 9393 9224"/>
                  <a:gd name="T21" fmla="*/ T20 w 270"/>
                  <a:gd name="T22" fmla="+- 0 2059 320"/>
                  <a:gd name="T23" fmla="*/ 2059 h 1798"/>
                  <a:gd name="T24" fmla="+- 0 9490 9224"/>
                  <a:gd name="T25" fmla="*/ T24 w 270"/>
                  <a:gd name="T26" fmla="+- 0 1894 320"/>
                  <a:gd name="T27" fmla="*/ 1894 h 1798"/>
                  <a:gd name="T28" fmla="+- 0 9494 9224"/>
                  <a:gd name="T29" fmla="*/ T28 w 270"/>
                  <a:gd name="T30" fmla="+- 0 1880 320"/>
                  <a:gd name="T31" fmla="*/ 1880 h 1798"/>
                  <a:gd name="T32" fmla="+- 0 9488 9224"/>
                  <a:gd name="T33" fmla="*/ T32 w 270"/>
                  <a:gd name="T34" fmla="+- 0 1864 320"/>
                  <a:gd name="T35" fmla="*/ 1864 h 1798"/>
                  <a:gd name="T36" fmla="+- 0 9470 9224"/>
                  <a:gd name="T37" fmla="*/ T36 w 270"/>
                  <a:gd name="T38" fmla="+- 0 1849 320"/>
                  <a:gd name="T39" fmla="*/ 1849 h 17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1798">
                    <a:moveTo>
                      <a:pt x="246" y="1529"/>
                    </a:moveTo>
                    <a:lnTo>
                      <a:pt x="228" y="1531"/>
                    </a:lnTo>
                    <a:lnTo>
                      <a:pt x="214" y="1543"/>
                    </a:lnTo>
                    <a:lnTo>
                      <a:pt x="165" y="1627"/>
                    </a:lnTo>
                    <a:lnTo>
                      <a:pt x="165" y="1739"/>
                    </a:lnTo>
                    <a:lnTo>
                      <a:pt x="169" y="1739"/>
                    </a:lnTo>
                    <a:lnTo>
                      <a:pt x="266" y="1574"/>
                    </a:lnTo>
                    <a:lnTo>
                      <a:pt x="270" y="1560"/>
                    </a:lnTo>
                    <a:lnTo>
                      <a:pt x="264" y="1544"/>
                    </a:lnTo>
                    <a:lnTo>
                      <a:pt x="246" y="1529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6" name="Freeform 250"/>
              <p:cNvSpPr>
                <a:spLocks/>
              </p:cNvSpPr>
              <p:nvPr/>
            </p:nvSpPr>
            <p:spPr bwMode="auto">
              <a:xfrm>
                <a:off x="9224" y="320"/>
                <a:ext cx="270" cy="1798"/>
              </a:xfrm>
              <a:custGeom>
                <a:avLst/>
                <a:gdLst>
                  <a:gd name="T0" fmla="+- 0 9359 9224"/>
                  <a:gd name="T1" fmla="*/ T0 w 270"/>
                  <a:gd name="T2" fmla="+- 0 1999 320"/>
                  <a:gd name="T3" fmla="*/ 1999 h 1798"/>
                  <a:gd name="T4" fmla="+- 0 9333 9224"/>
                  <a:gd name="T5" fmla="*/ T4 w 270"/>
                  <a:gd name="T6" fmla="+- 0 2043 320"/>
                  <a:gd name="T7" fmla="*/ 2043 h 1798"/>
                  <a:gd name="T8" fmla="+- 0 9385 9224"/>
                  <a:gd name="T9" fmla="*/ T8 w 270"/>
                  <a:gd name="T10" fmla="+- 0 2043 320"/>
                  <a:gd name="T11" fmla="*/ 2043 h 1798"/>
                  <a:gd name="T12" fmla="+- 0 9359 9224"/>
                  <a:gd name="T13" fmla="*/ T12 w 270"/>
                  <a:gd name="T14" fmla="+- 0 1999 320"/>
                  <a:gd name="T15" fmla="*/ 1999 h 17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1798">
                    <a:moveTo>
                      <a:pt x="135" y="1679"/>
                    </a:moveTo>
                    <a:lnTo>
                      <a:pt x="109" y="1723"/>
                    </a:lnTo>
                    <a:lnTo>
                      <a:pt x="161" y="1723"/>
                    </a:lnTo>
                    <a:lnTo>
                      <a:pt x="135" y="1679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7" name="Freeform 251"/>
              <p:cNvSpPr>
                <a:spLocks/>
              </p:cNvSpPr>
              <p:nvPr/>
            </p:nvSpPr>
            <p:spPr bwMode="auto">
              <a:xfrm>
                <a:off x="9224" y="320"/>
                <a:ext cx="270" cy="1798"/>
              </a:xfrm>
              <a:custGeom>
                <a:avLst/>
                <a:gdLst>
                  <a:gd name="T0" fmla="+- 0 9389 9224"/>
                  <a:gd name="T1" fmla="*/ T0 w 270"/>
                  <a:gd name="T2" fmla="+- 0 1947 320"/>
                  <a:gd name="T3" fmla="*/ 1947 h 1798"/>
                  <a:gd name="T4" fmla="+- 0 9359 9224"/>
                  <a:gd name="T5" fmla="*/ T4 w 270"/>
                  <a:gd name="T6" fmla="+- 0 1999 320"/>
                  <a:gd name="T7" fmla="*/ 1999 h 1798"/>
                  <a:gd name="T8" fmla="+- 0 9385 9224"/>
                  <a:gd name="T9" fmla="*/ T8 w 270"/>
                  <a:gd name="T10" fmla="+- 0 2043 320"/>
                  <a:gd name="T11" fmla="*/ 2043 h 1798"/>
                  <a:gd name="T12" fmla="+- 0 9389 9224"/>
                  <a:gd name="T13" fmla="*/ T12 w 270"/>
                  <a:gd name="T14" fmla="+- 0 2043 320"/>
                  <a:gd name="T15" fmla="*/ 2043 h 1798"/>
                  <a:gd name="T16" fmla="+- 0 9389 9224"/>
                  <a:gd name="T17" fmla="*/ T16 w 270"/>
                  <a:gd name="T18" fmla="+- 0 1947 320"/>
                  <a:gd name="T19" fmla="*/ 1947 h 17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1798">
                    <a:moveTo>
                      <a:pt x="165" y="1627"/>
                    </a:moveTo>
                    <a:lnTo>
                      <a:pt x="135" y="1679"/>
                    </a:lnTo>
                    <a:lnTo>
                      <a:pt x="161" y="1723"/>
                    </a:lnTo>
                    <a:lnTo>
                      <a:pt x="165" y="1723"/>
                    </a:lnTo>
                    <a:lnTo>
                      <a:pt x="165" y="1627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4" name="Freeform 252"/>
              <p:cNvSpPr>
                <a:spLocks/>
              </p:cNvSpPr>
              <p:nvPr/>
            </p:nvSpPr>
            <p:spPr bwMode="auto">
              <a:xfrm>
                <a:off x="9224" y="320"/>
                <a:ext cx="270" cy="1798"/>
              </a:xfrm>
              <a:custGeom>
                <a:avLst/>
                <a:gdLst>
                  <a:gd name="T0" fmla="+- 0 9359 9224"/>
                  <a:gd name="T1" fmla="*/ T0 w 270"/>
                  <a:gd name="T2" fmla="+- 0 438 320"/>
                  <a:gd name="T3" fmla="*/ 438 h 1798"/>
                  <a:gd name="T4" fmla="+- 0 9329 9224"/>
                  <a:gd name="T5" fmla="*/ T4 w 270"/>
                  <a:gd name="T6" fmla="+- 0 491 320"/>
                  <a:gd name="T7" fmla="*/ 491 h 1798"/>
                  <a:gd name="T8" fmla="+- 0 9329 9224"/>
                  <a:gd name="T9" fmla="*/ T8 w 270"/>
                  <a:gd name="T10" fmla="+- 0 1947 320"/>
                  <a:gd name="T11" fmla="*/ 1947 h 1798"/>
                  <a:gd name="T12" fmla="+- 0 9359 9224"/>
                  <a:gd name="T13" fmla="*/ T12 w 270"/>
                  <a:gd name="T14" fmla="+- 0 1999 320"/>
                  <a:gd name="T15" fmla="*/ 1999 h 1798"/>
                  <a:gd name="T16" fmla="+- 0 9389 9224"/>
                  <a:gd name="T17" fmla="*/ T16 w 270"/>
                  <a:gd name="T18" fmla="+- 0 1947 320"/>
                  <a:gd name="T19" fmla="*/ 1947 h 1798"/>
                  <a:gd name="T20" fmla="+- 0 9389 9224"/>
                  <a:gd name="T21" fmla="*/ T20 w 270"/>
                  <a:gd name="T22" fmla="+- 0 487 320"/>
                  <a:gd name="T23" fmla="*/ 487 h 1798"/>
                  <a:gd name="T24" fmla="+- 0 9359 9224"/>
                  <a:gd name="T25" fmla="*/ T24 w 270"/>
                  <a:gd name="T26" fmla="+- 0 438 320"/>
                  <a:gd name="T27" fmla="*/ 438 h 17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1798">
                    <a:moveTo>
                      <a:pt x="135" y="118"/>
                    </a:moveTo>
                    <a:lnTo>
                      <a:pt x="105" y="171"/>
                    </a:lnTo>
                    <a:lnTo>
                      <a:pt x="105" y="1627"/>
                    </a:lnTo>
                    <a:lnTo>
                      <a:pt x="135" y="1679"/>
                    </a:lnTo>
                    <a:lnTo>
                      <a:pt x="165" y="1627"/>
                    </a:lnTo>
                    <a:lnTo>
                      <a:pt x="165" y="167"/>
                    </a:lnTo>
                    <a:lnTo>
                      <a:pt x="135" y="118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5" name="Freeform 253"/>
              <p:cNvSpPr>
                <a:spLocks/>
              </p:cNvSpPr>
              <p:nvPr/>
            </p:nvSpPr>
            <p:spPr bwMode="auto">
              <a:xfrm>
                <a:off x="9224" y="320"/>
                <a:ext cx="270" cy="1798"/>
              </a:xfrm>
              <a:custGeom>
                <a:avLst/>
                <a:gdLst>
                  <a:gd name="T0" fmla="+- 0 9359 9224"/>
                  <a:gd name="T1" fmla="*/ T0 w 270"/>
                  <a:gd name="T2" fmla="+- 0 320 320"/>
                  <a:gd name="T3" fmla="*/ 320 h 1798"/>
                  <a:gd name="T4" fmla="+- 0 9228 9224"/>
                  <a:gd name="T5" fmla="*/ T4 w 270"/>
                  <a:gd name="T6" fmla="+- 0 544 320"/>
                  <a:gd name="T7" fmla="*/ 544 h 1798"/>
                  <a:gd name="T8" fmla="+- 0 9224 9224"/>
                  <a:gd name="T9" fmla="*/ T8 w 270"/>
                  <a:gd name="T10" fmla="+- 0 558 320"/>
                  <a:gd name="T11" fmla="*/ 558 h 1798"/>
                  <a:gd name="T12" fmla="+- 0 9230 9224"/>
                  <a:gd name="T13" fmla="*/ T12 w 270"/>
                  <a:gd name="T14" fmla="+- 0 575 320"/>
                  <a:gd name="T15" fmla="*/ 575 h 1798"/>
                  <a:gd name="T16" fmla="+- 0 9247 9224"/>
                  <a:gd name="T17" fmla="*/ T16 w 270"/>
                  <a:gd name="T18" fmla="+- 0 589 320"/>
                  <a:gd name="T19" fmla="*/ 589 h 1798"/>
                  <a:gd name="T20" fmla="+- 0 9266 9224"/>
                  <a:gd name="T21" fmla="*/ T20 w 270"/>
                  <a:gd name="T22" fmla="+- 0 587 320"/>
                  <a:gd name="T23" fmla="*/ 587 h 1798"/>
                  <a:gd name="T24" fmla="+- 0 9280 9224"/>
                  <a:gd name="T25" fmla="*/ T24 w 270"/>
                  <a:gd name="T26" fmla="+- 0 575 320"/>
                  <a:gd name="T27" fmla="*/ 575 h 1798"/>
                  <a:gd name="T28" fmla="+- 0 9329 9224"/>
                  <a:gd name="T29" fmla="*/ T28 w 270"/>
                  <a:gd name="T30" fmla="+- 0 491 320"/>
                  <a:gd name="T31" fmla="*/ 491 h 1798"/>
                  <a:gd name="T32" fmla="+- 0 9329 9224"/>
                  <a:gd name="T33" fmla="*/ T32 w 270"/>
                  <a:gd name="T34" fmla="+- 0 380 320"/>
                  <a:gd name="T35" fmla="*/ 380 h 1798"/>
                  <a:gd name="T36" fmla="+- 0 9394 9224"/>
                  <a:gd name="T37" fmla="*/ T36 w 270"/>
                  <a:gd name="T38" fmla="+- 0 380 320"/>
                  <a:gd name="T39" fmla="*/ 380 h 1798"/>
                  <a:gd name="T40" fmla="+- 0 9359 9224"/>
                  <a:gd name="T41" fmla="*/ T40 w 270"/>
                  <a:gd name="T42" fmla="+- 0 320 320"/>
                  <a:gd name="T43" fmla="*/ 320 h 17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70" h="1798">
                    <a:moveTo>
                      <a:pt x="135" y="0"/>
                    </a:moveTo>
                    <a:lnTo>
                      <a:pt x="4" y="224"/>
                    </a:lnTo>
                    <a:lnTo>
                      <a:pt x="0" y="238"/>
                    </a:lnTo>
                    <a:lnTo>
                      <a:pt x="6" y="255"/>
                    </a:lnTo>
                    <a:lnTo>
                      <a:pt x="23" y="269"/>
                    </a:lnTo>
                    <a:lnTo>
                      <a:pt x="42" y="267"/>
                    </a:lnTo>
                    <a:lnTo>
                      <a:pt x="56" y="255"/>
                    </a:lnTo>
                    <a:lnTo>
                      <a:pt x="105" y="171"/>
                    </a:lnTo>
                    <a:lnTo>
                      <a:pt x="105" y="60"/>
                    </a:lnTo>
                    <a:lnTo>
                      <a:pt x="170" y="60"/>
                    </a:lnTo>
                    <a:lnTo>
                      <a:pt x="135" y="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6" name="Freeform 254"/>
              <p:cNvSpPr>
                <a:spLocks/>
              </p:cNvSpPr>
              <p:nvPr/>
            </p:nvSpPr>
            <p:spPr bwMode="auto">
              <a:xfrm>
                <a:off x="9224" y="320"/>
                <a:ext cx="270" cy="1798"/>
              </a:xfrm>
              <a:custGeom>
                <a:avLst/>
                <a:gdLst>
                  <a:gd name="T0" fmla="+- 0 9394 9224"/>
                  <a:gd name="T1" fmla="*/ T0 w 270"/>
                  <a:gd name="T2" fmla="+- 0 380 320"/>
                  <a:gd name="T3" fmla="*/ 380 h 1798"/>
                  <a:gd name="T4" fmla="+- 0 9389 9224"/>
                  <a:gd name="T5" fmla="*/ T4 w 270"/>
                  <a:gd name="T6" fmla="+- 0 380 320"/>
                  <a:gd name="T7" fmla="*/ 380 h 1798"/>
                  <a:gd name="T8" fmla="+- 0 9389 9224"/>
                  <a:gd name="T9" fmla="*/ T8 w 270"/>
                  <a:gd name="T10" fmla="+- 0 487 320"/>
                  <a:gd name="T11" fmla="*/ 487 h 1798"/>
                  <a:gd name="T12" fmla="+- 0 9449 9224"/>
                  <a:gd name="T13" fmla="*/ T12 w 270"/>
                  <a:gd name="T14" fmla="+- 0 585 320"/>
                  <a:gd name="T15" fmla="*/ 585 h 1798"/>
                  <a:gd name="T16" fmla="+- 0 9465 9224"/>
                  <a:gd name="T17" fmla="*/ T16 w 270"/>
                  <a:gd name="T18" fmla="+- 0 588 320"/>
                  <a:gd name="T19" fmla="*/ 588 h 1798"/>
                  <a:gd name="T20" fmla="+- 0 9486 9224"/>
                  <a:gd name="T21" fmla="*/ T20 w 270"/>
                  <a:gd name="T22" fmla="+- 0 580 320"/>
                  <a:gd name="T23" fmla="*/ 580 h 1798"/>
                  <a:gd name="T24" fmla="+- 0 9494 9224"/>
                  <a:gd name="T25" fmla="*/ T24 w 270"/>
                  <a:gd name="T26" fmla="+- 0 563 320"/>
                  <a:gd name="T27" fmla="*/ 563 h 1798"/>
                  <a:gd name="T28" fmla="+- 0 9490 9224"/>
                  <a:gd name="T29" fmla="*/ T28 w 270"/>
                  <a:gd name="T30" fmla="+- 0 544 320"/>
                  <a:gd name="T31" fmla="*/ 544 h 1798"/>
                  <a:gd name="T32" fmla="+- 0 9394 9224"/>
                  <a:gd name="T33" fmla="*/ T32 w 270"/>
                  <a:gd name="T34" fmla="+- 0 380 320"/>
                  <a:gd name="T35" fmla="*/ 380 h 17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70" h="1798">
                    <a:moveTo>
                      <a:pt x="170" y="60"/>
                    </a:moveTo>
                    <a:lnTo>
                      <a:pt x="165" y="60"/>
                    </a:lnTo>
                    <a:lnTo>
                      <a:pt x="165" y="167"/>
                    </a:lnTo>
                    <a:lnTo>
                      <a:pt x="225" y="265"/>
                    </a:lnTo>
                    <a:lnTo>
                      <a:pt x="241" y="268"/>
                    </a:lnTo>
                    <a:lnTo>
                      <a:pt x="262" y="260"/>
                    </a:lnTo>
                    <a:lnTo>
                      <a:pt x="270" y="243"/>
                    </a:lnTo>
                    <a:lnTo>
                      <a:pt x="266" y="224"/>
                    </a:lnTo>
                    <a:lnTo>
                      <a:pt x="170" y="6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7" name="Freeform 255"/>
              <p:cNvSpPr>
                <a:spLocks/>
              </p:cNvSpPr>
              <p:nvPr/>
            </p:nvSpPr>
            <p:spPr bwMode="auto">
              <a:xfrm>
                <a:off x="9224" y="320"/>
                <a:ext cx="270" cy="1798"/>
              </a:xfrm>
              <a:custGeom>
                <a:avLst/>
                <a:gdLst>
                  <a:gd name="T0" fmla="+- 0 9389 9224"/>
                  <a:gd name="T1" fmla="*/ T0 w 270"/>
                  <a:gd name="T2" fmla="+- 0 380 320"/>
                  <a:gd name="T3" fmla="*/ 380 h 1798"/>
                  <a:gd name="T4" fmla="+- 0 9329 9224"/>
                  <a:gd name="T5" fmla="*/ T4 w 270"/>
                  <a:gd name="T6" fmla="+- 0 380 320"/>
                  <a:gd name="T7" fmla="*/ 380 h 1798"/>
                  <a:gd name="T8" fmla="+- 0 9329 9224"/>
                  <a:gd name="T9" fmla="*/ T8 w 270"/>
                  <a:gd name="T10" fmla="+- 0 491 320"/>
                  <a:gd name="T11" fmla="*/ 491 h 1798"/>
                  <a:gd name="T12" fmla="+- 0 9359 9224"/>
                  <a:gd name="T13" fmla="*/ T12 w 270"/>
                  <a:gd name="T14" fmla="+- 0 438 320"/>
                  <a:gd name="T15" fmla="*/ 438 h 1798"/>
                  <a:gd name="T16" fmla="+- 0 9333 9224"/>
                  <a:gd name="T17" fmla="*/ T16 w 270"/>
                  <a:gd name="T18" fmla="+- 0 395 320"/>
                  <a:gd name="T19" fmla="*/ 395 h 1798"/>
                  <a:gd name="T20" fmla="+- 0 9389 9224"/>
                  <a:gd name="T21" fmla="*/ T20 w 270"/>
                  <a:gd name="T22" fmla="+- 0 395 320"/>
                  <a:gd name="T23" fmla="*/ 395 h 1798"/>
                  <a:gd name="T24" fmla="+- 0 9389 9224"/>
                  <a:gd name="T25" fmla="*/ T24 w 270"/>
                  <a:gd name="T26" fmla="+- 0 380 320"/>
                  <a:gd name="T27" fmla="*/ 380 h 17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1798">
                    <a:moveTo>
                      <a:pt x="165" y="60"/>
                    </a:moveTo>
                    <a:lnTo>
                      <a:pt x="105" y="60"/>
                    </a:lnTo>
                    <a:lnTo>
                      <a:pt x="105" y="171"/>
                    </a:lnTo>
                    <a:lnTo>
                      <a:pt x="135" y="118"/>
                    </a:lnTo>
                    <a:lnTo>
                      <a:pt x="109" y="75"/>
                    </a:lnTo>
                    <a:lnTo>
                      <a:pt x="165" y="75"/>
                    </a:lnTo>
                    <a:lnTo>
                      <a:pt x="165" y="6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8" name="Freeform 256"/>
              <p:cNvSpPr>
                <a:spLocks/>
              </p:cNvSpPr>
              <p:nvPr/>
            </p:nvSpPr>
            <p:spPr bwMode="auto">
              <a:xfrm>
                <a:off x="9224" y="320"/>
                <a:ext cx="270" cy="1798"/>
              </a:xfrm>
              <a:custGeom>
                <a:avLst/>
                <a:gdLst>
                  <a:gd name="T0" fmla="+- 0 9389 9224"/>
                  <a:gd name="T1" fmla="*/ T0 w 270"/>
                  <a:gd name="T2" fmla="+- 0 395 320"/>
                  <a:gd name="T3" fmla="*/ 395 h 1798"/>
                  <a:gd name="T4" fmla="+- 0 9385 9224"/>
                  <a:gd name="T5" fmla="*/ T4 w 270"/>
                  <a:gd name="T6" fmla="+- 0 395 320"/>
                  <a:gd name="T7" fmla="*/ 395 h 1798"/>
                  <a:gd name="T8" fmla="+- 0 9359 9224"/>
                  <a:gd name="T9" fmla="*/ T8 w 270"/>
                  <a:gd name="T10" fmla="+- 0 438 320"/>
                  <a:gd name="T11" fmla="*/ 438 h 1798"/>
                  <a:gd name="T12" fmla="+- 0 9389 9224"/>
                  <a:gd name="T13" fmla="*/ T12 w 270"/>
                  <a:gd name="T14" fmla="+- 0 487 320"/>
                  <a:gd name="T15" fmla="*/ 487 h 1798"/>
                  <a:gd name="T16" fmla="+- 0 9389 9224"/>
                  <a:gd name="T17" fmla="*/ T16 w 270"/>
                  <a:gd name="T18" fmla="+- 0 395 320"/>
                  <a:gd name="T19" fmla="*/ 395 h 17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1798">
                    <a:moveTo>
                      <a:pt x="165" y="75"/>
                    </a:moveTo>
                    <a:lnTo>
                      <a:pt x="161" y="75"/>
                    </a:lnTo>
                    <a:lnTo>
                      <a:pt x="135" y="118"/>
                    </a:lnTo>
                    <a:lnTo>
                      <a:pt x="165" y="167"/>
                    </a:lnTo>
                    <a:lnTo>
                      <a:pt x="165" y="75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9" name="Freeform 257"/>
              <p:cNvSpPr>
                <a:spLocks/>
              </p:cNvSpPr>
              <p:nvPr/>
            </p:nvSpPr>
            <p:spPr bwMode="auto">
              <a:xfrm>
                <a:off x="9224" y="320"/>
                <a:ext cx="270" cy="1798"/>
              </a:xfrm>
              <a:custGeom>
                <a:avLst/>
                <a:gdLst>
                  <a:gd name="T0" fmla="+- 0 9385 9224"/>
                  <a:gd name="T1" fmla="*/ T0 w 270"/>
                  <a:gd name="T2" fmla="+- 0 395 320"/>
                  <a:gd name="T3" fmla="*/ 395 h 1798"/>
                  <a:gd name="T4" fmla="+- 0 9333 9224"/>
                  <a:gd name="T5" fmla="*/ T4 w 270"/>
                  <a:gd name="T6" fmla="+- 0 395 320"/>
                  <a:gd name="T7" fmla="*/ 395 h 1798"/>
                  <a:gd name="T8" fmla="+- 0 9359 9224"/>
                  <a:gd name="T9" fmla="*/ T8 w 270"/>
                  <a:gd name="T10" fmla="+- 0 438 320"/>
                  <a:gd name="T11" fmla="*/ 438 h 1798"/>
                  <a:gd name="T12" fmla="+- 0 9385 9224"/>
                  <a:gd name="T13" fmla="*/ T12 w 270"/>
                  <a:gd name="T14" fmla="+- 0 395 320"/>
                  <a:gd name="T15" fmla="*/ 395 h 17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1798">
                    <a:moveTo>
                      <a:pt x="161" y="75"/>
                    </a:moveTo>
                    <a:lnTo>
                      <a:pt x="109" y="75"/>
                    </a:lnTo>
                    <a:lnTo>
                      <a:pt x="135" y="118"/>
                    </a:lnTo>
                    <a:lnTo>
                      <a:pt x="161" y="75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310" name="Picture 25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3" y="2897"/>
                <a:ext cx="305" cy="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1" name="Picture 25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8" y="2083"/>
                <a:ext cx="530" cy="4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2" name="Picture 26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78" y="969"/>
                <a:ext cx="775" cy="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3" name="Picture 26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" y="2181"/>
                <a:ext cx="631" cy="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14" name="Picture 26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2" y="3225"/>
                <a:ext cx="355" cy="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69" name="Group 263"/>
            <p:cNvGrpSpPr>
              <a:grpSpLocks/>
            </p:cNvGrpSpPr>
            <p:nvPr/>
          </p:nvGrpSpPr>
          <p:grpSpPr bwMode="auto">
            <a:xfrm>
              <a:off x="11154" y="320"/>
              <a:ext cx="270" cy="3405"/>
              <a:chOff x="11154" y="320"/>
              <a:chExt cx="270" cy="3405"/>
            </a:xfrm>
          </p:grpSpPr>
          <p:sp>
            <p:nvSpPr>
              <p:cNvPr id="2350" name="Freeform 264"/>
              <p:cNvSpPr>
                <a:spLocks/>
              </p:cNvSpPr>
              <p:nvPr/>
            </p:nvSpPr>
            <p:spPr bwMode="auto">
              <a:xfrm>
                <a:off x="11154" y="320"/>
                <a:ext cx="270" cy="3405"/>
              </a:xfrm>
              <a:custGeom>
                <a:avLst/>
                <a:gdLst>
                  <a:gd name="T0" fmla="+- 0 11182 11154"/>
                  <a:gd name="T1" fmla="*/ T0 w 270"/>
                  <a:gd name="T2" fmla="+- 0 3457 320"/>
                  <a:gd name="T3" fmla="*/ 3457 h 3405"/>
                  <a:gd name="T4" fmla="+- 0 11161 11154"/>
                  <a:gd name="T5" fmla="*/ T4 w 270"/>
                  <a:gd name="T6" fmla="+- 0 3465 320"/>
                  <a:gd name="T7" fmla="*/ 3465 h 3405"/>
                  <a:gd name="T8" fmla="+- 0 11154 11154"/>
                  <a:gd name="T9" fmla="*/ T8 w 270"/>
                  <a:gd name="T10" fmla="+- 0 3482 320"/>
                  <a:gd name="T11" fmla="*/ 3482 h 3405"/>
                  <a:gd name="T12" fmla="+- 0 11157 11154"/>
                  <a:gd name="T13" fmla="*/ T12 w 270"/>
                  <a:gd name="T14" fmla="+- 0 3501 320"/>
                  <a:gd name="T15" fmla="*/ 3501 h 3405"/>
                  <a:gd name="T16" fmla="+- 0 11288 11154"/>
                  <a:gd name="T17" fmla="*/ T16 w 270"/>
                  <a:gd name="T18" fmla="+- 0 3725 320"/>
                  <a:gd name="T19" fmla="*/ 3725 h 3405"/>
                  <a:gd name="T20" fmla="+- 0 11323 11154"/>
                  <a:gd name="T21" fmla="*/ T20 w 270"/>
                  <a:gd name="T22" fmla="+- 0 3666 320"/>
                  <a:gd name="T23" fmla="*/ 3666 h 3405"/>
                  <a:gd name="T24" fmla="+- 0 11258 11154"/>
                  <a:gd name="T25" fmla="*/ T24 w 270"/>
                  <a:gd name="T26" fmla="+- 0 3666 320"/>
                  <a:gd name="T27" fmla="*/ 3666 h 3405"/>
                  <a:gd name="T28" fmla="+- 0 11258 11154"/>
                  <a:gd name="T29" fmla="*/ T28 w 270"/>
                  <a:gd name="T30" fmla="+- 0 3558 320"/>
                  <a:gd name="T31" fmla="*/ 3558 h 3405"/>
                  <a:gd name="T32" fmla="+- 0 11199 11154"/>
                  <a:gd name="T33" fmla="*/ T32 w 270"/>
                  <a:gd name="T34" fmla="+- 0 3460 320"/>
                  <a:gd name="T35" fmla="*/ 3460 h 3405"/>
                  <a:gd name="T36" fmla="+- 0 11182 11154"/>
                  <a:gd name="T37" fmla="*/ T36 w 270"/>
                  <a:gd name="T38" fmla="+- 0 3457 320"/>
                  <a:gd name="T39" fmla="*/ 3457 h 3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3405">
                    <a:moveTo>
                      <a:pt x="28" y="3137"/>
                    </a:moveTo>
                    <a:lnTo>
                      <a:pt x="7" y="3145"/>
                    </a:lnTo>
                    <a:lnTo>
                      <a:pt x="0" y="3162"/>
                    </a:lnTo>
                    <a:lnTo>
                      <a:pt x="3" y="3181"/>
                    </a:lnTo>
                    <a:lnTo>
                      <a:pt x="134" y="3405"/>
                    </a:lnTo>
                    <a:lnTo>
                      <a:pt x="169" y="3346"/>
                    </a:lnTo>
                    <a:lnTo>
                      <a:pt x="104" y="3346"/>
                    </a:lnTo>
                    <a:lnTo>
                      <a:pt x="104" y="3238"/>
                    </a:lnTo>
                    <a:lnTo>
                      <a:pt x="45" y="3140"/>
                    </a:lnTo>
                    <a:lnTo>
                      <a:pt x="28" y="3137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1" name="Freeform 265"/>
              <p:cNvSpPr>
                <a:spLocks/>
              </p:cNvSpPr>
              <p:nvPr/>
            </p:nvSpPr>
            <p:spPr bwMode="auto">
              <a:xfrm>
                <a:off x="11154" y="320"/>
                <a:ext cx="270" cy="3405"/>
              </a:xfrm>
              <a:custGeom>
                <a:avLst/>
                <a:gdLst>
                  <a:gd name="T0" fmla="+- 0 11258 11154"/>
                  <a:gd name="T1" fmla="*/ T0 w 270"/>
                  <a:gd name="T2" fmla="+- 0 3558 320"/>
                  <a:gd name="T3" fmla="*/ 3558 h 3405"/>
                  <a:gd name="T4" fmla="+- 0 11258 11154"/>
                  <a:gd name="T5" fmla="*/ T4 w 270"/>
                  <a:gd name="T6" fmla="+- 0 3666 320"/>
                  <a:gd name="T7" fmla="*/ 3666 h 3405"/>
                  <a:gd name="T8" fmla="+- 0 11318 11154"/>
                  <a:gd name="T9" fmla="*/ T8 w 270"/>
                  <a:gd name="T10" fmla="+- 0 3666 320"/>
                  <a:gd name="T11" fmla="*/ 3666 h 3405"/>
                  <a:gd name="T12" fmla="+- 0 11318 11154"/>
                  <a:gd name="T13" fmla="*/ T12 w 270"/>
                  <a:gd name="T14" fmla="+- 0 3650 320"/>
                  <a:gd name="T15" fmla="*/ 3650 h 3405"/>
                  <a:gd name="T16" fmla="+- 0 11262 11154"/>
                  <a:gd name="T17" fmla="*/ T16 w 270"/>
                  <a:gd name="T18" fmla="+- 0 3650 320"/>
                  <a:gd name="T19" fmla="*/ 3650 h 3405"/>
                  <a:gd name="T20" fmla="+- 0 11288 11154"/>
                  <a:gd name="T21" fmla="*/ T20 w 270"/>
                  <a:gd name="T22" fmla="+- 0 3607 320"/>
                  <a:gd name="T23" fmla="*/ 3607 h 3405"/>
                  <a:gd name="T24" fmla="+- 0 11258 11154"/>
                  <a:gd name="T25" fmla="*/ T24 w 270"/>
                  <a:gd name="T26" fmla="+- 0 3558 320"/>
                  <a:gd name="T27" fmla="*/ 3558 h 3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3405">
                    <a:moveTo>
                      <a:pt x="104" y="3238"/>
                    </a:moveTo>
                    <a:lnTo>
                      <a:pt x="104" y="3346"/>
                    </a:lnTo>
                    <a:lnTo>
                      <a:pt x="164" y="3346"/>
                    </a:lnTo>
                    <a:lnTo>
                      <a:pt x="164" y="3330"/>
                    </a:lnTo>
                    <a:lnTo>
                      <a:pt x="108" y="3330"/>
                    </a:lnTo>
                    <a:lnTo>
                      <a:pt x="134" y="3287"/>
                    </a:lnTo>
                    <a:lnTo>
                      <a:pt x="104" y="3238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2" name="Freeform 266"/>
              <p:cNvSpPr>
                <a:spLocks/>
              </p:cNvSpPr>
              <p:nvPr/>
            </p:nvSpPr>
            <p:spPr bwMode="auto">
              <a:xfrm>
                <a:off x="11154" y="320"/>
                <a:ext cx="270" cy="3405"/>
              </a:xfrm>
              <a:custGeom>
                <a:avLst/>
                <a:gdLst>
                  <a:gd name="T0" fmla="+- 0 11400 11154"/>
                  <a:gd name="T1" fmla="*/ T0 w 270"/>
                  <a:gd name="T2" fmla="+- 0 3456 320"/>
                  <a:gd name="T3" fmla="*/ 3456 h 3405"/>
                  <a:gd name="T4" fmla="+- 0 11382 11154"/>
                  <a:gd name="T5" fmla="*/ T4 w 270"/>
                  <a:gd name="T6" fmla="+- 0 3458 320"/>
                  <a:gd name="T7" fmla="*/ 3458 h 3405"/>
                  <a:gd name="T8" fmla="+- 0 11367 11154"/>
                  <a:gd name="T9" fmla="*/ T8 w 270"/>
                  <a:gd name="T10" fmla="+- 0 3470 320"/>
                  <a:gd name="T11" fmla="*/ 3470 h 3405"/>
                  <a:gd name="T12" fmla="+- 0 11318 11154"/>
                  <a:gd name="T13" fmla="*/ T12 w 270"/>
                  <a:gd name="T14" fmla="+- 0 3554 320"/>
                  <a:gd name="T15" fmla="*/ 3554 h 3405"/>
                  <a:gd name="T16" fmla="+- 0 11318 11154"/>
                  <a:gd name="T17" fmla="*/ T16 w 270"/>
                  <a:gd name="T18" fmla="+- 0 3666 320"/>
                  <a:gd name="T19" fmla="*/ 3666 h 3405"/>
                  <a:gd name="T20" fmla="+- 0 11323 11154"/>
                  <a:gd name="T21" fmla="*/ T20 w 270"/>
                  <a:gd name="T22" fmla="+- 0 3666 320"/>
                  <a:gd name="T23" fmla="*/ 3666 h 3405"/>
                  <a:gd name="T24" fmla="+- 0 11419 11154"/>
                  <a:gd name="T25" fmla="*/ T24 w 270"/>
                  <a:gd name="T26" fmla="+- 0 3501 320"/>
                  <a:gd name="T27" fmla="*/ 3501 h 3405"/>
                  <a:gd name="T28" fmla="+- 0 11423 11154"/>
                  <a:gd name="T29" fmla="*/ T28 w 270"/>
                  <a:gd name="T30" fmla="+- 0 3487 320"/>
                  <a:gd name="T31" fmla="*/ 3487 h 3405"/>
                  <a:gd name="T32" fmla="+- 0 11418 11154"/>
                  <a:gd name="T33" fmla="*/ T32 w 270"/>
                  <a:gd name="T34" fmla="+- 0 3471 320"/>
                  <a:gd name="T35" fmla="*/ 3471 h 3405"/>
                  <a:gd name="T36" fmla="+- 0 11400 11154"/>
                  <a:gd name="T37" fmla="*/ T36 w 270"/>
                  <a:gd name="T38" fmla="+- 0 3456 320"/>
                  <a:gd name="T39" fmla="*/ 3456 h 3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3405">
                    <a:moveTo>
                      <a:pt x="246" y="3136"/>
                    </a:moveTo>
                    <a:lnTo>
                      <a:pt x="228" y="3138"/>
                    </a:lnTo>
                    <a:lnTo>
                      <a:pt x="213" y="3150"/>
                    </a:lnTo>
                    <a:lnTo>
                      <a:pt x="164" y="3234"/>
                    </a:lnTo>
                    <a:lnTo>
                      <a:pt x="164" y="3346"/>
                    </a:lnTo>
                    <a:lnTo>
                      <a:pt x="169" y="3346"/>
                    </a:lnTo>
                    <a:lnTo>
                      <a:pt x="265" y="3181"/>
                    </a:lnTo>
                    <a:lnTo>
                      <a:pt x="269" y="3167"/>
                    </a:lnTo>
                    <a:lnTo>
                      <a:pt x="264" y="3151"/>
                    </a:lnTo>
                    <a:lnTo>
                      <a:pt x="246" y="3136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5" name="Freeform 267"/>
              <p:cNvSpPr>
                <a:spLocks/>
              </p:cNvSpPr>
              <p:nvPr/>
            </p:nvSpPr>
            <p:spPr bwMode="auto">
              <a:xfrm>
                <a:off x="11154" y="320"/>
                <a:ext cx="270" cy="3405"/>
              </a:xfrm>
              <a:custGeom>
                <a:avLst/>
                <a:gdLst>
                  <a:gd name="T0" fmla="+- 0 11288 11154"/>
                  <a:gd name="T1" fmla="*/ T0 w 270"/>
                  <a:gd name="T2" fmla="+- 0 3607 320"/>
                  <a:gd name="T3" fmla="*/ 3607 h 3405"/>
                  <a:gd name="T4" fmla="+- 0 11262 11154"/>
                  <a:gd name="T5" fmla="*/ T4 w 270"/>
                  <a:gd name="T6" fmla="+- 0 3650 320"/>
                  <a:gd name="T7" fmla="*/ 3650 h 3405"/>
                  <a:gd name="T8" fmla="+- 0 11314 11154"/>
                  <a:gd name="T9" fmla="*/ T8 w 270"/>
                  <a:gd name="T10" fmla="+- 0 3650 320"/>
                  <a:gd name="T11" fmla="*/ 3650 h 3405"/>
                  <a:gd name="T12" fmla="+- 0 11288 11154"/>
                  <a:gd name="T13" fmla="*/ T12 w 270"/>
                  <a:gd name="T14" fmla="+- 0 3607 320"/>
                  <a:gd name="T15" fmla="*/ 3607 h 3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3405">
                    <a:moveTo>
                      <a:pt x="134" y="3287"/>
                    </a:moveTo>
                    <a:lnTo>
                      <a:pt x="108" y="3330"/>
                    </a:lnTo>
                    <a:lnTo>
                      <a:pt x="160" y="3330"/>
                    </a:lnTo>
                    <a:lnTo>
                      <a:pt x="134" y="3287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6" name="Freeform 268"/>
              <p:cNvSpPr>
                <a:spLocks/>
              </p:cNvSpPr>
              <p:nvPr/>
            </p:nvSpPr>
            <p:spPr bwMode="auto">
              <a:xfrm>
                <a:off x="11154" y="320"/>
                <a:ext cx="270" cy="3405"/>
              </a:xfrm>
              <a:custGeom>
                <a:avLst/>
                <a:gdLst>
                  <a:gd name="T0" fmla="+- 0 11318 11154"/>
                  <a:gd name="T1" fmla="*/ T0 w 270"/>
                  <a:gd name="T2" fmla="+- 0 3554 320"/>
                  <a:gd name="T3" fmla="*/ 3554 h 3405"/>
                  <a:gd name="T4" fmla="+- 0 11288 11154"/>
                  <a:gd name="T5" fmla="*/ T4 w 270"/>
                  <a:gd name="T6" fmla="+- 0 3607 320"/>
                  <a:gd name="T7" fmla="*/ 3607 h 3405"/>
                  <a:gd name="T8" fmla="+- 0 11314 11154"/>
                  <a:gd name="T9" fmla="*/ T8 w 270"/>
                  <a:gd name="T10" fmla="+- 0 3650 320"/>
                  <a:gd name="T11" fmla="*/ 3650 h 3405"/>
                  <a:gd name="T12" fmla="+- 0 11318 11154"/>
                  <a:gd name="T13" fmla="*/ T12 w 270"/>
                  <a:gd name="T14" fmla="+- 0 3650 320"/>
                  <a:gd name="T15" fmla="*/ 3650 h 3405"/>
                  <a:gd name="T16" fmla="+- 0 11318 11154"/>
                  <a:gd name="T17" fmla="*/ T16 w 270"/>
                  <a:gd name="T18" fmla="+- 0 3554 320"/>
                  <a:gd name="T19" fmla="*/ 3554 h 3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3405">
                    <a:moveTo>
                      <a:pt x="164" y="3234"/>
                    </a:moveTo>
                    <a:lnTo>
                      <a:pt x="134" y="3287"/>
                    </a:lnTo>
                    <a:lnTo>
                      <a:pt x="160" y="3330"/>
                    </a:lnTo>
                    <a:lnTo>
                      <a:pt x="164" y="3330"/>
                    </a:lnTo>
                    <a:lnTo>
                      <a:pt x="164" y="3234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7" name="Freeform 269"/>
              <p:cNvSpPr>
                <a:spLocks/>
              </p:cNvSpPr>
              <p:nvPr/>
            </p:nvSpPr>
            <p:spPr bwMode="auto">
              <a:xfrm>
                <a:off x="11154" y="320"/>
                <a:ext cx="270" cy="3405"/>
              </a:xfrm>
              <a:custGeom>
                <a:avLst/>
                <a:gdLst>
                  <a:gd name="T0" fmla="+- 0 11288 11154"/>
                  <a:gd name="T1" fmla="*/ T0 w 270"/>
                  <a:gd name="T2" fmla="+- 0 439 320"/>
                  <a:gd name="T3" fmla="*/ 439 h 3405"/>
                  <a:gd name="T4" fmla="+- 0 11258 11154"/>
                  <a:gd name="T5" fmla="*/ T4 w 270"/>
                  <a:gd name="T6" fmla="+- 0 491 320"/>
                  <a:gd name="T7" fmla="*/ 491 h 3405"/>
                  <a:gd name="T8" fmla="+- 0 11258 11154"/>
                  <a:gd name="T9" fmla="*/ T8 w 270"/>
                  <a:gd name="T10" fmla="+- 0 3558 320"/>
                  <a:gd name="T11" fmla="*/ 3558 h 3405"/>
                  <a:gd name="T12" fmla="+- 0 11288 11154"/>
                  <a:gd name="T13" fmla="*/ T12 w 270"/>
                  <a:gd name="T14" fmla="+- 0 3607 320"/>
                  <a:gd name="T15" fmla="*/ 3607 h 3405"/>
                  <a:gd name="T16" fmla="+- 0 11318 11154"/>
                  <a:gd name="T17" fmla="*/ T16 w 270"/>
                  <a:gd name="T18" fmla="+- 0 3554 320"/>
                  <a:gd name="T19" fmla="*/ 3554 h 3405"/>
                  <a:gd name="T20" fmla="+- 0 11318 11154"/>
                  <a:gd name="T21" fmla="*/ T20 w 270"/>
                  <a:gd name="T22" fmla="+- 0 491 320"/>
                  <a:gd name="T23" fmla="*/ 491 h 3405"/>
                  <a:gd name="T24" fmla="+- 0 11288 11154"/>
                  <a:gd name="T25" fmla="*/ T24 w 270"/>
                  <a:gd name="T26" fmla="+- 0 439 320"/>
                  <a:gd name="T27" fmla="*/ 439 h 3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3405">
                    <a:moveTo>
                      <a:pt x="134" y="119"/>
                    </a:moveTo>
                    <a:lnTo>
                      <a:pt x="104" y="171"/>
                    </a:lnTo>
                    <a:lnTo>
                      <a:pt x="104" y="3238"/>
                    </a:lnTo>
                    <a:lnTo>
                      <a:pt x="134" y="3287"/>
                    </a:lnTo>
                    <a:lnTo>
                      <a:pt x="164" y="3234"/>
                    </a:lnTo>
                    <a:lnTo>
                      <a:pt x="164" y="171"/>
                    </a:lnTo>
                    <a:lnTo>
                      <a:pt x="134" y="119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8" name="Freeform 270"/>
              <p:cNvSpPr>
                <a:spLocks/>
              </p:cNvSpPr>
              <p:nvPr/>
            </p:nvSpPr>
            <p:spPr bwMode="auto">
              <a:xfrm>
                <a:off x="11154" y="320"/>
                <a:ext cx="270" cy="3405"/>
              </a:xfrm>
              <a:custGeom>
                <a:avLst/>
                <a:gdLst>
                  <a:gd name="T0" fmla="+- 0 11288 11154"/>
                  <a:gd name="T1" fmla="*/ T0 w 270"/>
                  <a:gd name="T2" fmla="+- 0 320 320"/>
                  <a:gd name="T3" fmla="*/ 320 h 3405"/>
                  <a:gd name="T4" fmla="+- 0 11157 11154"/>
                  <a:gd name="T5" fmla="*/ T4 w 270"/>
                  <a:gd name="T6" fmla="+- 0 544 320"/>
                  <a:gd name="T7" fmla="*/ 544 h 3405"/>
                  <a:gd name="T8" fmla="+- 0 11154 11154"/>
                  <a:gd name="T9" fmla="*/ T8 w 270"/>
                  <a:gd name="T10" fmla="+- 0 558 320"/>
                  <a:gd name="T11" fmla="*/ 558 h 3405"/>
                  <a:gd name="T12" fmla="+- 0 11159 11154"/>
                  <a:gd name="T13" fmla="*/ T12 w 270"/>
                  <a:gd name="T14" fmla="+- 0 575 320"/>
                  <a:gd name="T15" fmla="*/ 575 h 3405"/>
                  <a:gd name="T16" fmla="+- 0 11177 11154"/>
                  <a:gd name="T17" fmla="*/ T16 w 270"/>
                  <a:gd name="T18" fmla="+- 0 589 320"/>
                  <a:gd name="T19" fmla="*/ 589 h 3405"/>
                  <a:gd name="T20" fmla="+- 0 11195 11154"/>
                  <a:gd name="T21" fmla="*/ T20 w 270"/>
                  <a:gd name="T22" fmla="+- 0 587 320"/>
                  <a:gd name="T23" fmla="*/ 587 h 3405"/>
                  <a:gd name="T24" fmla="+- 0 11209 11154"/>
                  <a:gd name="T25" fmla="*/ T24 w 270"/>
                  <a:gd name="T26" fmla="+- 0 575 320"/>
                  <a:gd name="T27" fmla="*/ 575 h 3405"/>
                  <a:gd name="T28" fmla="+- 0 11258 11154"/>
                  <a:gd name="T29" fmla="*/ T28 w 270"/>
                  <a:gd name="T30" fmla="+- 0 491 320"/>
                  <a:gd name="T31" fmla="*/ 491 h 3405"/>
                  <a:gd name="T32" fmla="+- 0 11258 11154"/>
                  <a:gd name="T33" fmla="*/ T32 w 270"/>
                  <a:gd name="T34" fmla="+- 0 380 320"/>
                  <a:gd name="T35" fmla="*/ 380 h 3405"/>
                  <a:gd name="T36" fmla="+- 0 11323 11154"/>
                  <a:gd name="T37" fmla="*/ T36 w 270"/>
                  <a:gd name="T38" fmla="+- 0 380 320"/>
                  <a:gd name="T39" fmla="*/ 380 h 3405"/>
                  <a:gd name="T40" fmla="+- 0 11288 11154"/>
                  <a:gd name="T41" fmla="*/ T40 w 270"/>
                  <a:gd name="T42" fmla="+- 0 320 320"/>
                  <a:gd name="T43" fmla="*/ 320 h 3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70" h="3405">
                    <a:moveTo>
                      <a:pt x="134" y="0"/>
                    </a:moveTo>
                    <a:lnTo>
                      <a:pt x="3" y="224"/>
                    </a:lnTo>
                    <a:lnTo>
                      <a:pt x="0" y="238"/>
                    </a:lnTo>
                    <a:lnTo>
                      <a:pt x="5" y="255"/>
                    </a:lnTo>
                    <a:lnTo>
                      <a:pt x="23" y="269"/>
                    </a:lnTo>
                    <a:lnTo>
                      <a:pt x="41" y="267"/>
                    </a:lnTo>
                    <a:lnTo>
                      <a:pt x="55" y="255"/>
                    </a:lnTo>
                    <a:lnTo>
                      <a:pt x="104" y="171"/>
                    </a:lnTo>
                    <a:lnTo>
                      <a:pt x="104" y="60"/>
                    </a:lnTo>
                    <a:lnTo>
                      <a:pt x="169" y="60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9" name="Freeform 271"/>
              <p:cNvSpPr>
                <a:spLocks/>
              </p:cNvSpPr>
              <p:nvPr/>
            </p:nvSpPr>
            <p:spPr bwMode="auto">
              <a:xfrm>
                <a:off x="11154" y="320"/>
                <a:ext cx="270" cy="3405"/>
              </a:xfrm>
              <a:custGeom>
                <a:avLst/>
                <a:gdLst>
                  <a:gd name="T0" fmla="+- 0 11323 11154"/>
                  <a:gd name="T1" fmla="*/ T0 w 270"/>
                  <a:gd name="T2" fmla="+- 0 380 320"/>
                  <a:gd name="T3" fmla="*/ 380 h 3405"/>
                  <a:gd name="T4" fmla="+- 0 11318 11154"/>
                  <a:gd name="T5" fmla="*/ T4 w 270"/>
                  <a:gd name="T6" fmla="+- 0 380 320"/>
                  <a:gd name="T7" fmla="*/ 380 h 3405"/>
                  <a:gd name="T8" fmla="+- 0 11318 11154"/>
                  <a:gd name="T9" fmla="*/ T8 w 270"/>
                  <a:gd name="T10" fmla="+- 0 491 320"/>
                  <a:gd name="T11" fmla="*/ 491 h 3405"/>
                  <a:gd name="T12" fmla="+- 0 11367 11154"/>
                  <a:gd name="T13" fmla="*/ T12 w 270"/>
                  <a:gd name="T14" fmla="+- 0 575 320"/>
                  <a:gd name="T15" fmla="*/ 575 h 3405"/>
                  <a:gd name="T16" fmla="+- 0 11378 11154"/>
                  <a:gd name="T17" fmla="*/ T16 w 270"/>
                  <a:gd name="T18" fmla="+- 0 585 320"/>
                  <a:gd name="T19" fmla="*/ 585 h 3405"/>
                  <a:gd name="T20" fmla="+- 0 11395 11154"/>
                  <a:gd name="T21" fmla="*/ T20 w 270"/>
                  <a:gd name="T22" fmla="+- 0 588 320"/>
                  <a:gd name="T23" fmla="*/ 588 h 3405"/>
                  <a:gd name="T24" fmla="+- 0 11416 11154"/>
                  <a:gd name="T25" fmla="*/ T24 w 270"/>
                  <a:gd name="T26" fmla="+- 0 580 320"/>
                  <a:gd name="T27" fmla="*/ 580 h 3405"/>
                  <a:gd name="T28" fmla="+- 0 11423 11154"/>
                  <a:gd name="T29" fmla="*/ T28 w 270"/>
                  <a:gd name="T30" fmla="+- 0 563 320"/>
                  <a:gd name="T31" fmla="*/ 563 h 3405"/>
                  <a:gd name="T32" fmla="+- 0 11419 11154"/>
                  <a:gd name="T33" fmla="*/ T32 w 270"/>
                  <a:gd name="T34" fmla="+- 0 544 320"/>
                  <a:gd name="T35" fmla="*/ 544 h 3405"/>
                  <a:gd name="T36" fmla="+- 0 11323 11154"/>
                  <a:gd name="T37" fmla="*/ T36 w 270"/>
                  <a:gd name="T38" fmla="+- 0 380 320"/>
                  <a:gd name="T39" fmla="*/ 380 h 3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3405">
                    <a:moveTo>
                      <a:pt x="169" y="60"/>
                    </a:moveTo>
                    <a:lnTo>
                      <a:pt x="164" y="60"/>
                    </a:lnTo>
                    <a:lnTo>
                      <a:pt x="164" y="171"/>
                    </a:lnTo>
                    <a:lnTo>
                      <a:pt x="213" y="255"/>
                    </a:lnTo>
                    <a:lnTo>
                      <a:pt x="224" y="265"/>
                    </a:lnTo>
                    <a:lnTo>
                      <a:pt x="241" y="268"/>
                    </a:lnTo>
                    <a:lnTo>
                      <a:pt x="262" y="260"/>
                    </a:lnTo>
                    <a:lnTo>
                      <a:pt x="269" y="243"/>
                    </a:lnTo>
                    <a:lnTo>
                      <a:pt x="265" y="224"/>
                    </a:lnTo>
                    <a:lnTo>
                      <a:pt x="169" y="6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0" name="Freeform 272"/>
              <p:cNvSpPr>
                <a:spLocks/>
              </p:cNvSpPr>
              <p:nvPr/>
            </p:nvSpPr>
            <p:spPr bwMode="auto">
              <a:xfrm>
                <a:off x="11154" y="320"/>
                <a:ext cx="270" cy="3405"/>
              </a:xfrm>
              <a:custGeom>
                <a:avLst/>
                <a:gdLst>
                  <a:gd name="T0" fmla="+- 0 11318 11154"/>
                  <a:gd name="T1" fmla="*/ T0 w 270"/>
                  <a:gd name="T2" fmla="+- 0 380 320"/>
                  <a:gd name="T3" fmla="*/ 380 h 3405"/>
                  <a:gd name="T4" fmla="+- 0 11258 11154"/>
                  <a:gd name="T5" fmla="*/ T4 w 270"/>
                  <a:gd name="T6" fmla="+- 0 380 320"/>
                  <a:gd name="T7" fmla="*/ 380 h 3405"/>
                  <a:gd name="T8" fmla="+- 0 11258 11154"/>
                  <a:gd name="T9" fmla="*/ T8 w 270"/>
                  <a:gd name="T10" fmla="+- 0 491 320"/>
                  <a:gd name="T11" fmla="*/ 491 h 3405"/>
                  <a:gd name="T12" fmla="+- 0 11288 11154"/>
                  <a:gd name="T13" fmla="*/ T12 w 270"/>
                  <a:gd name="T14" fmla="+- 0 439 320"/>
                  <a:gd name="T15" fmla="*/ 439 h 3405"/>
                  <a:gd name="T16" fmla="+- 0 11262 11154"/>
                  <a:gd name="T17" fmla="*/ T16 w 270"/>
                  <a:gd name="T18" fmla="+- 0 395 320"/>
                  <a:gd name="T19" fmla="*/ 395 h 3405"/>
                  <a:gd name="T20" fmla="+- 0 11318 11154"/>
                  <a:gd name="T21" fmla="*/ T20 w 270"/>
                  <a:gd name="T22" fmla="+- 0 395 320"/>
                  <a:gd name="T23" fmla="*/ 395 h 3405"/>
                  <a:gd name="T24" fmla="+- 0 11318 11154"/>
                  <a:gd name="T25" fmla="*/ T24 w 270"/>
                  <a:gd name="T26" fmla="+- 0 380 320"/>
                  <a:gd name="T27" fmla="*/ 380 h 3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3405">
                    <a:moveTo>
                      <a:pt x="164" y="60"/>
                    </a:moveTo>
                    <a:lnTo>
                      <a:pt x="104" y="60"/>
                    </a:lnTo>
                    <a:lnTo>
                      <a:pt x="104" y="171"/>
                    </a:lnTo>
                    <a:lnTo>
                      <a:pt x="134" y="119"/>
                    </a:lnTo>
                    <a:lnTo>
                      <a:pt x="108" y="75"/>
                    </a:lnTo>
                    <a:lnTo>
                      <a:pt x="164" y="75"/>
                    </a:lnTo>
                    <a:lnTo>
                      <a:pt x="164" y="6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1" name="Freeform 273"/>
              <p:cNvSpPr>
                <a:spLocks/>
              </p:cNvSpPr>
              <p:nvPr/>
            </p:nvSpPr>
            <p:spPr bwMode="auto">
              <a:xfrm>
                <a:off x="11154" y="320"/>
                <a:ext cx="270" cy="3405"/>
              </a:xfrm>
              <a:custGeom>
                <a:avLst/>
                <a:gdLst>
                  <a:gd name="T0" fmla="+- 0 11318 11154"/>
                  <a:gd name="T1" fmla="*/ T0 w 270"/>
                  <a:gd name="T2" fmla="+- 0 395 320"/>
                  <a:gd name="T3" fmla="*/ 395 h 3405"/>
                  <a:gd name="T4" fmla="+- 0 11314 11154"/>
                  <a:gd name="T5" fmla="*/ T4 w 270"/>
                  <a:gd name="T6" fmla="+- 0 395 320"/>
                  <a:gd name="T7" fmla="*/ 395 h 3405"/>
                  <a:gd name="T8" fmla="+- 0 11288 11154"/>
                  <a:gd name="T9" fmla="*/ T8 w 270"/>
                  <a:gd name="T10" fmla="+- 0 439 320"/>
                  <a:gd name="T11" fmla="*/ 439 h 3405"/>
                  <a:gd name="T12" fmla="+- 0 11318 11154"/>
                  <a:gd name="T13" fmla="*/ T12 w 270"/>
                  <a:gd name="T14" fmla="+- 0 491 320"/>
                  <a:gd name="T15" fmla="*/ 491 h 3405"/>
                  <a:gd name="T16" fmla="+- 0 11318 11154"/>
                  <a:gd name="T17" fmla="*/ T16 w 270"/>
                  <a:gd name="T18" fmla="+- 0 395 320"/>
                  <a:gd name="T19" fmla="*/ 395 h 3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3405">
                    <a:moveTo>
                      <a:pt x="164" y="75"/>
                    </a:moveTo>
                    <a:lnTo>
                      <a:pt x="160" y="75"/>
                    </a:lnTo>
                    <a:lnTo>
                      <a:pt x="134" y="119"/>
                    </a:lnTo>
                    <a:lnTo>
                      <a:pt x="164" y="171"/>
                    </a:lnTo>
                    <a:lnTo>
                      <a:pt x="164" y="75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2" name="Freeform 274"/>
              <p:cNvSpPr>
                <a:spLocks/>
              </p:cNvSpPr>
              <p:nvPr/>
            </p:nvSpPr>
            <p:spPr bwMode="auto">
              <a:xfrm>
                <a:off x="11154" y="320"/>
                <a:ext cx="270" cy="3405"/>
              </a:xfrm>
              <a:custGeom>
                <a:avLst/>
                <a:gdLst>
                  <a:gd name="T0" fmla="+- 0 11314 11154"/>
                  <a:gd name="T1" fmla="*/ T0 w 270"/>
                  <a:gd name="T2" fmla="+- 0 395 320"/>
                  <a:gd name="T3" fmla="*/ 395 h 3405"/>
                  <a:gd name="T4" fmla="+- 0 11262 11154"/>
                  <a:gd name="T5" fmla="*/ T4 w 270"/>
                  <a:gd name="T6" fmla="+- 0 395 320"/>
                  <a:gd name="T7" fmla="*/ 395 h 3405"/>
                  <a:gd name="T8" fmla="+- 0 11288 11154"/>
                  <a:gd name="T9" fmla="*/ T8 w 270"/>
                  <a:gd name="T10" fmla="+- 0 439 320"/>
                  <a:gd name="T11" fmla="*/ 439 h 3405"/>
                  <a:gd name="T12" fmla="+- 0 11314 11154"/>
                  <a:gd name="T13" fmla="*/ T12 w 270"/>
                  <a:gd name="T14" fmla="+- 0 395 320"/>
                  <a:gd name="T15" fmla="*/ 395 h 34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3405">
                    <a:moveTo>
                      <a:pt x="160" y="75"/>
                    </a:moveTo>
                    <a:lnTo>
                      <a:pt x="108" y="75"/>
                    </a:lnTo>
                    <a:lnTo>
                      <a:pt x="134" y="119"/>
                    </a:lnTo>
                    <a:lnTo>
                      <a:pt x="160" y="75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70" name="Group 275"/>
            <p:cNvGrpSpPr>
              <a:grpSpLocks/>
            </p:cNvGrpSpPr>
            <p:nvPr/>
          </p:nvGrpSpPr>
          <p:grpSpPr bwMode="auto">
            <a:xfrm>
              <a:off x="10598" y="2794"/>
              <a:ext cx="1082" cy="134"/>
              <a:chOff x="10598" y="2794"/>
              <a:chExt cx="1082" cy="134"/>
            </a:xfrm>
          </p:grpSpPr>
          <p:sp>
            <p:nvSpPr>
              <p:cNvPr id="2349" name="Freeform 276"/>
              <p:cNvSpPr>
                <a:spLocks/>
              </p:cNvSpPr>
              <p:nvPr/>
            </p:nvSpPr>
            <p:spPr bwMode="auto">
              <a:xfrm>
                <a:off x="10598" y="2794"/>
                <a:ext cx="1082" cy="134"/>
              </a:xfrm>
              <a:custGeom>
                <a:avLst/>
                <a:gdLst>
                  <a:gd name="T0" fmla="+- 0 10598 10598"/>
                  <a:gd name="T1" fmla="*/ T0 w 1082"/>
                  <a:gd name="T2" fmla="+- 0 2928 2794"/>
                  <a:gd name="T3" fmla="*/ 2928 h 134"/>
                  <a:gd name="T4" fmla="+- 0 11680 10598"/>
                  <a:gd name="T5" fmla="*/ T4 w 1082"/>
                  <a:gd name="T6" fmla="+- 0 2928 2794"/>
                  <a:gd name="T7" fmla="*/ 2928 h 134"/>
                  <a:gd name="T8" fmla="+- 0 11680 10598"/>
                  <a:gd name="T9" fmla="*/ T8 w 1082"/>
                  <a:gd name="T10" fmla="+- 0 2794 2794"/>
                  <a:gd name="T11" fmla="*/ 2794 h 134"/>
                  <a:gd name="T12" fmla="+- 0 10598 10598"/>
                  <a:gd name="T13" fmla="*/ T12 w 1082"/>
                  <a:gd name="T14" fmla="+- 0 2794 2794"/>
                  <a:gd name="T15" fmla="*/ 2794 h 134"/>
                  <a:gd name="T16" fmla="+- 0 10598 10598"/>
                  <a:gd name="T17" fmla="*/ T16 w 1082"/>
                  <a:gd name="T18" fmla="+- 0 2928 2794"/>
                  <a:gd name="T19" fmla="*/ 2928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82" h="134">
                    <a:moveTo>
                      <a:pt x="0" y="134"/>
                    </a:moveTo>
                    <a:lnTo>
                      <a:pt x="1082" y="134"/>
                    </a:lnTo>
                    <a:lnTo>
                      <a:pt x="1082" y="0"/>
                    </a:lnTo>
                    <a:lnTo>
                      <a:pt x="0" y="0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7A7D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71" name="Group 277"/>
            <p:cNvGrpSpPr>
              <a:grpSpLocks/>
            </p:cNvGrpSpPr>
            <p:nvPr/>
          </p:nvGrpSpPr>
          <p:grpSpPr bwMode="auto">
            <a:xfrm>
              <a:off x="11680" y="2381"/>
              <a:ext cx="413" cy="547"/>
              <a:chOff x="11680" y="2381"/>
              <a:chExt cx="413" cy="547"/>
            </a:xfrm>
          </p:grpSpPr>
          <p:sp>
            <p:nvSpPr>
              <p:cNvPr id="2348" name="Freeform 278"/>
              <p:cNvSpPr>
                <a:spLocks/>
              </p:cNvSpPr>
              <p:nvPr/>
            </p:nvSpPr>
            <p:spPr bwMode="auto">
              <a:xfrm>
                <a:off x="11680" y="2381"/>
                <a:ext cx="413" cy="547"/>
              </a:xfrm>
              <a:custGeom>
                <a:avLst/>
                <a:gdLst>
                  <a:gd name="T0" fmla="+- 0 12094 11680"/>
                  <a:gd name="T1" fmla="*/ T0 w 413"/>
                  <a:gd name="T2" fmla="+- 0 2381 2381"/>
                  <a:gd name="T3" fmla="*/ 2381 h 547"/>
                  <a:gd name="T4" fmla="+- 0 11680 11680"/>
                  <a:gd name="T5" fmla="*/ T4 w 413"/>
                  <a:gd name="T6" fmla="+- 0 2794 2381"/>
                  <a:gd name="T7" fmla="*/ 2794 h 547"/>
                  <a:gd name="T8" fmla="+- 0 11680 11680"/>
                  <a:gd name="T9" fmla="*/ T8 w 413"/>
                  <a:gd name="T10" fmla="+- 0 2928 2381"/>
                  <a:gd name="T11" fmla="*/ 2928 h 547"/>
                  <a:gd name="T12" fmla="+- 0 12094 11680"/>
                  <a:gd name="T13" fmla="*/ T12 w 413"/>
                  <a:gd name="T14" fmla="+- 0 2515 2381"/>
                  <a:gd name="T15" fmla="*/ 2515 h 547"/>
                  <a:gd name="T16" fmla="+- 0 12094 11680"/>
                  <a:gd name="T17" fmla="*/ T16 w 413"/>
                  <a:gd name="T18" fmla="+- 0 2381 2381"/>
                  <a:gd name="T19" fmla="*/ 2381 h 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13" h="547">
                    <a:moveTo>
                      <a:pt x="414" y="0"/>
                    </a:moveTo>
                    <a:lnTo>
                      <a:pt x="0" y="413"/>
                    </a:lnTo>
                    <a:lnTo>
                      <a:pt x="0" y="547"/>
                    </a:lnTo>
                    <a:lnTo>
                      <a:pt x="414" y="134"/>
                    </a:lnTo>
                    <a:lnTo>
                      <a:pt x="414" y="0"/>
                    </a:lnTo>
                  </a:path>
                </a:pathLst>
              </a:custGeom>
              <a:solidFill>
                <a:srgbClr val="6264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72" name="Group 279"/>
            <p:cNvGrpSpPr>
              <a:grpSpLocks/>
            </p:cNvGrpSpPr>
            <p:nvPr/>
          </p:nvGrpSpPr>
          <p:grpSpPr bwMode="auto">
            <a:xfrm>
              <a:off x="10598" y="2381"/>
              <a:ext cx="1495" cy="413"/>
              <a:chOff x="10598" y="2381"/>
              <a:chExt cx="1495" cy="413"/>
            </a:xfrm>
          </p:grpSpPr>
          <p:sp>
            <p:nvSpPr>
              <p:cNvPr id="2347" name="Freeform 280"/>
              <p:cNvSpPr>
                <a:spLocks/>
              </p:cNvSpPr>
              <p:nvPr/>
            </p:nvSpPr>
            <p:spPr bwMode="auto">
              <a:xfrm>
                <a:off x="10598" y="2381"/>
                <a:ext cx="1495" cy="413"/>
              </a:xfrm>
              <a:custGeom>
                <a:avLst/>
                <a:gdLst>
                  <a:gd name="T0" fmla="+- 0 12094 10598"/>
                  <a:gd name="T1" fmla="*/ T0 w 1495"/>
                  <a:gd name="T2" fmla="+- 0 2381 2381"/>
                  <a:gd name="T3" fmla="*/ 2381 h 413"/>
                  <a:gd name="T4" fmla="+- 0 11012 10598"/>
                  <a:gd name="T5" fmla="*/ T4 w 1495"/>
                  <a:gd name="T6" fmla="+- 0 2381 2381"/>
                  <a:gd name="T7" fmla="*/ 2381 h 413"/>
                  <a:gd name="T8" fmla="+- 0 10598 10598"/>
                  <a:gd name="T9" fmla="*/ T8 w 1495"/>
                  <a:gd name="T10" fmla="+- 0 2794 2381"/>
                  <a:gd name="T11" fmla="*/ 2794 h 413"/>
                  <a:gd name="T12" fmla="+- 0 11680 10598"/>
                  <a:gd name="T13" fmla="*/ T12 w 1495"/>
                  <a:gd name="T14" fmla="+- 0 2794 2381"/>
                  <a:gd name="T15" fmla="*/ 2794 h 413"/>
                  <a:gd name="T16" fmla="+- 0 12094 10598"/>
                  <a:gd name="T17" fmla="*/ T16 w 1495"/>
                  <a:gd name="T18" fmla="+- 0 2381 2381"/>
                  <a:gd name="T19" fmla="*/ 2381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95" h="413">
                    <a:moveTo>
                      <a:pt x="1496" y="0"/>
                    </a:moveTo>
                    <a:lnTo>
                      <a:pt x="414" y="0"/>
                    </a:lnTo>
                    <a:lnTo>
                      <a:pt x="0" y="413"/>
                    </a:lnTo>
                    <a:lnTo>
                      <a:pt x="1082" y="413"/>
                    </a:lnTo>
                    <a:lnTo>
                      <a:pt x="1496" y="0"/>
                    </a:lnTo>
                  </a:path>
                </a:pathLst>
              </a:custGeom>
              <a:solidFill>
                <a:srgbClr val="949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329" name="Picture 28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8" y="2169"/>
                <a:ext cx="1656" cy="7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30" name="Picture 28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8" y="2577"/>
                <a:ext cx="761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73" name="Group 283"/>
            <p:cNvGrpSpPr>
              <a:grpSpLocks/>
            </p:cNvGrpSpPr>
            <p:nvPr/>
          </p:nvGrpSpPr>
          <p:grpSpPr bwMode="auto">
            <a:xfrm>
              <a:off x="10598" y="2623"/>
              <a:ext cx="1082" cy="134"/>
              <a:chOff x="10598" y="2623"/>
              <a:chExt cx="1082" cy="134"/>
            </a:xfrm>
          </p:grpSpPr>
          <p:sp>
            <p:nvSpPr>
              <p:cNvPr id="2344" name="Freeform 284"/>
              <p:cNvSpPr>
                <a:spLocks/>
              </p:cNvSpPr>
              <p:nvPr/>
            </p:nvSpPr>
            <p:spPr bwMode="auto">
              <a:xfrm>
                <a:off x="10598" y="2623"/>
                <a:ext cx="1082" cy="134"/>
              </a:xfrm>
              <a:custGeom>
                <a:avLst/>
                <a:gdLst>
                  <a:gd name="T0" fmla="+- 0 10598 10598"/>
                  <a:gd name="T1" fmla="*/ T0 w 1082"/>
                  <a:gd name="T2" fmla="+- 0 2757 2623"/>
                  <a:gd name="T3" fmla="*/ 2757 h 134"/>
                  <a:gd name="T4" fmla="+- 0 11680 10598"/>
                  <a:gd name="T5" fmla="*/ T4 w 1082"/>
                  <a:gd name="T6" fmla="+- 0 2757 2623"/>
                  <a:gd name="T7" fmla="*/ 2757 h 134"/>
                  <a:gd name="T8" fmla="+- 0 11680 10598"/>
                  <a:gd name="T9" fmla="*/ T8 w 1082"/>
                  <a:gd name="T10" fmla="+- 0 2623 2623"/>
                  <a:gd name="T11" fmla="*/ 2623 h 134"/>
                  <a:gd name="T12" fmla="+- 0 10598 10598"/>
                  <a:gd name="T13" fmla="*/ T12 w 1082"/>
                  <a:gd name="T14" fmla="+- 0 2623 2623"/>
                  <a:gd name="T15" fmla="*/ 2623 h 134"/>
                  <a:gd name="T16" fmla="+- 0 10598 10598"/>
                  <a:gd name="T17" fmla="*/ T16 w 1082"/>
                  <a:gd name="T18" fmla="+- 0 2757 2623"/>
                  <a:gd name="T19" fmla="*/ 2757 h 1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82" h="134">
                    <a:moveTo>
                      <a:pt x="0" y="134"/>
                    </a:moveTo>
                    <a:lnTo>
                      <a:pt x="1082" y="134"/>
                    </a:lnTo>
                    <a:lnTo>
                      <a:pt x="1082" y="0"/>
                    </a:lnTo>
                    <a:lnTo>
                      <a:pt x="0" y="0"/>
                    </a:lnTo>
                    <a:lnTo>
                      <a:pt x="0" y="134"/>
                    </a:lnTo>
                  </a:path>
                </a:pathLst>
              </a:custGeom>
              <a:solidFill>
                <a:srgbClr val="006F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74" name="Group 285"/>
            <p:cNvGrpSpPr>
              <a:grpSpLocks/>
            </p:cNvGrpSpPr>
            <p:nvPr/>
          </p:nvGrpSpPr>
          <p:grpSpPr bwMode="auto">
            <a:xfrm>
              <a:off x="11680" y="2210"/>
              <a:ext cx="413" cy="547"/>
              <a:chOff x="11680" y="2210"/>
              <a:chExt cx="413" cy="547"/>
            </a:xfrm>
          </p:grpSpPr>
          <p:sp>
            <p:nvSpPr>
              <p:cNvPr id="2343" name="Freeform 286"/>
              <p:cNvSpPr>
                <a:spLocks/>
              </p:cNvSpPr>
              <p:nvPr/>
            </p:nvSpPr>
            <p:spPr bwMode="auto">
              <a:xfrm>
                <a:off x="11680" y="2210"/>
                <a:ext cx="413" cy="547"/>
              </a:xfrm>
              <a:custGeom>
                <a:avLst/>
                <a:gdLst>
                  <a:gd name="T0" fmla="+- 0 12094 11680"/>
                  <a:gd name="T1" fmla="*/ T0 w 413"/>
                  <a:gd name="T2" fmla="+- 0 2210 2210"/>
                  <a:gd name="T3" fmla="*/ 2210 h 547"/>
                  <a:gd name="T4" fmla="+- 0 11680 11680"/>
                  <a:gd name="T5" fmla="*/ T4 w 413"/>
                  <a:gd name="T6" fmla="+- 0 2623 2210"/>
                  <a:gd name="T7" fmla="*/ 2623 h 547"/>
                  <a:gd name="T8" fmla="+- 0 11680 11680"/>
                  <a:gd name="T9" fmla="*/ T8 w 413"/>
                  <a:gd name="T10" fmla="+- 0 2757 2210"/>
                  <a:gd name="T11" fmla="*/ 2757 h 547"/>
                  <a:gd name="T12" fmla="+- 0 12094 11680"/>
                  <a:gd name="T13" fmla="*/ T12 w 413"/>
                  <a:gd name="T14" fmla="+- 0 2344 2210"/>
                  <a:gd name="T15" fmla="*/ 2344 h 547"/>
                  <a:gd name="T16" fmla="+- 0 12094 11680"/>
                  <a:gd name="T17" fmla="*/ T16 w 413"/>
                  <a:gd name="T18" fmla="+- 0 2210 2210"/>
                  <a:gd name="T19" fmla="*/ 2210 h 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13" h="547">
                    <a:moveTo>
                      <a:pt x="414" y="0"/>
                    </a:moveTo>
                    <a:lnTo>
                      <a:pt x="0" y="413"/>
                    </a:lnTo>
                    <a:lnTo>
                      <a:pt x="0" y="547"/>
                    </a:lnTo>
                    <a:lnTo>
                      <a:pt x="414" y="134"/>
                    </a:lnTo>
                    <a:lnTo>
                      <a:pt x="414" y="0"/>
                    </a:lnTo>
                  </a:path>
                </a:pathLst>
              </a:custGeom>
              <a:solidFill>
                <a:srgbClr val="005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75" name="Group 287"/>
            <p:cNvGrpSpPr>
              <a:grpSpLocks/>
            </p:cNvGrpSpPr>
            <p:nvPr/>
          </p:nvGrpSpPr>
          <p:grpSpPr bwMode="auto">
            <a:xfrm>
              <a:off x="10598" y="2210"/>
              <a:ext cx="1495" cy="413"/>
              <a:chOff x="10598" y="2210"/>
              <a:chExt cx="1495" cy="413"/>
            </a:xfrm>
          </p:grpSpPr>
          <p:sp>
            <p:nvSpPr>
              <p:cNvPr id="2340" name="Freeform 288"/>
              <p:cNvSpPr>
                <a:spLocks/>
              </p:cNvSpPr>
              <p:nvPr/>
            </p:nvSpPr>
            <p:spPr bwMode="auto">
              <a:xfrm>
                <a:off x="10598" y="2210"/>
                <a:ext cx="1495" cy="413"/>
              </a:xfrm>
              <a:custGeom>
                <a:avLst/>
                <a:gdLst>
                  <a:gd name="T0" fmla="+- 0 12094 10598"/>
                  <a:gd name="T1" fmla="*/ T0 w 1495"/>
                  <a:gd name="T2" fmla="+- 0 2210 2210"/>
                  <a:gd name="T3" fmla="*/ 2210 h 413"/>
                  <a:gd name="T4" fmla="+- 0 11012 10598"/>
                  <a:gd name="T5" fmla="*/ T4 w 1495"/>
                  <a:gd name="T6" fmla="+- 0 2210 2210"/>
                  <a:gd name="T7" fmla="*/ 2210 h 413"/>
                  <a:gd name="T8" fmla="+- 0 10598 10598"/>
                  <a:gd name="T9" fmla="*/ T8 w 1495"/>
                  <a:gd name="T10" fmla="+- 0 2623 2210"/>
                  <a:gd name="T11" fmla="*/ 2623 h 413"/>
                  <a:gd name="T12" fmla="+- 0 11680 10598"/>
                  <a:gd name="T13" fmla="*/ T12 w 1495"/>
                  <a:gd name="T14" fmla="+- 0 2623 2210"/>
                  <a:gd name="T15" fmla="*/ 2623 h 413"/>
                  <a:gd name="T16" fmla="+- 0 12094 10598"/>
                  <a:gd name="T17" fmla="*/ T16 w 1495"/>
                  <a:gd name="T18" fmla="+- 0 2210 2210"/>
                  <a:gd name="T19" fmla="*/ 2210 h 4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495" h="413">
                    <a:moveTo>
                      <a:pt x="1496" y="0"/>
                    </a:moveTo>
                    <a:lnTo>
                      <a:pt x="414" y="0"/>
                    </a:lnTo>
                    <a:lnTo>
                      <a:pt x="0" y="413"/>
                    </a:lnTo>
                    <a:lnTo>
                      <a:pt x="1082" y="413"/>
                    </a:lnTo>
                    <a:lnTo>
                      <a:pt x="1496" y="0"/>
                    </a:lnTo>
                  </a:path>
                </a:pathLst>
              </a:custGeom>
              <a:solidFill>
                <a:srgbClr val="318B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341" name="Picture 28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58" y="2081"/>
                <a:ext cx="590" cy="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2" name="Picture 29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34" y="2330"/>
                <a:ext cx="427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0" name="Group 291"/>
            <p:cNvGrpSpPr>
              <a:grpSpLocks/>
            </p:cNvGrpSpPr>
            <p:nvPr/>
          </p:nvGrpSpPr>
          <p:grpSpPr bwMode="auto">
            <a:xfrm>
              <a:off x="10598" y="2332"/>
              <a:ext cx="219" cy="224"/>
              <a:chOff x="10598" y="2332"/>
              <a:chExt cx="219" cy="224"/>
            </a:xfrm>
          </p:grpSpPr>
          <p:sp>
            <p:nvSpPr>
              <p:cNvPr id="2339" name="Freeform 292"/>
              <p:cNvSpPr>
                <a:spLocks/>
              </p:cNvSpPr>
              <p:nvPr/>
            </p:nvSpPr>
            <p:spPr bwMode="auto">
              <a:xfrm>
                <a:off x="10598" y="2332"/>
                <a:ext cx="219" cy="224"/>
              </a:xfrm>
              <a:custGeom>
                <a:avLst/>
                <a:gdLst>
                  <a:gd name="T0" fmla="+- 0 10598 10598"/>
                  <a:gd name="T1" fmla="*/ T0 w 219"/>
                  <a:gd name="T2" fmla="+- 0 2556 2332"/>
                  <a:gd name="T3" fmla="*/ 2556 h 224"/>
                  <a:gd name="T4" fmla="+- 0 10818 10598"/>
                  <a:gd name="T5" fmla="*/ T4 w 219"/>
                  <a:gd name="T6" fmla="+- 0 2556 2332"/>
                  <a:gd name="T7" fmla="*/ 2556 h 224"/>
                  <a:gd name="T8" fmla="+- 0 10818 10598"/>
                  <a:gd name="T9" fmla="*/ T8 w 219"/>
                  <a:gd name="T10" fmla="+- 0 2332 2332"/>
                  <a:gd name="T11" fmla="*/ 2332 h 224"/>
                  <a:gd name="T12" fmla="+- 0 10598 10598"/>
                  <a:gd name="T13" fmla="*/ T12 w 219"/>
                  <a:gd name="T14" fmla="+- 0 2332 2332"/>
                  <a:gd name="T15" fmla="*/ 2332 h 224"/>
                  <a:gd name="T16" fmla="+- 0 10598 10598"/>
                  <a:gd name="T17" fmla="*/ T16 w 219"/>
                  <a:gd name="T18" fmla="+- 0 2556 2332"/>
                  <a:gd name="T19" fmla="*/ 2556 h 2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9" h="224">
                    <a:moveTo>
                      <a:pt x="0" y="224"/>
                    </a:moveTo>
                    <a:lnTo>
                      <a:pt x="220" y="224"/>
                    </a:lnTo>
                    <a:lnTo>
                      <a:pt x="220" y="0"/>
                    </a:lnTo>
                    <a:lnTo>
                      <a:pt x="0" y="0"/>
                    </a:lnTo>
                    <a:lnTo>
                      <a:pt x="0" y="224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1" name="Group 293"/>
            <p:cNvGrpSpPr>
              <a:grpSpLocks/>
            </p:cNvGrpSpPr>
            <p:nvPr/>
          </p:nvGrpSpPr>
          <p:grpSpPr bwMode="auto">
            <a:xfrm>
              <a:off x="10818" y="2121"/>
              <a:ext cx="210" cy="434"/>
              <a:chOff x="10818" y="2121"/>
              <a:chExt cx="210" cy="434"/>
            </a:xfrm>
          </p:grpSpPr>
          <p:sp>
            <p:nvSpPr>
              <p:cNvPr id="2338" name="Freeform 294"/>
              <p:cNvSpPr>
                <a:spLocks/>
              </p:cNvSpPr>
              <p:nvPr/>
            </p:nvSpPr>
            <p:spPr bwMode="auto">
              <a:xfrm>
                <a:off x="10818" y="2121"/>
                <a:ext cx="210" cy="434"/>
              </a:xfrm>
              <a:custGeom>
                <a:avLst/>
                <a:gdLst>
                  <a:gd name="T0" fmla="+- 0 11028 10818"/>
                  <a:gd name="T1" fmla="*/ T0 w 210"/>
                  <a:gd name="T2" fmla="+- 0 2121 2121"/>
                  <a:gd name="T3" fmla="*/ 2121 h 434"/>
                  <a:gd name="T4" fmla="+- 0 10818 10818"/>
                  <a:gd name="T5" fmla="*/ T4 w 210"/>
                  <a:gd name="T6" fmla="+- 0 2332 2121"/>
                  <a:gd name="T7" fmla="*/ 2332 h 434"/>
                  <a:gd name="T8" fmla="+- 0 10818 10818"/>
                  <a:gd name="T9" fmla="*/ T8 w 210"/>
                  <a:gd name="T10" fmla="+- 0 2556 2121"/>
                  <a:gd name="T11" fmla="*/ 2556 h 434"/>
                  <a:gd name="T12" fmla="+- 0 11028 10818"/>
                  <a:gd name="T13" fmla="*/ T12 w 210"/>
                  <a:gd name="T14" fmla="+- 0 2345 2121"/>
                  <a:gd name="T15" fmla="*/ 2345 h 434"/>
                  <a:gd name="T16" fmla="+- 0 11028 10818"/>
                  <a:gd name="T17" fmla="*/ T16 w 210"/>
                  <a:gd name="T18" fmla="+- 0 2121 2121"/>
                  <a:gd name="T19" fmla="*/ 2121 h 4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0" h="434">
                    <a:moveTo>
                      <a:pt x="210" y="0"/>
                    </a:moveTo>
                    <a:lnTo>
                      <a:pt x="0" y="211"/>
                    </a:lnTo>
                    <a:lnTo>
                      <a:pt x="0" y="435"/>
                    </a:lnTo>
                    <a:lnTo>
                      <a:pt x="210" y="224"/>
                    </a:lnTo>
                    <a:lnTo>
                      <a:pt x="210" y="0"/>
                    </a:lnTo>
                  </a:path>
                </a:pathLst>
              </a:custGeom>
              <a:solidFill>
                <a:srgbClr val="CD9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2" name="Group 295"/>
            <p:cNvGrpSpPr>
              <a:grpSpLocks/>
            </p:cNvGrpSpPr>
            <p:nvPr/>
          </p:nvGrpSpPr>
          <p:grpSpPr bwMode="auto">
            <a:xfrm>
              <a:off x="10598" y="2121"/>
              <a:ext cx="430" cy="210"/>
              <a:chOff x="10598" y="2121"/>
              <a:chExt cx="430" cy="210"/>
            </a:xfrm>
          </p:grpSpPr>
          <p:sp>
            <p:nvSpPr>
              <p:cNvPr id="2337" name="Freeform 296"/>
              <p:cNvSpPr>
                <a:spLocks/>
              </p:cNvSpPr>
              <p:nvPr/>
            </p:nvSpPr>
            <p:spPr bwMode="auto">
              <a:xfrm>
                <a:off x="10598" y="2121"/>
                <a:ext cx="430" cy="210"/>
              </a:xfrm>
              <a:custGeom>
                <a:avLst/>
                <a:gdLst>
                  <a:gd name="T0" fmla="+- 0 11028 10598"/>
                  <a:gd name="T1" fmla="*/ T0 w 430"/>
                  <a:gd name="T2" fmla="+- 0 2121 2121"/>
                  <a:gd name="T3" fmla="*/ 2121 h 210"/>
                  <a:gd name="T4" fmla="+- 0 10809 10598"/>
                  <a:gd name="T5" fmla="*/ T4 w 430"/>
                  <a:gd name="T6" fmla="+- 0 2121 2121"/>
                  <a:gd name="T7" fmla="*/ 2121 h 210"/>
                  <a:gd name="T8" fmla="+- 0 10598 10598"/>
                  <a:gd name="T9" fmla="*/ T8 w 430"/>
                  <a:gd name="T10" fmla="+- 0 2332 2121"/>
                  <a:gd name="T11" fmla="*/ 2332 h 210"/>
                  <a:gd name="T12" fmla="+- 0 10818 10598"/>
                  <a:gd name="T13" fmla="*/ T12 w 430"/>
                  <a:gd name="T14" fmla="+- 0 2332 2121"/>
                  <a:gd name="T15" fmla="*/ 2332 h 210"/>
                  <a:gd name="T16" fmla="+- 0 11028 10598"/>
                  <a:gd name="T17" fmla="*/ T16 w 430"/>
                  <a:gd name="T18" fmla="+- 0 2121 2121"/>
                  <a:gd name="T19" fmla="*/ 2121 h 2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210">
                    <a:moveTo>
                      <a:pt x="430" y="0"/>
                    </a:moveTo>
                    <a:lnTo>
                      <a:pt x="211" y="0"/>
                    </a:lnTo>
                    <a:lnTo>
                      <a:pt x="0" y="211"/>
                    </a:lnTo>
                    <a:lnTo>
                      <a:pt x="220" y="211"/>
                    </a:lnTo>
                    <a:lnTo>
                      <a:pt x="430" y="0"/>
                    </a:lnTo>
                  </a:path>
                </a:pathLst>
              </a:custGeom>
              <a:solidFill>
                <a:srgbClr val="FFC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345" name="Picture 29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89" y="2081"/>
                <a:ext cx="590" cy="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46" name="Picture 298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1" y="2330"/>
                <a:ext cx="47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3" name="Group 299"/>
            <p:cNvGrpSpPr>
              <a:grpSpLocks/>
            </p:cNvGrpSpPr>
            <p:nvPr/>
          </p:nvGrpSpPr>
          <p:grpSpPr bwMode="auto">
            <a:xfrm>
              <a:off x="10930" y="2332"/>
              <a:ext cx="219" cy="224"/>
              <a:chOff x="10930" y="2332"/>
              <a:chExt cx="219" cy="224"/>
            </a:xfrm>
          </p:grpSpPr>
          <p:sp>
            <p:nvSpPr>
              <p:cNvPr id="2336" name="Freeform 300"/>
              <p:cNvSpPr>
                <a:spLocks/>
              </p:cNvSpPr>
              <p:nvPr/>
            </p:nvSpPr>
            <p:spPr bwMode="auto">
              <a:xfrm>
                <a:off x="10930" y="2332"/>
                <a:ext cx="219" cy="224"/>
              </a:xfrm>
              <a:custGeom>
                <a:avLst/>
                <a:gdLst>
                  <a:gd name="T0" fmla="+- 0 10930 10930"/>
                  <a:gd name="T1" fmla="*/ T0 w 219"/>
                  <a:gd name="T2" fmla="+- 0 2556 2332"/>
                  <a:gd name="T3" fmla="*/ 2556 h 224"/>
                  <a:gd name="T4" fmla="+- 0 11149 10930"/>
                  <a:gd name="T5" fmla="*/ T4 w 219"/>
                  <a:gd name="T6" fmla="+- 0 2556 2332"/>
                  <a:gd name="T7" fmla="*/ 2556 h 224"/>
                  <a:gd name="T8" fmla="+- 0 11149 10930"/>
                  <a:gd name="T9" fmla="*/ T8 w 219"/>
                  <a:gd name="T10" fmla="+- 0 2332 2332"/>
                  <a:gd name="T11" fmla="*/ 2332 h 224"/>
                  <a:gd name="T12" fmla="+- 0 10930 10930"/>
                  <a:gd name="T13" fmla="*/ T12 w 219"/>
                  <a:gd name="T14" fmla="+- 0 2332 2332"/>
                  <a:gd name="T15" fmla="*/ 2332 h 224"/>
                  <a:gd name="T16" fmla="+- 0 10930 10930"/>
                  <a:gd name="T17" fmla="*/ T16 w 219"/>
                  <a:gd name="T18" fmla="+- 0 2556 2332"/>
                  <a:gd name="T19" fmla="*/ 2556 h 2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9" h="224">
                    <a:moveTo>
                      <a:pt x="0" y="224"/>
                    </a:moveTo>
                    <a:lnTo>
                      <a:pt x="219" y="224"/>
                    </a:lnTo>
                    <a:lnTo>
                      <a:pt x="219" y="0"/>
                    </a:lnTo>
                    <a:lnTo>
                      <a:pt x="0" y="0"/>
                    </a:lnTo>
                    <a:lnTo>
                      <a:pt x="0" y="224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4" name="Group 301"/>
            <p:cNvGrpSpPr>
              <a:grpSpLocks/>
            </p:cNvGrpSpPr>
            <p:nvPr/>
          </p:nvGrpSpPr>
          <p:grpSpPr bwMode="auto">
            <a:xfrm>
              <a:off x="11149" y="2121"/>
              <a:ext cx="210" cy="434"/>
              <a:chOff x="11149" y="2121"/>
              <a:chExt cx="210" cy="434"/>
            </a:xfrm>
          </p:grpSpPr>
          <p:sp>
            <p:nvSpPr>
              <p:cNvPr id="191" name="Freeform 302"/>
              <p:cNvSpPr>
                <a:spLocks/>
              </p:cNvSpPr>
              <p:nvPr/>
            </p:nvSpPr>
            <p:spPr bwMode="auto">
              <a:xfrm>
                <a:off x="11149" y="2121"/>
                <a:ext cx="210" cy="434"/>
              </a:xfrm>
              <a:custGeom>
                <a:avLst/>
                <a:gdLst>
                  <a:gd name="T0" fmla="+- 0 11359 11149"/>
                  <a:gd name="T1" fmla="*/ T0 w 210"/>
                  <a:gd name="T2" fmla="+- 0 2121 2121"/>
                  <a:gd name="T3" fmla="*/ 2121 h 434"/>
                  <a:gd name="T4" fmla="+- 0 11149 11149"/>
                  <a:gd name="T5" fmla="*/ T4 w 210"/>
                  <a:gd name="T6" fmla="+- 0 2332 2121"/>
                  <a:gd name="T7" fmla="*/ 2332 h 434"/>
                  <a:gd name="T8" fmla="+- 0 11149 11149"/>
                  <a:gd name="T9" fmla="*/ T8 w 210"/>
                  <a:gd name="T10" fmla="+- 0 2556 2121"/>
                  <a:gd name="T11" fmla="*/ 2556 h 434"/>
                  <a:gd name="T12" fmla="+- 0 11359 11149"/>
                  <a:gd name="T13" fmla="*/ T12 w 210"/>
                  <a:gd name="T14" fmla="+- 0 2345 2121"/>
                  <a:gd name="T15" fmla="*/ 2345 h 434"/>
                  <a:gd name="T16" fmla="+- 0 11359 11149"/>
                  <a:gd name="T17" fmla="*/ T16 w 210"/>
                  <a:gd name="T18" fmla="+- 0 2121 2121"/>
                  <a:gd name="T19" fmla="*/ 2121 h 4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0" h="434">
                    <a:moveTo>
                      <a:pt x="210" y="0"/>
                    </a:moveTo>
                    <a:lnTo>
                      <a:pt x="0" y="211"/>
                    </a:lnTo>
                    <a:lnTo>
                      <a:pt x="0" y="435"/>
                    </a:lnTo>
                    <a:lnTo>
                      <a:pt x="210" y="224"/>
                    </a:lnTo>
                    <a:lnTo>
                      <a:pt x="210" y="0"/>
                    </a:lnTo>
                  </a:path>
                </a:pathLst>
              </a:custGeom>
              <a:solidFill>
                <a:srgbClr val="CD9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5" name="Group 303"/>
            <p:cNvGrpSpPr>
              <a:grpSpLocks/>
            </p:cNvGrpSpPr>
            <p:nvPr/>
          </p:nvGrpSpPr>
          <p:grpSpPr bwMode="auto">
            <a:xfrm>
              <a:off x="10930" y="2121"/>
              <a:ext cx="430" cy="210"/>
              <a:chOff x="10930" y="2121"/>
              <a:chExt cx="430" cy="210"/>
            </a:xfrm>
          </p:grpSpPr>
          <p:sp>
            <p:nvSpPr>
              <p:cNvPr id="190" name="Freeform 304"/>
              <p:cNvSpPr>
                <a:spLocks/>
              </p:cNvSpPr>
              <p:nvPr/>
            </p:nvSpPr>
            <p:spPr bwMode="auto">
              <a:xfrm>
                <a:off x="10930" y="2121"/>
                <a:ext cx="430" cy="210"/>
              </a:xfrm>
              <a:custGeom>
                <a:avLst/>
                <a:gdLst>
                  <a:gd name="T0" fmla="+- 0 11359 10930"/>
                  <a:gd name="T1" fmla="*/ T0 w 430"/>
                  <a:gd name="T2" fmla="+- 0 2121 2121"/>
                  <a:gd name="T3" fmla="*/ 2121 h 210"/>
                  <a:gd name="T4" fmla="+- 0 11140 10930"/>
                  <a:gd name="T5" fmla="*/ T4 w 430"/>
                  <a:gd name="T6" fmla="+- 0 2121 2121"/>
                  <a:gd name="T7" fmla="*/ 2121 h 210"/>
                  <a:gd name="T8" fmla="+- 0 10930 10930"/>
                  <a:gd name="T9" fmla="*/ T8 w 430"/>
                  <a:gd name="T10" fmla="+- 0 2332 2121"/>
                  <a:gd name="T11" fmla="*/ 2332 h 210"/>
                  <a:gd name="T12" fmla="+- 0 11149 10930"/>
                  <a:gd name="T13" fmla="*/ T12 w 430"/>
                  <a:gd name="T14" fmla="+- 0 2332 2121"/>
                  <a:gd name="T15" fmla="*/ 2332 h 210"/>
                  <a:gd name="T16" fmla="+- 0 11359 10930"/>
                  <a:gd name="T17" fmla="*/ T16 w 430"/>
                  <a:gd name="T18" fmla="+- 0 2121 2121"/>
                  <a:gd name="T19" fmla="*/ 2121 h 2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210">
                    <a:moveTo>
                      <a:pt x="429" y="0"/>
                    </a:moveTo>
                    <a:lnTo>
                      <a:pt x="210" y="0"/>
                    </a:lnTo>
                    <a:lnTo>
                      <a:pt x="0" y="211"/>
                    </a:lnTo>
                    <a:lnTo>
                      <a:pt x="219" y="211"/>
                    </a:lnTo>
                    <a:lnTo>
                      <a:pt x="429" y="0"/>
                    </a:lnTo>
                  </a:path>
                </a:pathLst>
              </a:custGeom>
              <a:solidFill>
                <a:srgbClr val="FFC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353" name="Picture 305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13" y="2081"/>
                <a:ext cx="590" cy="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54" name="Picture 30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77" y="2330"/>
                <a:ext cx="456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6" name="Group 307"/>
            <p:cNvGrpSpPr>
              <a:grpSpLocks/>
            </p:cNvGrpSpPr>
            <p:nvPr/>
          </p:nvGrpSpPr>
          <p:grpSpPr bwMode="auto">
            <a:xfrm>
              <a:off x="11254" y="2332"/>
              <a:ext cx="219" cy="224"/>
              <a:chOff x="11254" y="2332"/>
              <a:chExt cx="219" cy="224"/>
            </a:xfrm>
          </p:grpSpPr>
          <p:sp>
            <p:nvSpPr>
              <p:cNvPr id="189" name="Freeform 308"/>
              <p:cNvSpPr>
                <a:spLocks/>
              </p:cNvSpPr>
              <p:nvPr/>
            </p:nvSpPr>
            <p:spPr bwMode="auto">
              <a:xfrm>
                <a:off x="11254" y="2332"/>
                <a:ext cx="219" cy="224"/>
              </a:xfrm>
              <a:custGeom>
                <a:avLst/>
                <a:gdLst>
                  <a:gd name="T0" fmla="+- 0 11254 11254"/>
                  <a:gd name="T1" fmla="*/ T0 w 219"/>
                  <a:gd name="T2" fmla="+- 0 2556 2332"/>
                  <a:gd name="T3" fmla="*/ 2556 h 224"/>
                  <a:gd name="T4" fmla="+- 0 11473 11254"/>
                  <a:gd name="T5" fmla="*/ T4 w 219"/>
                  <a:gd name="T6" fmla="+- 0 2556 2332"/>
                  <a:gd name="T7" fmla="*/ 2556 h 224"/>
                  <a:gd name="T8" fmla="+- 0 11473 11254"/>
                  <a:gd name="T9" fmla="*/ T8 w 219"/>
                  <a:gd name="T10" fmla="+- 0 2332 2332"/>
                  <a:gd name="T11" fmla="*/ 2332 h 224"/>
                  <a:gd name="T12" fmla="+- 0 11254 11254"/>
                  <a:gd name="T13" fmla="*/ T12 w 219"/>
                  <a:gd name="T14" fmla="+- 0 2332 2332"/>
                  <a:gd name="T15" fmla="*/ 2332 h 224"/>
                  <a:gd name="T16" fmla="+- 0 11254 11254"/>
                  <a:gd name="T17" fmla="*/ T16 w 219"/>
                  <a:gd name="T18" fmla="+- 0 2556 2332"/>
                  <a:gd name="T19" fmla="*/ 2556 h 2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9" h="224">
                    <a:moveTo>
                      <a:pt x="0" y="224"/>
                    </a:moveTo>
                    <a:lnTo>
                      <a:pt x="219" y="224"/>
                    </a:lnTo>
                    <a:lnTo>
                      <a:pt x="219" y="0"/>
                    </a:lnTo>
                    <a:lnTo>
                      <a:pt x="0" y="0"/>
                    </a:lnTo>
                    <a:lnTo>
                      <a:pt x="0" y="224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7" name="Group 309"/>
            <p:cNvGrpSpPr>
              <a:grpSpLocks/>
            </p:cNvGrpSpPr>
            <p:nvPr/>
          </p:nvGrpSpPr>
          <p:grpSpPr bwMode="auto">
            <a:xfrm>
              <a:off x="11473" y="2121"/>
              <a:ext cx="210" cy="434"/>
              <a:chOff x="11473" y="2121"/>
              <a:chExt cx="210" cy="434"/>
            </a:xfrm>
          </p:grpSpPr>
          <p:sp>
            <p:nvSpPr>
              <p:cNvPr id="188" name="Freeform 310"/>
              <p:cNvSpPr>
                <a:spLocks/>
              </p:cNvSpPr>
              <p:nvPr/>
            </p:nvSpPr>
            <p:spPr bwMode="auto">
              <a:xfrm>
                <a:off x="11473" y="2121"/>
                <a:ext cx="210" cy="434"/>
              </a:xfrm>
              <a:custGeom>
                <a:avLst/>
                <a:gdLst>
                  <a:gd name="T0" fmla="+- 0 11683 11473"/>
                  <a:gd name="T1" fmla="*/ T0 w 210"/>
                  <a:gd name="T2" fmla="+- 0 2121 2121"/>
                  <a:gd name="T3" fmla="*/ 2121 h 434"/>
                  <a:gd name="T4" fmla="+- 0 11473 11473"/>
                  <a:gd name="T5" fmla="*/ T4 w 210"/>
                  <a:gd name="T6" fmla="+- 0 2332 2121"/>
                  <a:gd name="T7" fmla="*/ 2332 h 434"/>
                  <a:gd name="T8" fmla="+- 0 11473 11473"/>
                  <a:gd name="T9" fmla="*/ T8 w 210"/>
                  <a:gd name="T10" fmla="+- 0 2556 2121"/>
                  <a:gd name="T11" fmla="*/ 2556 h 434"/>
                  <a:gd name="T12" fmla="+- 0 11683 11473"/>
                  <a:gd name="T13" fmla="*/ T12 w 210"/>
                  <a:gd name="T14" fmla="+- 0 2345 2121"/>
                  <a:gd name="T15" fmla="*/ 2345 h 434"/>
                  <a:gd name="T16" fmla="+- 0 11683 11473"/>
                  <a:gd name="T17" fmla="*/ T16 w 210"/>
                  <a:gd name="T18" fmla="+- 0 2121 2121"/>
                  <a:gd name="T19" fmla="*/ 2121 h 4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10" h="434">
                    <a:moveTo>
                      <a:pt x="210" y="0"/>
                    </a:moveTo>
                    <a:lnTo>
                      <a:pt x="0" y="211"/>
                    </a:lnTo>
                    <a:lnTo>
                      <a:pt x="0" y="435"/>
                    </a:lnTo>
                    <a:lnTo>
                      <a:pt x="210" y="224"/>
                    </a:lnTo>
                    <a:lnTo>
                      <a:pt x="210" y="0"/>
                    </a:lnTo>
                  </a:path>
                </a:pathLst>
              </a:custGeom>
              <a:solidFill>
                <a:srgbClr val="CD9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8" name="Group 311"/>
            <p:cNvGrpSpPr>
              <a:grpSpLocks/>
            </p:cNvGrpSpPr>
            <p:nvPr/>
          </p:nvGrpSpPr>
          <p:grpSpPr bwMode="auto">
            <a:xfrm>
              <a:off x="11254" y="2121"/>
              <a:ext cx="430" cy="210"/>
              <a:chOff x="11254" y="2121"/>
              <a:chExt cx="430" cy="210"/>
            </a:xfrm>
          </p:grpSpPr>
          <p:sp>
            <p:nvSpPr>
              <p:cNvPr id="187" name="Freeform 312"/>
              <p:cNvSpPr>
                <a:spLocks/>
              </p:cNvSpPr>
              <p:nvPr/>
            </p:nvSpPr>
            <p:spPr bwMode="auto">
              <a:xfrm>
                <a:off x="11254" y="2121"/>
                <a:ext cx="430" cy="210"/>
              </a:xfrm>
              <a:custGeom>
                <a:avLst/>
                <a:gdLst>
                  <a:gd name="T0" fmla="+- 0 11683 11254"/>
                  <a:gd name="T1" fmla="*/ T0 w 430"/>
                  <a:gd name="T2" fmla="+- 0 2121 2121"/>
                  <a:gd name="T3" fmla="*/ 2121 h 210"/>
                  <a:gd name="T4" fmla="+- 0 11464 11254"/>
                  <a:gd name="T5" fmla="*/ T4 w 430"/>
                  <a:gd name="T6" fmla="+- 0 2121 2121"/>
                  <a:gd name="T7" fmla="*/ 2121 h 210"/>
                  <a:gd name="T8" fmla="+- 0 11254 11254"/>
                  <a:gd name="T9" fmla="*/ T8 w 430"/>
                  <a:gd name="T10" fmla="+- 0 2332 2121"/>
                  <a:gd name="T11" fmla="*/ 2332 h 210"/>
                  <a:gd name="T12" fmla="+- 0 11473 11254"/>
                  <a:gd name="T13" fmla="*/ T12 w 430"/>
                  <a:gd name="T14" fmla="+- 0 2332 2121"/>
                  <a:gd name="T15" fmla="*/ 2332 h 210"/>
                  <a:gd name="T16" fmla="+- 0 11683 11254"/>
                  <a:gd name="T17" fmla="*/ T16 w 430"/>
                  <a:gd name="T18" fmla="+- 0 2121 2121"/>
                  <a:gd name="T19" fmla="*/ 2121 h 2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210">
                    <a:moveTo>
                      <a:pt x="429" y="0"/>
                    </a:moveTo>
                    <a:lnTo>
                      <a:pt x="210" y="0"/>
                    </a:lnTo>
                    <a:lnTo>
                      <a:pt x="0" y="211"/>
                    </a:lnTo>
                    <a:lnTo>
                      <a:pt x="219" y="211"/>
                    </a:lnTo>
                    <a:lnTo>
                      <a:pt x="429" y="0"/>
                    </a:lnTo>
                  </a:path>
                </a:pathLst>
              </a:custGeom>
              <a:solidFill>
                <a:srgbClr val="FFCC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9" name="Group 313"/>
            <p:cNvGrpSpPr>
              <a:grpSpLocks/>
            </p:cNvGrpSpPr>
            <p:nvPr/>
          </p:nvGrpSpPr>
          <p:grpSpPr bwMode="auto">
            <a:xfrm>
              <a:off x="4215" y="2962"/>
              <a:ext cx="270" cy="819"/>
              <a:chOff x="4215" y="2962"/>
              <a:chExt cx="270" cy="819"/>
            </a:xfrm>
          </p:grpSpPr>
          <p:sp>
            <p:nvSpPr>
              <p:cNvPr id="176" name="Freeform 314"/>
              <p:cNvSpPr>
                <a:spLocks/>
              </p:cNvSpPr>
              <p:nvPr/>
            </p:nvSpPr>
            <p:spPr bwMode="auto">
              <a:xfrm>
                <a:off x="4215" y="2962"/>
                <a:ext cx="270" cy="819"/>
              </a:xfrm>
              <a:custGeom>
                <a:avLst/>
                <a:gdLst>
                  <a:gd name="T0" fmla="+- 0 4243 4215"/>
                  <a:gd name="T1" fmla="*/ T0 w 270"/>
                  <a:gd name="T2" fmla="+- 0 3513 2962"/>
                  <a:gd name="T3" fmla="*/ 3513 h 819"/>
                  <a:gd name="T4" fmla="+- 0 4223 4215"/>
                  <a:gd name="T5" fmla="*/ T4 w 270"/>
                  <a:gd name="T6" fmla="+- 0 3521 2962"/>
                  <a:gd name="T7" fmla="*/ 3521 h 819"/>
                  <a:gd name="T8" fmla="+- 0 4215 4215"/>
                  <a:gd name="T9" fmla="*/ T8 w 270"/>
                  <a:gd name="T10" fmla="+- 0 3538 2962"/>
                  <a:gd name="T11" fmla="*/ 3538 h 819"/>
                  <a:gd name="T12" fmla="+- 0 4219 4215"/>
                  <a:gd name="T13" fmla="*/ T12 w 270"/>
                  <a:gd name="T14" fmla="+- 0 3557 2962"/>
                  <a:gd name="T15" fmla="*/ 3557 h 819"/>
                  <a:gd name="T16" fmla="+- 0 4350 4215"/>
                  <a:gd name="T17" fmla="*/ T16 w 270"/>
                  <a:gd name="T18" fmla="+- 0 3781 2962"/>
                  <a:gd name="T19" fmla="*/ 3781 h 819"/>
                  <a:gd name="T20" fmla="+- 0 4385 4215"/>
                  <a:gd name="T21" fmla="*/ T20 w 270"/>
                  <a:gd name="T22" fmla="+- 0 3722 2962"/>
                  <a:gd name="T23" fmla="*/ 3722 h 819"/>
                  <a:gd name="T24" fmla="+- 0 4320 4215"/>
                  <a:gd name="T25" fmla="*/ T24 w 270"/>
                  <a:gd name="T26" fmla="+- 0 3722 2962"/>
                  <a:gd name="T27" fmla="*/ 3722 h 819"/>
                  <a:gd name="T28" fmla="+- 0 4320 4215"/>
                  <a:gd name="T29" fmla="*/ T28 w 270"/>
                  <a:gd name="T30" fmla="+- 0 3611 2962"/>
                  <a:gd name="T31" fmla="*/ 3611 h 819"/>
                  <a:gd name="T32" fmla="+- 0 4271 4215"/>
                  <a:gd name="T33" fmla="*/ T32 w 270"/>
                  <a:gd name="T34" fmla="+- 0 3527 2962"/>
                  <a:gd name="T35" fmla="*/ 3527 h 819"/>
                  <a:gd name="T36" fmla="+- 0 4260 4215"/>
                  <a:gd name="T37" fmla="*/ T36 w 270"/>
                  <a:gd name="T38" fmla="+- 0 3516 2962"/>
                  <a:gd name="T39" fmla="*/ 3516 h 819"/>
                  <a:gd name="T40" fmla="+- 0 4243 4215"/>
                  <a:gd name="T41" fmla="*/ T40 w 270"/>
                  <a:gd name="T42" fmla="+- 0 3513 2962"/>
                  <a:gd name="T43" fmla="*/ 3513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70" h="819">
                    <a:moveTo>
                      <a:pt x="28" y="551"/>
                    </a:moveTo>
                    <a:lnTo>
                      <a:pt x="8" y="559"/>
                    </a:lnTo>
                    <a:lnTo>
                      <a:pt x="0" y="576"/>
                    </a:lnTo>
                    <a:lnTo>
                      <a:pt x="4" y="595"/>
                    </a:lnTo>
                    <a:lnTo>
                      <a:pt x="135" y="819"/>
                    </a:lnTo>
                    <a:lnTo>
                      <a:pt x="170" y="760"/>
                    </a:lnTo>
                    <a:lnTo>
                      <a:pt x="105" y="760"/>
                    </a:lnTo>
                    <a:lnTo>
                      <a:pt x="105" y="649"/>
                    </a:lnTo>
                    <a:lnTo>
                      <a:pt x="56" y="565"/>
                    </a:lnTo>
                    <a:lnTo>
                      <a:pt x="45" y="554"/>
                    </a:lnTo>
                    <a:lnTo>
                      <a:pt x="28" y="551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7" name="Freeform 315"/>
              <p:cNvSpPr>
                <a:spLocks/>
              </p:cNvSpPr>
              <p:nvPr/>
            </p:nvSpPr>
            <p:spPr bwMode="auto">
              <a:xfrm>
                <a:off x="4215" y="2962"/>
                <a:ext cx="270" cy="819"/>
              </a:xfrm>
              <a:custGeom>
                <a:avLst/>
                <a:gdLst>
                  <a:gd name="T0" fmla="+- 0 4320 4215"/>
                  <a:gd name="T1" fmla="*/ T0 w 270"/>
                  <a:gd name="T2" fmla="+- 0 3611 2962"/>
                  <a:gd name="T3" fmla="*/ 3611 h 819"/>
                  <a:gd name="T4" fmla="+- 0 4320 4215"/>
                  <a:gd name="T5" fmla="*/ T4 w 270"/>
                  <a:gd name="T6" fmla="+- 0 3722 2962"/>
                  <a:gd name="T7" fmla="*/ 3722 h 819"/>
                  <a:gd name="T8" fmla="+- 0 4380 4215"/>
                  <a:gd name="T9" fmla="*/ T8 w 270"/>
                  <a:gd name="T10" fmla="+- 0 3722 2962"/>
                  <a:gd name="T11" fmla="*/ 3722 h 819"/>
                  <a:gd name="T12" fmla="+- 0 4380 4215"/>
                  <a:gd name="T13" fmla="*/ T12 w 270"/>
                  <a:gd name="T14" fmla="+- 0 3707 2962"/>
                  <a:gd name="T15" fmla="*/ 3707 h 819"/>
                  <a:gd name="T16" fmla="+- 0 4324 4215"/>
                  <a:gd name="T17" fmla="*/ T16 w 270"/>
                  <a:gd name="T18" fmla="+- 0 3707 2962"/>
                  <a:gd name="T19" fmla="*/ 3707 h 819"/>
                  <a:gd name="T20" fmla="+- 0 4350 4215"/>
                  <a:gd name="T21" fmla="*/ T20 w 270"/>
                  <a:gd name="T22" fmla="+- 0 3662 2962"/>
                  <a:gd name="T23" fmla="*/ 3662 h 819"/>
                  <a:gd name="T24" fmla="+- 0 4320 4215"/>
                  <a:gd name="T25" fmla="*/ T24 w 270"/>
                  <a:gd name="T26" fmla="+- 0 3611 2962"/>
                  <a:gd name="T27" fmla="*/ 3611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819">
                    <a:moveTo>
                      <a:pt x="105" y="649"/>
                    </a:moveTo>
                    <a:lnTo>
                      <a:pt x="105" y="760"/>
                    </a:lnTo>
                    <a:lnTo>
                      <a:pt x="165" y="760"/>
                    </a:lnTo>
                    <a:lnTo>
                      <a:pt x="165" y="745"/>
                    </a:lnTo>
                    <a:lnTo>
                      <a:pt x="109" y="745"/>
                    </a:lnTo>
                    <a:lnTo>
                      <a:pt x="135" y="700"/>
                    </a:lnTo>
                    <a:lnTo>
                      <a:pt x="105" y="649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8" name="Freeform 316"/>
              <p:cNvSpPr>
                <a:spLocks/>
              </p:cNvSpPr>
              <p:nvPr/>
            </p:nvSpPr>
            <p:spPr bwMode="auto">
              <a:xfrm>
                <a:off x="4215" y="2962"/>
                <a:ext cx="270" cy="819"/>
              </a:xfrm>
              <a:custGeom>
                <a:avLst/>
                <a:gdLst>
                  <a:gd name="T0" fmla="+- 0 4461 4215"/>
                  <a:gd name="T1" fmla="*/ T0 w 270"/>
                  <a:gd name="T2" fmla="+- 0 3512 2962"/>
                  <a:gd name="T3" fmla="*/ 3512 h 819"/>
                  <a:gd name="T4" fmla="+- 0 4443 4215"/>
                  <a:gd name="T5" fmla="*/ T4 w 270"/>
                  <a:gd name="T6" fmla="+- 0 3514 2962"/>
                  <a:gd name="T7" fmla="*/ 3514 h 819"/>
                  <a:gd name="T8" fmla="+- 0 4429 4215"/>
                  <a:gd name="T9" fmla="*/ T8 w 270"/>
                  <a:gd name="T10" fmla="+- 0 3527 2962"/>
                  <a:gd name="T11" fmla="*/ 3527 h 819"/>
                  <a:gd name="T12" fmla="+- 0 4380 4215"/>
                  <a:gd name="T13" fmla="*/ T12 w 270"/>
                  <a:gd name="T14" fmla="+- 0 3611 2962"/>
                  <a:gd name="T15" fmla="*/ 3611 h 819"/>
                  <a:gd name="T16" fmla="+- 0 4380 4215"/>
                  <a:gd name="T17" fmla="*/ T16 w 270"/>
                  <a:gd name="T18" fmla="+- 0 3722 2962"/>
                  <a:gd name="T19" fmla="*/ 3722 h 819"/>
                  <a:gd name="T20" fmla="+- 0 4385 4215"/>
                  <a:gd name="T21" fmla="*/ T20 w 270"/>
                  <a:gd name="T22" fmla="+- 0 3722 2962"/>
                  <a:gd name="T23" fmla="*/ 3722 h 819"/>
                  <a:gd name="T24" fmla="+- 0 4481 4215"/>
                  <a:gd name="T25" fmla="*/ T24 w 270"/>
                  <a:gd name="T26" fmla="+- 0 3557 2962"/>
                  <a:gd name="T27" fmla="*/ 3557 h 819"/>
                  <a:gd name="T28" fmla="+- 0 4485 4215"/>
                  <a:gd name="T29" fmla="*/ T28 w 270"/>
                  <a:gd name="T30" fmla="+- 0 3543 2962"/>
                  <a:gd name="T31" fmla="*/ 3543 h 819"/>
                  <a:gd name="T32" fmla="+- 0 4479 4215"/>
                  <a:gd name="T33" fmla="*/ T32 w 270"/>
                  <a:gd name="T34" fmla="+- 0 3527 2962"/>
                  <a:gd name="T35" fmla="*/ 3527 h 819"/>
                  <a:gd name="T36" fmla="+- 0 4461 4215"/>
                  <a:gd name="T37" fmla="*/ T36 w 270"/>
                  <a:gd name="T38" fmla="+- 0 3512 2962"/>
                  <a:gd name="T39" fmla="*/ 3512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819">
                    <a:moveTo>
                      <a:pt x="246" y="550"/>
                    </a:moveTo>
                    <a:lnTo>
                      <a:pt x="228" y="552"/>
                    </a:lnTo>
                    <a:lnTo>
                      <a:pt x="214" y="565"/>
                    </a:lnTo>
                    <a:lnTo>
                      <a:pt x="165" y="649"/>
                    </a:lnTo>
                    <a:lnTo>
                      <a:pt x="165" y="760"/>
                    </a:lnTo>
                    <a:lnTo>
                      <a:pt x="170" y="760"/>
                    </a:lnTo>
                    <a:lnTo>
                      <a:pt x="266" y="595"/>
                    </a:lnTo>
                    <a:lnTo>
                      <a:pt x="270" y="581"/>
                    </a:lnTo>
                    <a:lnTo>
                      <a:pt x="264" y="565"/>
                    </a:lnTo>
                    <a:lnTo>
                      <a:pt x="246" y="55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9" name="Freeform 317"/>
              <p:cNvSpPr>
                <a:spLocks/>
              </p:cNvSpPr>
              <p:nvPr/>
            </p:nvSpPr>
            <p:spPr bwMode="auto">
              <a:xfrm>
                <a:off x="4215" y="2962"/>
                <a:ext cx="270" cy="819"/>
              </a:xfrm>
              <a:custGeom>
                <a:avLst/>
                <a:gdLst>
                  <a:gd name="T0" fmla="+- 0 4350 4215"/>
                  <a:gd name="T1" fmla="*/ T0 w 270"/>
                  <a:gd name="T2" fmla="+- 0 3662 2962"/>
                  <a:gd name="T3" fmla="*/ 3662 h 819"/>
                  <a:gd name="T4" fmla="+- 0 4324 4215"/>
                  <a:gd name="T5" fmla="*/ T4 w 270"/>
                  <a:gd name="T6" fmla="+- 0 3707 2962"/>
                  <a:gd name="T7" fmla="*/ 3707 h 819"/>
                  <a:gd name="T8" fmla="+- 0 4376 4215"/>
                  <a:gd name="T9" fmla="*/ T8 w 270"/>
                  <a:gd name="T10" fmla="+- 0 3707 2962"/>
                  <a:gd name="T11" fmla="*/ 3707 h 819"/>
                  <a:gd name="T12" fmla="+- 0 4350 4215"/>
                  <a:gd name="T13" fmla="*/ T12 w 270"/>
                  <a:gd name="T14" fmla="+- 0 3662 2962"/>
                  <a:gd name="T15" fmla="*/ 3662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819">
                    <a:moveTo>
                      <a:pt x="135" y="700"/>
                    </a:moveTo>
                    <a:lnTo>
                      <a:pt x="109" y="745"/>
                    </a:lnTo>
                    <a:lnTo>
                      <a:pt x="161" y="745"/>
                    </a:lnTo>
                    <a:lnTo>
                      <a:pt x="135" y="70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0" name="Freeform 318"/>
              <p:cNvSpPr>
                <a:spLocks/>
              </p:cNvSpPr>
              <p:nvPr/>
            </p:nvSpPr>
            <p:spPr bwMode="auto">
              <a:xfrm>
                <a:off x="4215" y="2962"/>
                <a:ext cx="270" cy="819"/>
              </a:xfrm>
              <a:custGeom>
                <a:avLst/>
                <a:gdLst>
                  <a:gd name="T0" fmla="+- 0 4380 4215"/>
                  <a:gd name="T1" fmla="*/ T0 w 270"/>
                  <a:gd name="T2" fmla="+- 0 3611 2962"/>
                  <a:gd name="T3" fmla="*/ 3611 h 819"/>
                  <a:gd name="T4" fmla="+- 0 4350 4215"/>
                  <a:gd name="T5" fmla="*/ T4 w 270"/>
                  <a:gd name="T6" fmla="+- 0 3662 2962"/>
                  <a:gd name="T7" fmla="*/ 3662 h 819"/>
                  <a:gd name="T8" fmla="+- 0 4376 4215"/>
                  <a:gd name="T9" fmla="*/ T8 w 270"/>
                  <a:gd name="T10" fmla="+- 0 3707 2962"/>
                  <a:gd name="T11" fmla="*/ 3707 h 819"/>
                  <a:gd name="T12" fmla="+- 0 4380 4215"/>
                  <a:gd name="T13" fmla="*/ T12 w 270"/>
                  <a:gd name="T14" fmla="+- 0 3707 2962"/>
                  <a:gd name="T15" fmla="*/ 3707 h 819"/>
                  <a:gd name="T16" fmla="+- 0 4380 4215"/>
                  <a:gd name="T17" fmla="*/ T16 w 270"/>
                  <a:gd name="T18" fmla="+- 0 3611 2962"/>
                  <a:gd name="T19" fmla="*/ 3611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819">
                    <a:moveTo>
                      <a:pt x="165" y="649"/>
                    </a:moveTo>
                    <a:lnTo>
                      <a:pt x="135" y="700"/>
                    </a:lnTo>
                    <a:lnTo>
                      <a:pt x="161" y="745"/>
                    </a:lnTo>
                    <a:lnTo>
                      <a:pt x="165" y="745"/>
                    </a:lnTo>
                    <a:lnTo>
                      <a:pt x="165" y="649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1" name="Freeform 319"/>
              <p:cNvSpPr>
                <a:spLocks/>
              </p:cNvSpPr>
              <p:nvPr/>
            </p:nvSpPr>
            <p:spPr bwMode="auto">
              <a:xfrm>
                <a:off x="4215" y="2962"/>
                <a:ext cx="270" cy="819"/>
              </a:xfrm>
              <a:custGeom>
                <a:avLst/>
                <a:gdLst>
                  <a:gd name="T0" fmla="+- 0 4350 4215"/>
                  <a:gd name="T1" fmla="*/ T0 w 270"/>
                  <a:gd name="T2" fmla="+- 0 3082 2962"/>
                  <a:gd name="T3" fmla="*/ 3082 h 819"/>
                  <a:gd name="T4" fmla="+- 0 4320 4215"/>
                  <a:gd name="T5" fmla="*/ T4 w 270"/>
                  <a:gd name="T6" fmla="+- 0 3133 2962"/>
                  <a:gd name="T7" fmla="*/ 3133 h 819"/>
                  <a:gd name="T8" fmla="+- 0 4320 4215"/>
                  <a:gd name="T9" fmla="*/ T8 w 270"/>
                  <a:gd name="T10" fmla="+- 0 3611 2962"/>
                  <a:gd name="T11" fmla="*/ 3611 h 819"/>
                  <a:gd name="T12" fmla="+- 0 4350 4215"/>
                  <a:gd name="T13" fmla="*/ T12 w 270"/>
                  <a:gd name="T14" fmla="+- 0 3662 2962"/>
                  <a:gd name="T15" fmla="*/ 3662 h 819"/>
                  <a:gd name="T16" fmla="+- 0 4380 4215"/>
                  <a:gd name="T17" fmla="*/ T16 w 270"/>
                  <a:gd name="T18" fmla="+- 0 3611 2962"/>
                  <a:gd name="T19" fmla="*/ 3611 h 819"/>
                  <a:gd name="T20" fmla="+- 0 4380 4215"/>
                  <a:gd name="T21" fmla="*/ T20 w 270"/>
                  <a:gd name="T22" fmla="+- 0 3133 2962"/>
                  <a:gd name="T23" fmla="*/ 3133 h 819"/>
                  <a:gd name="T24" fmla="+- 0 4350 4215"/>
                  <a:gd name="T25" fmla="*/ T24 w 270"/>
                  <a:gd name="T26" fmla="+- 0 3082 2962"/>
                  <a:gd name="T27" fmla="*/ 3082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819">
                    <a:moveTo>
                      <a:pt x="135" y="120"/>
                    </a:moveTo>
                    <a:lnTo>
                      <a:pt x="105" y="171"/>
                    </a:lnTo>
                    <a:lnTo>
                      <a:pt x="105" y="649"/>
                    </a:lnTo>
                    <a:lnTo>
                      <a:pt x="135" y="700"/>
                    </a:lnTo>
                    <a:lnTo>
                      <a:pt x="165" y="649"/>
                    </a:lnTo>
                    <a:lnTo>
                      <a:pt x="165" y="171"/>
                    </a:lnTo>
                    <a:lnTo>
                      <a:pt x="135" y="12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2" name="Freeform 320"/>
              <p:cNvSpPr>
                <a:spLocks/>
              </p:cNvSpPr>
              <p:nvPr/>
            </p:nvSpPr>
            <p:spPr bwMode="auto">
              <a:xfrm>
                <a:off x="4215" y="2962"/>
                <a:ext cx="270" cy="819"/>
              </a:xfrm>
              <a:custGeom>
                <a:avLst/>
                <a:gdLst>
                  <a:gd name="T0" fmla="+- 0 4350 4215"/>
                  <a:gd name="T1" fmla="*/ T0 w 270"/>
                  <a:gd name="T2" fmla="+- 0 2962 2962"/>
                  <a:gd name="T3" fmla="*/ 2962 h 819"/>
                  <a:gd name="T4" fmla="+- 0 4219 4215"/>
                  <a:gd name="T5" fmla="*/ T4 w 270"/>
                  <a:gd name="T6" fmla="+- 0 3187 2962"/>
                  <a:gd name="T7" fmla="*/ 3187 h 819"/>
                  <a:gd name="T8" fmla="+- 0 4215 4215"/>
                  <a:gd name="T9" fmla="*/ T8 w 270"/>
                  <a:gd name="T10" fmla="+- 0 3201 2962"/>
                  <a:gd name="T11" fmla="*/ 3201 h 819"/>
                  <a:gd name="T12" fmla="+- 0 4221 4215"/>
                  <a:gd name="T13" fmla="*/ T12 w 270"/>
                  <a:gd name="T14" fmla="+- 0 3217 2962"/>
                  <a:gd name="T15" fmla="*/ 3217 h 819"/>
                  <a:gd name="T16" fmla="+- 0 4238 4215"/>
                  <a:gd name="T17" fmla="*/ T16 w 270"/>
                  <a:gd name="T18" fmla="+- 0 3231 2962"/>
                  <a:gd name="T19" fmla="*/ 3231 h 819"/>
                  <a:gd name="T20" fmla="+- 0 4257 4215"/>
                  <a:gd name="T21" fmla="*/ T20 w 270"/>
                  <a:gd name="T22" fmla="+- 0 3230 2962"/>
                  <a:gd name="T23" fmla="*/ 3230 h 819"/>
                  <a:gd name="T24" fmla="+- 0 4271 4215"/>
                  <a:gd name="T25" fmla="*/ T24 w 270"/>
                  <a:gd name="T26" fmla="+- 0 3217 2962"/>
                  <a:gd name="T27" fmla="*/ 3217 h 819"/>
                  <a:gd name="T28" fmla="+- 0 4320 4215"/>
                  <a:gd name="T29" fmla="*/ T28 w 270"/>
                  <a:gd name="T30" fmla="+- 0 3133 2962"/>
                  <a:gd name="T31" fmla="*/ 3133 h 819"/>
                  <a:gd name="T32" fmla="+- 0 4320 4215"/>
                  <a:gd name="T33" fmla="*/ T32 w 270"/>
                  <a:gd name="T34" fmla="+- 0 3022 2962"/>
                  <a:gd name="T35" fmla="*/ 3022 h 819"/>
                  <a:gd name="T36" fmla="+- 0 4385 4215"/>
                  <a:gd name="T37" fmla="*/ T36 w 270"/>
                  <a:gd name="T38" fmla="+- 0 3022 2962"/>
                  <a:gd name="T39" fmla="*/ 3022 h 819"/>
                  <a:gd name="T40" fmla="+- 0 4350 4215"/>
                  <a:gd name="T41" fmla="*/ T40 w 270"/>
                  <a:gd name="T42" fmla="+- 0 2962 2962"/>
                  <a:gd name="T43" fmla="*/ 2962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70" h="819">
                    <a:moveTo>
                      <a:pt x="135" y="0"/>
                    </a:moveTo>
                    <a:lnTo>
                      <a:pt x="4" y="225"/>
                    </a:lnTo>
                    <a:lnTo>
                      <a:pt x="0" y="239"/>
                    </a:lnTo>
                    <a:lnTo>
                      <a:pt x="6" y="255"/>
                    </a:lnTo>
                    <a:lnTo>
                      <a:pt x="23" y="269"/>
                    </a:lnTo>
                    <a:lnTo>
                      <a:pt x="42" y="268"/>
                    </a:lnTo>
                    <a:lnTo>
                      <a:pt x="56" y="255"/>
                    </a:lnTo>
                    <a:lnTo>
                      <a:pt x="105" y="171"/>
                    </a:lnTo>
                    <a:lnTo>
                      <a:pt x="105" y="60"/>
                    </a:lnTo>
                    <a:lnTo>
                      <a:pt x="170" y="60"/>
                    </a:lnTo>
                    <a:lnTo>
                      <a:pt x="135" y="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3" name="Freeform 321"/>
              <p:cNvSpPr>
                <a:spLocks/>
              </p:cNvSpPr>
              <p:nvPr/>
            </p:nvSpPr>
            <p:spPr bwMode="auto">
              <a:xfrm>
                <a:off x="4215" y="2962"/>
                <a:ext cx="270" cy="819"/>
              </a:xfrm>
              <a:custGeom>
                <a:avLst/>
                <a:gdLst>
                  <a:gd name="T0" fmla="+- 0 4385 4215"/>
                  <a:gd name="T1" fmla="*/ T0 w 270"/>
                  <a:gd name="T2" fmla="+- 0 3022 2962"/>
                  <a:gd name="T3" fmla="*/ 3022 h 819"/>
                  <a:gd name="T4" fmla="+- 0 4380 4215"/>
                  <a:gd name="T5" fmla="*/ T4 w 270"/>
                  <a:gd name="T6" fmla="+- 0 3022 2962"/>
                  <a:gd name="T7" fmla="*/ 3022 h 819"/>
                  <a:gd name="T8" fmla="+- 0 4380 4215"/>
                  <a:gd name="T9" fmla="*/ T8 w 270"/>
                  <a:gd name="T10" fmla="+- 0 3133 2962"/>
                  <a:gd name="T11" fmla="*/ 3133 h 819"/>
                  <a:gd name="T12" fmla="+- 0 4429 4215"/>
                  <a:gd name="T13" fmla="*/ T12 w 270"/>
                  <a:gd name="T14" fmla="+- 0 3217 2962"/>
                  <a:gd name="T15" fmla="*/ 3217 h 819"/>
                  <a:gd name="T16" fmla="+- 0 4440 4215"/>
                  <a:gd name="T17" fmla="*/ T16 w 270"/>
                  <a:gd name="T18" fmla="+- 0 3228 2962"/>
                  <a:gd name="T19" fmla="*/ 3228 h 819"/>
                  <a:gd name="T20" fmla="+- 0 4457 4215"/>
                  <a:gd name="T21" fmla="*/ T20 w 270"/>
                  <a:gd name="T22" fmla="+- 0 3230 2962"/>
                  <a:gd name="T23" fmla="*/ 3230 h 819"/>
                  <a:gd name="T24" fmla="+- 0 4477 4215"/>
                  <a:gd name="T25" fmla="*/ T24 w 270"/>
                  <a:gd name="T26" fmla="+- 0 3222 2962"/>
                  <a:gd name="T27" fmla="*/ 3222 h 819"/>
                  <a:gd name="T28" fmla="+- 0 4485 4215"/>
                  <a:gd name="T29" fmla="*/ T28 w 270"/>
                  <a:gd name="T30" fmla="+- 0 3205 2962"/>
                  <a:gd name="T31" fmla="*/ 3205 h 819"/>
                  <a:gd name="T32" fmla="+- 0 4481 4215"/>
                  <a:gd name="T33" fmla="*/ T32 w 270"/>
                  <a:gd name="T34" fmla="+- 0 3187 2962"/>
                  <a:gd name="T35" fmla="*/ 3187 h 819"/>
                  <a:gd name="T36" fmla="+- 0 4385 4215"/>
                  <a:gd name="T37" fmla="*/ T36 w 270"/>
                  <a:gd name="T38" fmla="+- 0 3022 2962"/>
                  <a:gd name="T39" fmla="*/ 3022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70" h="819">
                    <a:moveTo>
                      <a:pt x="170" y="60"/>
                    </a:moveTo>
                    <a:lnTo>
                      <a:pt x="165" y="60"/>
                    </a:lnTo>
                    <a:lnTo>
                      <a:pt x="165" y="171"/>
                    </a:lnTo>
                    <a:lnTo>
                      <a:pt x="214" y="255"/>
                    </a:lnTo>
                    <a:lnTo>
                      <a:pt x="225" y="266"/>
                    </a:lnTo>
                    <a:lnTo>
                      <a:pt x="242" y="268"/>
                    </a:lnTo>
                    <a:lnTo>
                      <a:pt x="262" y="260"/>
                    </a:lnTo>
                    <a:lnTo>
                      <a:pt x="270" y="243"/>
                    </a:lnTo>
                    <a:lnTo>
                      <a:pt x="266" y="225"/>
                    </a:lnTo>
                    <a:lnTo>
                      <a:pt x="170" y="6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" name="Freeform 322"/>
              <p:cNvSpPr>
                <a:spLocks/>
              </p:cNvSpPr>
              <p:nvPr/>
            </p:nvSpPr>
            <p:spPr bwMode="auto">
              <a:xfrm>
                <a:off x="4215" y="2962"/>
                <a:ext cx="270" cy="819"/>
              </a:xfrm>
              <a:custGeom>
                <a:avLst/>
                <a:gdLst>
                  <a:gd name="T0" fmla="+- 0 4380 4215"/>
                  <a:gd name="T1" fmla="*/ T0 w 270"/>
                  <a:gd name="T2" fmla="+- 0 3022 2962"/>
                  <a:gd name="T3" fmla="*/ 3022 h 819"/>
                  <a:gd name="T4" fmla="+- 0 4320 4215"/>
                  <a:gd name="T5" fmla="*/ T4 w 270"/>
                  <a:gd name="T6" fmla="+- 0 3022 2962"/>
                  <a:gd name="T7" fmla="*/ 3022 h 819"/>
                  <a:gd name="T8" fmla="+- 0 4320 4215"/>
                  <a:gd name="T9" fmla="*/ T8 w 270"/>
                  <a:gd name="T10" fmla="+- 0 3133 2962"/>
                  <a:gd name="T11" fmla="*/ 3133 h 819"/>
                  <a:gd name="T12" fmla="+- 0 4350 4215"/>
                  <a:gd name="T13" fmla="*/ T12 w 270"/>
                  <a:gd name="T14" fmla="+- 0 3082 2962"/>
                  <a:gd name="T15" fmla="*/ 3082 h 819"/>
                  <a:gd name="T16" fmla="+- 0 4324 4215"/>
                  <a:gd name="T17" fmla="*/ T16 w 270"/>
                  <a:gd name="T18" fmla="+- 0 3037 2962"/>
                  <a:gd name="T19" fmla="*/ 3037 h 819"/>
                  <a:gd name="T20" fmla="+- 0 4380 4215"/>
                  <a:gd name="T21" fmla="*/ T20 w 270"/>
                  <a:gd name="T22" fmla="+- 0 3037 2962"/>
                  <a:gd name="T23" fmla="*/ 3037 h 819"/>
                  <a:gd name="T24" fmla="+- 0 4380 4215"/>
                  <a:gd name="T25" fmla="*/ T24 w 270"/>
                  <a:gd name="T26" fmla="+- 0 3022 2962"/>
                  <a:gd name="T27" fmla="*/ 3022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70" h="819">
                    <a:moveTo>
                      <a:pt x="165" y="60"/>
                    </a:moveTo>
                    <a:lnTo>
                      <a:pt x="105" y="60"/>
                    </a:lnTo>
                    <a:lnTo>
                      <a:pt x="105" y="171"/>
                    </a:lnTo>
                    <a:lnTo>
                      <a:pt x="135" y="120"/>
                    </a:lnTo>
                    <a:lnTo>
                      <a:pt x="109" y="75"/>
                    </a:lnTo>
                    <a:lnTo>
                      <a:pt x="165" y="75"/>
                    </a:lnTo>
                    <a:lnTo>
                      <a:pt x="165" y="6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" name="Freeform 323"/>
              <p:cNvSpPr>
                <a:spLocks/>
              </p:cNvSpPr>
              <p:nvPr/>
            </p:nvSpPr>
            <p:spPr bwMode="auto">
              <a:xfrm>
                <a:off x="4215" y="2962"/>
                <a:ext cx="270" cy="819"/>
              </a:xfrm>
              <a:custGeom>
                <a:avLst/>
                <a:gdLst>
                  <a:gd name="T0" fmla="+- 0 4380 4215"/>
                  <a:gd name="T1" fmla="*/ T0 w 270"/>
                  <a:gd name="T2" fmla="+- 0 3037 2962"/>
                  <a:gd name="T3" fmla="*/ 3037 h 819"/>
                  <a:gd name="T4" fmla="+- 0 4376 4215"/>
                  <a:gd name="T5" fmla="*/ T4 w 270"/>
                  <a:gd name="T6" fmla="+- 0 3037 2962"/>
                  <a:gd name="T7" fmla="*/ 3037 h 819"/>
                  <a:gd name="T8" fmla="+- 0 4350 4215"/>
                  <a:gd name="T9" fmla="*/ T8 w 270"/>
                  <a:gd name="T10" fmla="+- 0 3082 2962"/>
                  <a:gd name="T11" fmla="*/ 3082 h 819"/>
                  <a:gd name="T12" fmla="+- 0 4380 4215"/>
                  <a:gd name="T13" fmla="*/ T12 w 270"/>
                  <a:gd name="T14" fmla="+- 0 3133 2962"/>
                  <a:gd name="T15" fmla="*/ 3133 h 819"/>
                  <a:gd name="T16" fmla="+- 0 4380 4215"/>
                  <a:gd name="T17" fmla="*/ T16 w 270"/>
                  <a:gd name="T18" fmla="+- 0 3037 2962"/>
                  <a:gd name="T19" fmla="*/ 3037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70" h="819">
                    <a:moveTo>
                      <a:pt x="165" y="75"/>
                    </a:moveTo>
                    <a:lnTo>
                      <a:pt x="161" y="75"/>
                    </a:lnTo>
                    <a:lnTo>
                      <a:pt x="135" y="120"/>
                    </a:lnTo>
                    <a:lnTo>
                      <a:pt x="165" y="171"/>
                    </a:lnTo>
                    <a:lnTo>
                      <a:pt x="165" y="75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Freeform 324"/>
              <p:cNvSpPr>
                <a:spLocks/>
              </p:cNvSpPr>
              <p:nvPr/>
            </p:nvSpPr>
            <p:spPr bwMode="auto">
              <a:xfrm>
                <a:off x="4215" y="2962"/>
                <a:ext cx="270" cy="819"/>
              </a:xfrm>
              <a:custGeom>
                <a:avLst/>
                <a:gdLst>
                  <a:gd name="T0" fmla="+- 0 4376 4215"/>
                  <a:gd name="T1" fmla="*/ T0 w 270"/>
                  <a:gd name="T2" fmla="+- 0 3037 2962"/>
                  <a:gd name="T3" fmla="*/ 3037 h 819"/>
                  <a:gd name="T4" fmla="+- 0 4324 4215"/>
                  <a:gd name="T5" fmla="*/ T4 w 270"/>
                  <a:gd name="T6" fmla="+- 0 3037 2962"/>
                  <a:gd name="T7" fmla="*/ 3037 h 819"/>
                  <a:gd name="T8" fmla="+- 0 4350 4215"/>
                  <a:gd name="T9" fmla="*/ T8 w 270"/>
                  <a:gd name="T10" fmla="+- 0 3082 2962"/>
                  <a:gd name="T11" fmla="*/ 3082 h 819"/>
                  <a:gd name="T12" fmla="+- 0 4376 4215"/>
                  <a:gd name="T13" fmla="*/ T12 w 270"/>
                  <a:gd name="T14" fmla="+- 0 3037 2962"/>
                  <a:gd name="T15" fmla="*/ 3037 h 8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70" h="819">
                    <a:moveTo>
                      <a:pt x="161" y="75"/>
                    </a:moveTo>
                    <a:lnTo>
                      <a:pt x="109" y="75"/>
                    </a:lnTo>
                    <a:lnTo>
                      <a:pt x="135" y="120"/>
                    </a:lnTo>
                    <a:lnTo>
                      <a:pt x="161" y="75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373" name="Picture 32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2" y="3173"/>
                <a:ext cx="564" cy="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4" name="Group 326"/>
            <p:cNvGrpSpPr>
              <a:grpSpLocks/>
            </p:cNvGrpSpPr>
            <p:nvPr/>
          </p:nvGrpSpPr>
          <p:grpSpPr bwMode="auto">
            <a:xfrm>
              <a:off x="3578" y="3105"/>
              <a:ext cx="295" cy="602"/>
              <a:chOff x="3578" y="3105"/>
              <a:chExt cx="295" cy="602"/>
            </a:xfrm>
          </p:grpSpPr>
          <p:sp>
            <p:nvSpPr>
              <p:cNvPr id="175" name="Freeform 327"/>
              <p:cNvSpPr>
                <a:spLocks/>
              </p:cNvSpPr>
              <p:nvPr/>
            </p:nvSpPr>
            <p:spPr bwMode="auto">
              <a:xfrm>
                <a:off x="3578" y="3105"/>
                <a:ext cx="295" cy="602"/>
              </a:xfrm>
              <a:custGeom>
                <a:avLst/>
                <a:gdLst>
                  <a:gd name="T0" fmla="+- 0 3726 3578"/>
                  <a:gd name="T1" fmla="*/ T0 w 295"/>
                  <a:gd name="T2" fmla="+- 0 3105 3105"/>
                  <a:gd name="T3" fmla="*/ 3105 h 602"/>
                  <a:gd name="T4" fmla="+- 0 3726 3578"/>
                  <a:gd name="T5" fmla="*/ T4 w 295"/>
                  <a:gd name="T6" fmla="+- 0 3256 3105"/>
                  <a:gd name="T7" fmla="*/ 3256 h 602"/>
                  <a:gd name="T8" fmla="+- 0 3578 3578"/>
                  <a:gd name="T9" fmla="*/ T8 w 295"/>
                  <a:gd name="T10" fmla="+- 0 3256 3105"/>
                  <a:gd name="T11" fmla="*/ 3256 h 602"/>
                  <a:gd name="T12" fmla="+- 0 3578 3578"/>
                  <a:gd name="T13" fmla="*/ T12 w 295"/>
                  <a:gd name="T14" fmla="+- 0 3557 3105"/>
                  <a:gd name="T15" fmla="*/ 3557 h 602"/>
                  <a:gd name="T16" fmla="+- 0 3726 3578"/>
                  <a:gd name="T17" fmla="*/ T16 w 295"/>
                  <a:gd name="T18" fmla="+- 0 3557 3105"/>
                  <a:gd name="T19" fmla="*/ 3557 h 602"/>
                  <a:gd name="T20" fmla="+- 0 3726 3578"/>
                  <a:gd name="T21" fmla="*/ T20 w 295"/>
                  <a:gd name="T22" fmla="+- 0 3708 3105"/>
                  <a:gd name="T23" fmla="*/ 3708 h 602"/>
                  <a:gd name="T24" fmla="+- 0 3874 3578"/>
                  <a:gd name="T25" fmla="*/ T24 w 295"/>
                  <a:gd name="T26" fmla="+- 0 3407 3105"/>
                  <a:gd name="T27" fmla="*/ 3407 h 602"/>
                  <a:gd name="T28" fmla="+- 0 3726 3578"/>
                  <a:gd name="T29" fmla="*/ T28 w 295"/>
                  <a:gd name="T30" fmla="+- 0 3105 3105"/>
                  <a:gd name="T31" fmla="*/ 3105 h 60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95" h="602">
                    <a:moveTo>
                      <a:pt x="148" y="0"/>
                    </a:moveTo>
                    <a:lnTo>
                      <a:pt x="148" y="151"/>
                    </a:lnTo>
                    <a:lnTo>
                      <a:pt x="0" y="151"/>
                    </a:lnTo>
                    <a:lnTo>
                      <a:pt x="0" y="452"/>
                    </a:lnTo>
                    <a:lnTo>
                      <a:pt x="148" y="452"/>
                    </a:lnTo>
                    <a:lnTo>
                      <a:pt x="148" y="603"/>
                    </a:lnTo>
                    <a:lnTo>
                      <a:pt x="296" y="302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00A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376" name="Picture 32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8" y="-580"/>
                <a:ext cx="5659" cy="1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37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570700" y="2775399"/>
            <a:ext cx="728440" cy="2039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/>
              <a:t>Порты</a:t>
            </a:r>
            <a:endParaRPr lang="en-US" altLang="ko-KR" sz="1200" dirty="0"/>
          </a:p>
        </p:txBody>
      </p:sp>
      <p:sp>
        <p:nvSpPr>
          <p:cNvPr id="338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1757241" y="5380442"/>
            <a:ext cx="1936872" cy="2039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200" b="1" dirty="0" smtClean="0"/>
              <a:t>Гибридная платформа</a:t>
            </a:r>
            <a:endParaRPr lang="en-US" altLang="ko-KR" sz="1200" dirty="0"/>
          </a:p>
        </p:txBody>
      </p:sp>
      <p:sp>
        <p:nvSpPr>
          <p:cNvPr id="339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5590704" y="5380442"/>
            <a:ext cx="1936872" cy="2039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 smtClean="0"/>
              <a:t>IP</a:t>
            </a:r>
            <a:r>
              <a:rPr lang="ru-RU" sz="1200" b="1" dirty="0" smtClean="0"/>
              <a:t> платформа</a:t>
            </a:r>
            <a:endParaRPr lang="en-US" altLang="ko-KR" sz="1200" dirty="0"/>
          </a:p>
        </p:txBody>
      </p:sp>
      <p:sp>
        <p:nvSpPr>
          <p:cNvPr id="340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669803" y="3455129"/>
            <a:ext cx="620617" cy="2039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1,000</a:t>
            </a:r>
            <a:endParaRPr lang="ru-RU" sz="1200" dirty="0"/>
          </a:p>
        </p:txBody>
      </p:sp>
      <p:sp>
        <p:nvSpPr>
          <p:cNvPr id="341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785998" y="4042405"/>
            <a:ext cx="484055" cy="18525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500</a:t>
            </a:r>
            <a:endParaRPr lang="ru-RU" sz="1200" dirty="0"/>
          </a:p>
        </p:txBody>
      </p:sp>
      <p:sp>
        <p:nvSpPr>
          <p:cNvPr id="342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808187" y="4578405"/>
            <a:ext cx="484055" cy="18525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/>
              <a:t>1</a:t>
            </a:r>
            <a:r>
              <a:rPr lang="ru-RU" sz="1200" dirty="0" smtClean="0"/>
              <a:t>00</a:t>
            </a:r>
            <a:endParaRPr lang="ru-RU" sz="1200" dirty="0"/>
          </a:p>
        </p:txBody>
      </p:sp>
      <p:sp>
        <p:nvSpPr>
          <p:cNvPr id="343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1730058" y="4513323"/>
            <a:ext cx="765306" cy="49482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eMG80</a:t>
            </a:r>
          </a:p>
          <a:p>
            <a:pPr marL="0" indent="0">
              <a:buNone/>
            </a:pPr>
            <a:r>
              <a:rPr lang="en-US" sz="800" dirty="0" smtClean="0"/>
              <a:t>214 </a:t>
            </a:r>
            <a:r>
              <a:rPr lang="ru-RU" sz="800" dirty="0" smtClean="0"/>
              <a:t>портов</a:t>
            </a:r>
            <a:endParaRPr lang="ru-RU" sz="800" dirty="0"/>
          </a:p>
        </p:txBody>
      </p:sp>
      <p:sp>
        <p:nvSpPr>
          <p:cNvPr id="344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2762568" y="4399946"/>
            <a:ext cx="844232" cy="49482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>
                <a:solidFill>
                  <a:srgbClr val="0000CC"/>
                </a:solidFill>
              </a:rPr>
              <a:t>eMG</a:t>
            </a:r>
            <a:r>
              <a:rPr lang="ru-RU" sz="1200" dirty="0" smtClean="0">
                <a:solidFill>
                  <a:srgbClr val="0000CC"/>
                </a:solidFill>
              </a:rPr>
              <a:t>100</a:t>
            </a:r>
            <a:endParaRPr lang="en-US" sz="12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z="800" dirty="0" smtClean="0">
                <a:solidFill>
                  <a:srgbClr val="0000CC"/>
                </a:solidFill>
              </a:rPr>
              <a:t>214 </a:t>
            </a:r>
            <a:r>
              <a:rPr lang="ru-RU" sz="800" dirty="0" smtClean="0">
                <a:solidFill>
                  <a:srgbClr val="0000CC"/>
                </a:solidFill>
              </a:rPr>
              <a:t>портов</a:t>
            </a:r>
            <a:endParaRPr lang="ru-RU" sz="800" dirty="0">
              <a:solidFill>
                <a:srgbClr val="0000CC"/>
              </a:solidFill>
            </a:endParaRPr>
          </a:p>
        </p:txBody>
      </p:sp>
      <p:sp>
        <p:nvSpPr>
          <p:cNvPr id="345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3666622" y="3654920"/>
            <a:ext cx="844232" cy="66752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eMG</a:t>
            </a:r>
            <a:r>
              <a:rPr lang="ru-RU" sz="1200" dirty="0"/>
              <a:t>8</a:t>
            </a:r>
            <a:r>
              <a:rPr lang="ru-RU" sz="1200" dirty="0" smtClean="0"/>
              <a:t>00</a:t>
            </a:r>
            <a:endParaRPr lang="en-US" sz="1200" dirty="0" smtClean="0"/>
          </a:p>
          <a:p>
            <a:pPr marL="0" indent="0">
              <a:buNone/>
            </a:pPr>
            <a:r>
              <a:rPr lang="en-US" sz="800" dirty="0"/>
              <a:t>200</a:t>
            </a:r>
            <a:r>
              <a:rPr lang="en-US" sz="800" dirty="0" smtClean="0"/>
              <a:t>→1,200</a:t>
            </a:r>
            <a:endParaRPr lang="ru-RU" sz="800" dirty="0" smtClean="0"/>
          </a:p>
          <a:p>
            <a:pPr marL="0" indent="0">
              <a:buNone/>
            </a:pPr>
            <a:r>
              <a:rPr lang="ru-RU" sz="800" dirty="0" smtClean="0"/>
              <a:t>портов</a:t>
            </a:r>
            <a:endParaRPr lang="ru-RU" sz="800" dirty="0"/>
          </a:p>
        </p:txBody>
      </p:sp>
      <p:sp>
        <p:nvSpPr>
          <p:cNvPr id="346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4701222" y="4429899"/>
            <a:ext cx="1156336" cy="66752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UCP</a:t>
            </a:r>
            <a:r>
              <a:rPr lang="ru-RU" sz="1200" dirty="0"/>
              <a:t>1</a:t>
            </a:r>
            <a:r>
              <a:rPr lang="ru-RU" sz="1200" dirty="0" smtClean="0"/>
              <a:t>00</a:t>
            </a:r>
            <a:endParaRPr lang="en-US" sz="1200" dirty="0" smtClean="0"/>
          </a:p>
          <a:p>
            <a:pPr marL="0" indent="0">
              <a:buNone/>
            </a:pPr>
            <a:r>
              <a:rPr lang="en-US" sz="800" dirty="0"/>
              <a:t>200</a:t>
            </a:r>
            <a:r>
              <a:rPr lang="en-US" sz="800" dirty="0" smtClean="0"/>
              <a:t>→1,200 </a:t>
            </a:r>
            <a:r>
              <a:rPr lang="ru-RU" sz="800" dirty="0" smtClean="0"/>
              <a:t>портов</a:t>
            </a:r>
            <a:endParaRPr lang="en-US" sz="800" dirty="0" smtClean="0"/>
          </a:p>
          <a:p>
            <a:pPr marL="0" indent="0">
              <a:buNone/>
            </a:pPr>
            <a:r>
              <a:rPr lang="ru-RU" sz="800" dirty="0" smtClean="0"/>
              <a:t>По лицензии</a:t>
            </a:r>
            <a:endParaRPr lang="ru-RU" sz="800" dirty="0"/>
          </a:p>
        </p:txBody>
      </p:sp>
      <p:sp>
        <p:nvSpPr>
          <p:cNvPr id="347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5365115" y="3880736"/>
            <a:ext cx="1156336" cy="66752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UCP</a:t>
            </a:r>
            <a:r>
              <a:rPr lang="ru-RU" sz="1200" dirty="0"/>
              <a:t>6</a:t>
            </a:r>
            <a:r>
              <a:rPr lang="ru-RU" sz="1200" dirty="0" smtClean="0"/>
              <a:t>00</a:t>
            </a:r>
            <a:endParaRPr lang="en-US" sz="1200" dirty="0" smtClean="0"/>
          </a:p>
          <a:p>
            <a:pPr marL="0" indent="0">
              <a:buNone/>
            </a:pPr>
            <a:r>
              <a:rPr lang="ru-RU" sz="800" dirty="0"/>
              <a:t>1</a:t>
            </a:r>
            <a:r>
              <a:rPr lang="en-US" sz="800" dirty="0" smtClean="0"/>
              <a:t>00→</a:t>
            </a:r>
            <a:r>
              <a:rPr lang="ru-RU" sz="800" dirty="0" smtClean="0"/>
              <a:t> 6</a:t>
            </a:r>
            <a:r>
              <a:rPr lang="en-US" sz="800" dirty="0" smtClean="0"/>
              <a:t>00 </a:t>
            </a:r>
            <a:r>
              <a:rPr lang="ru-RU" sz="800" dirty="0" smtClean="0"/>
              <a:t>портов</a:t>
            </a:r>
            <a:endParaRPr lang="en-US" sz="800" dirty="0" smtClean="0"/>
          </a:p>
          <a:p>
            <a:pPr marL="0" indent="0">
              <a:buNone/>
            </a:pPr>
            <a:r>
              <a:rPr lang="ru-RU" sz="800" dirty="0" smtClean="0"/>
              <a:t>По лицензии</a:t>
            </a:r>
            <a:endParaRPr lang="ru-RU" sz="800" dirty="0"/>
          </a:p>
        </p:txBody>
      </p:sp>
      <p:sp>
        <p:nvSpPr>
          <p:cNvPr id="348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6144302" y="2979299"/>
            <a:ext cx="1156336" cy="66752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UCP</a:t>
            </a:r>
            <a:r>
              <a:rPr lang="ru-RU" sz="1200" dirty="0" smtClean="0"/>
              <a:t>2400</a:t>
            </a:r>
            <a:endParaRPr lang="en-US" sz="1200" dirty="0" smtClean="0"/>
          </a:p>
          <a:p>
            <a:pPr marL="0" indent="0">
              <a:buNone/>
            </a:pPr>
            <a:r>
              <a:rPr lang="ru-RU" sz="800" dirty="0"/>
              <a:t>6</a:t>
            </a:r>
            <a:r>
              <a:rPr lang="en-US" sz="800" dirty="0" smtClean="0"/>
              <a:t>00→</a:t>
            </a:r>
            <a:r>
              <a:rPr lang="ru-RU" sz="800" dirty="0" smtClean="0"/>
              <a:t> 2,4</a:t>
            </a:r>
            <a:r>
              <a:rPr lang="en-US" sz="800" dirty="0" smtClean="0"/>
              <a:t>00 </a:t>
            </a:r>
            <a:r>
              <a:rPr lang="ru-RU" sz="800" dirty="0" smtClean="0"/>
              <a:t>портов</a:t>
            </a:r>
            <a:endParaRPr lang="en-US" sz="800" dirty="0" smtClean="0"/>
          </a:p>
          <a:p>
            <a:pPr marL="0" indent="0">
              <a:buNone/>
            </a:pPr>
            <a:r>
              <a:rPr lang="ru-RU" sz="800" dirty="0" smtClean="0"/>
              <a:t>По лицензии</a:t>
            </a:r>
            <a:endParaRPr lang="ru-RU" sz="800" dirty="0"/>
          </a:p>
        </p:txBody>
      </p:sp>
      <p:sp>
        <p:nvSpPr>
          <p:cNvPr id="349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7146608" y="3374882"/>
            <a:ext cx="1156336" cy="66752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smtClean="0"/>
              <a:t>vUCP</a:t>
            </a:r>
          </a:p>
          <a:p>
            <a:pPr marL="0" indent="0">
              <a:buNone/>
            </a:pPr>
            <a:r>
              <a:rPr lang="ru-RU" sz="800" dirty="0"/>
              <a:t>6</a:t>
            </a:r>
            <a:r>
              <a:rPr lang="en-US" sz="800" dirty="0" smtClean="0"/>
              <a:t>00→</a:t>
            </a:r>
            <a:r>
              <a:rPr lang="ru-RU" sz="800" dirty="0" smtClean="0"/>
              <a:t> 2,4</a:t>
            </a:r>
            <a:r>
              <a:rPr lang="en-US" sz="800" dirty="0" smtClean="0"/>
              <a:t>00 </a:t>
            </a:r>
            <a:r>
              <a:rPr lang="ru-RU" sz="800" dirty="0" smtClean="0"/>
              <a:t>портов</a:t>
            </a:r>
            <a:endParaRPr lang="en-US" sz="800" dirty="0" smtClean="0"/>
          </a:p>
          <a:p>
            <a:pPr marL="0" indent="0">
              <a:buNone/>
            </a:pPr>
            <a:r>
              <a:rPr lang="ru-RU" sz="800" dirty="0" smtClean="0"/>
              <a:t>По лицензии</a:t>
            </a:r>
            <a:endParaRPr lang="ru-RU" sz="800" dirty="0"/>
          </a:p>
        </p:txBody>
      </p:sp>
      <p:sp>
        <p:nvSpPr>
          <p:cNvPr id="351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eMG</a:t>
            </a:r>
            <a:r>
              <a:rPr lang="ru-RU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Прямоугольник 351"/>
          <p:cNvSpPr/>
          <p:nvPr/>
        </p:nvSpPr>
        <p:spPr>
          <a:xfrm>
            <a:off x="530204" y="680596"/>
            <a:ext cx="270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Позиционирование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49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55625" y="1455075"/>
            <a:ext cx="8045450" cy="3508375"/>
            <a:chOff x="876" y="810"/>
            <a:chExt cx="12670" cy="5525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899" y="832"/>
              <a:ext cx="6074" cy="2650"/>
              <a:chOff x="899" y="832"/>
              <a:chExt cx="6074" cy="2650"/>
            </a:xfrm>
          </p:grpSpPr>
          <p:sp>
            <p:nvSpPr>
              <p:cNvPr id="13" name="Freeform 4"/>
              <p:cNvSpPr>
                <a:spLocks/>
              </p:cNvSpPr>
              <p:nvPr/>
            </p:nvSpPr>
            <p:spPr bwMode="auto">
              <a:xfrm>
                <a:off x="899" y="832"/>
                <a:ext cx="6074" cy="2650"/>
              </a:xfrm>
              <a:custGeom>
                <a:avLst/>
                <a:gdLst>
                  <a:gd name="T0" fmla="+- 0 899 899"/>
                  <a:gd name="T1" fmla="*/ T0 w 6074"/>
                  <a:gd name="T2" fmla="+- 0 993 832"/>
                  <a:gd name="T3" fmla="*/ 993 h 2650"/>
                  <a:gd name="T4" fmla="+- 0 913 899"/>
                  <a:gd name="T5" fmla="*/ T4 w 6074"/>
                  <a:gd name="T6" fmla="+- 0 927 832"/>
                  <a:gd name="T7" fmla="*/ 927 h 2650"/>
                  <a:gd name="T8" fmla="+- 0 951 899"/>
                  <a:gd name="T9" fmla="*/ T8 w 6074"/>
                  <a:gd name="T10" fmla="+- 0 875 832"/>
                  <a:gd name="T11" fmla="*/ 875 h 2650"/>
                  <a:gd name="T12" fmla="+- 0 1007 899"/>
                  <a:gd name="T13" fmla="*/ T12 w 6074"/>
                  <a:gd name="T14" fmla="+- 0 841 832"/>
                  <a:gd name="T15" fmla="*/ 841 h 2650"/>
                  <a:gd name="T16" fmla="+- 0 6813 899"/>
                  <a:gd name="T17" fmla="*/ T16 w 6074"/>
                  <a:gd name="T18" fmla="+- 0 832 832"/>
                  <a:gd name="T19" fmla="*/ 832 h 2650"/>
                  <a:gd name="T20" fmla="+- 0 6836 899"/>
                  <a:gd name="T21" fmla="*/ T20 w 6074"/>
                  <a:gd name="T22" fmla="+- 0 834 832"/>
                  <a:gd name="T23" fmla="*/ 834 h 2650"/>
                  <a:gd name="T24" fmla="+- 0 6898 899"/>
                  <a:gd name="T25" fmla="*/ T24 w 6074"/>
                  <a:gd name="T26" fmla="+- 0 857 832"/>
                  <a:gd name="T27" fmla="*/ 857 h 2650"/>
                  <a:gd name="T28" fmla="+- 0 6945 899"/>
                  <a:gd name="T29" fmla="*/ T28 w 6074"/>
                  <a:gd name="T30" fmla="+- 0 902 832"/>
                  <a:gd name="T31" fmla="*/ 902 h 2650"/>
                  <a:gd name="T32" fmla="+- 0 6970 899"/>
                  <a:gd name="T33" fmla="*/ T32 w 6074"/>
                  <a:gd name="T34" fmla="+- 0 962 832"/>
                  <a:gd name="T35" fmla="*/ 962 h 2650"/>
                  <a:gd name="T36" fmla="+- 0 6973 899"/>
                  <a:gd name="T37" fmla="*/ T36 w 6074"/>
                  <a:gd name="T38" fmla="+- 0 3322 832"/>
                  <a:gd name="T39" fmla="*/ 3322 h 2650"/>
                  <a:gd name="T40" fmla="+- 0 6972 899"/>
                  <a:gd name="T41" fmla="*/ T40 w 6074"/>
                  <a:gd name="T42" fmla="+- 0 3345 832"/>
                  <a:gd name="T43" fmla="*/ 3345 h 2650"/>
                  <a:gd name="T44" fmla="+- 0 6949 899"/>
                  <a:gd name="T45" fmla="*/ T44 w 6074"/>
                  <a:gd name="T46" fmla="+- 0 3407 832"/>
                  <a:gd name="T47" fmla="*/ 3407 h 2650"/>
                  <a:gd name="T48" fmla="+- 0 6904 899"/>
                  <a:gd name="T49" fmla="*/ T48 w 6074"/>
                  <a:gd name="T50" fmla="+- 0 3454 832"/>
                  <a:gd name="T51" fmla="*/ 3454 h 2650"/>
                  <a:gd name="T52" fmla="+- 0 6843 899"/>
                  <a:gd name="T53" fmla="*/ T52 w 6074"/>
                  <a:gd name="T54" fmla="+- 0 3479 832"/>
                  <a:gd name="T55" fmla="*/ 3479 h 2650"/>
                  <a:gd name="T56" fmla="+- 0 1059 899"/>
                  <a:gd name="T57" fmla="*/ T56 w 6074"/>
                  <a:gd name="T58" fmla="+- 0 3482 832"/>
                  <a:gd name="T59" fmla="*/ 3482 h 2650"/>
                  <a:gd name="T60" fmla="+- 0 1036 899"/>
                  <a:gd name="T61" fmla="*/ T60 w 6074"/>
                  <a:gd name="T62" fmla="+- 0 3480 832"/>
                  <a:gd name="T63" fmla="*/ 3480 h 2650"/>
                  <a:gd name="T64" fmla="+- 0 974 899"/>
                  <a:gd name="T65" fmla="*/ T64 w 6074"/>
                  <a:gd name="T66" fmla="+- 0 3458 832"/>
                  <a:gd name="T67" fmla="*/ 3458 h 2650"/>
                  <a:gd name="T68" fmla="+- 0 927 899"/>
                  <a:gd name="T69" fmla="*/ T68 w 6074"/>
                  <a:gd name="T70" fmla="+- 0 3413 832"/>
                  <a:gd name="T71" fmla="*/ 3413 h 2650"/>
                  <a:gd name="T72" fmla="+- 0 902 899"/>
                  <a:gd name="T73" fmla="*/ T72 w 6074"/>
                  <a:gd name="T74" fmla="+- 0 3352 832"/>
                  <a:gd name="T75" fmla="*/ 3352 h 2650"/>
                  <a:gd name="T76" fmla="+- 0 899 899"/>
                  <a:gd name="T77" fmla="*/ T76 w 6074"/>
                  <a:gd name="T78" fmla="+- 0 993 832"/>
                  <a:gd name="T79" fmla="*/ 993 h 26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6074" h="2650">
                    <a:moveTo>
                      <a:pt x="0" y="161"/>
                    </a:moveTo>
                    <a:lnTo>
                      <a:pt x="14" y="95"/>
                    </a:lnTo>
                    <a:lnTo>
                      <a:pt x="52" y="43"/>
                    </a:lnTo>
                    <a:lnTo>
                      <a:pt x="108" y="9"/>
                    </a:lnTo>
                    <a:lnTo>
                      <a:pt x="5914" y="0"/>
                    </a:lnTo>
                    <a:lnTo>
                      <a:pt x="5937" y="2"/>
                    </a:lnTo>
                    <a:lnTo>
                      <a:pt x="5999" y="25"/>
                    </a:lnTo>
                    <a:lnTo>
                      <a:pt x="6046" y="70"/>
                    </a:lnTo>
                    <a:lnTo>
                      <a:pt x="6071" y="130"/>
                    </a:lnTo>
                    <a:lnTo>
                      <a:pt x="6074" y="2490"/>
                    </a:lnTo>
                    <a:lnTo>
                      <a:pt x="6073" y="2513"/>
                    </a:lnTo>
                    <a:lnTo>
                      <a:pt x="6050" y="2575"/>
                    </a:lnTo>
                    <a:lnTo>
                      <a:pt x="6005" y="2622"/>
                    </a:lnTo>
                    <a:lnTo>
                      <a:pt x="5944" y="2647"/>
                    </a:lnTo>
                    <a:lnTo>
                      <a:pt x="160" y="2650"/>
                    </a:lnTo>
                    <a:lnTo>
                      <a:pt x="137" y="2648"/>
                    </a:lnTo>
                    <a:lnTo>
                      <a:pt x="75" y="2626"/>
                    </a:lnTo>
                    <a:lnTo>
                      <a:pt x="28" y="2581"/>
                    </a:lnTo>
                    <a:lnTo>
                      <a:pt x="3" y="2520"/>
                    </a:lnTo>
                    <a:lnTo>
                      <a:pt x="0" y="161"/>
                    </a:lnTo>
                    <a:close/>
                  </a:path>
                </a:pathLst>
              </a:custGeom>
              <a:noFill/>
              <a:ln w="28956">
                <a:solidFill>
                  <a:srgbClr val="3399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7412" y="832"/>
              <a:ext cx="6110" cy="2650"/>
              <a:chOff x="7412" y="832"/>
              <a:chExt cx="6110" cy="2650"/>
            </a:xfrm>
          </p:grpSpPr>
          <p:sp>
            <p:nvSpPr>
              <p:cNvPr id="12" name="Freeform 6"/>
              <p:cNvSpPr>
                <a:spLocks/>
              </p:cNvSpPr>
              <p:nvPr/>
            </p:nvSpPr>
            <p:spPr bwMode="auto">
              <a:xfrm>
                <a:off x="7412" y="832"/>
                <a:ext cx="6110" cy="2650"/>
              </a:xfrm>
              <a:custGeom>
                <a:avLst/>
                <a:gdLst>
                  <a:gd name="T0" fmla="+- 0 7412 7412"/>
                  <a:gd name="T1" fmla="*/ T0 w 6110"/>
                  <a:gd name="T2" fmla="+- 0 1028 832"/>
                  <a:gd name="T3" fmla="*/ 1028 h 2650"/>
                  <a:gd name="T4" fmla="+- 0 7424 7412"/>
                  <a:gd name="T5" fmla="*/ T4 w 6110"/>
                  <a:gd name="T6" fmla="+- 0 961 832"/>
                  <a:gd name="T7" fmla="*/ 961 h 2650"/>
                  <a:gd name="T8" fmla="+- 0 7456 7412"/>
                  <a:gd name="T9" fmla="*/ T8 w 6110"/>
                  <a:gd name="T10" fmla="+- 0 905 832"/>
                  <a:gd name="T11" fmla="*/ 905 h 2650"/>
                  <a:gd name="T12" fmla="+- 0 7505 7412"/>
                  <a:gd name="T13" fmla="*/ T12 w 6110"/>
                  <a:gd name="T14" fmla="+- 0 862 832"/>
                  <a:gd name="T15" fmla="*/ 862 h 2650"/>
                  <a:gd name="T16" fmla="+- 0 7566 7412"/>
                  <a:gd name="T17" fmla="*/ T16 w 6110"/>
                  <a:gd name="T18" fmla="+- 0 837 832"/>
                  <a:gd name="T19" fmla="*/ 837 h 2650"/>
                  <a:gd name="T20" fmla="+- 0 13327 7412"/>
                  <a:gd name="T21" fmla="*/ T20 w 6110"/>
                  <a:gd name="T22" fmla="+- 0 832 832"/>
                  <a:gd name="T23" fmla="*/ 832 h 2650"/>
                  <a:gd name="T24" fmla="+- 0 13350 7412"/>
                  <a:gd name="T25" fmla="*/ T24 w 6110"/>
                  <a:gd name="T26" fmla="+- 0 834 832"/>
                  <a:gd name="T27" fmla="*/ 834 h 2650"/>
                  <a:gd name="T28" fmla="+- 0 13414 7412"/>
                  <a:gd name="T29" fmla="*/ T28 w 6110"/>
                  <a:gd name="T30" fmla="+- 0 853 832"/>
                  <a:gd name="T31" fmla="*/ 853 h 2650"/>
                  <a:gd name="T32" fmla="+- 0 13467 7412"/>
                  <a:gd name="T33" fmla="*/ T32 w 6110"/>
                  <a:gd name="T34" fmla="+- 0 891 832"/>
                  <a:gd name="T35" fmla="*/ 891 h 2650"/>
                  <a:gd name="T36" fmla="+- 0 13504 7412"/>
                  <a:gd name="T37" fmla="*/ T36 w 6110"/>
                  <a:gd name="T38" fmla="+- 0 944 832"/>
                  <a:gd name="T39" fmla="*/ 944 h 2650"/>
                  <a:gd name="T40" fmla="+- 0 13522 7412"/>
                  <a:gd name="T41" fmla="*/ T40 w 6110"/>
                  <a:gd name="T42" fmla="+- 0 1009 832"/>
                  <a:gd name="T43" fmla="*/ 1009 h 2650"/>
                  <a:gd name="T44" fmla="+- 0 13523 7412"/>
                  <a:gd name="T45" fmla="*/ T44 w 6110"/>
                  <a:gd name="T46" fmla="+- 0 3286 832"/>
                  <a:gd name="T47" fmla="*/ 3286 h 2650"/>
                  <a:gd name="T48" fmla="+- 0 13521 7412"/>
                  <a:gd name="T49" fmla="*/ T48 w 6110"/>
                  <a:gd name="T50" fmla="+- 0 3310 832"/>
                  <a:gd name="T51" fmla="*/ 3310 h 2650"/>
                  <a:gd name="T52" fmla="+- 0 13502 7412"/>
                  <a:gd name="T53" fmla="*/ T52 w 6110"/>
                  <a:gd name="T54" fmla="+- 0 3373 832"/>
                  <a:gd name="T55" fmla="*/ 3373 h 2650"/>
                  <a:gd name="T56" fmla="+- 0 13464 7412"/>
                  <a:gd name="T57" fmla="*/ T56 w 6110"/>
                  <a:gd name="T58" fmla="+- 0 3426 832"/>
                  <a:gd name="T59" fmla="*/ 3426 h 2650"/>
                  <a:gd name="T60" fmla="+- 0 13411 7412"/>
                  <a:gd name="T61" fmla="*/ T60 w 6110"/>
                  <a:gd name="T62" fmla="+- 0 3463 832"/>
                  <a:gd name="T63" fmla="*/ 3463 h 2650"/>
                  <a:gd name="T64" fmla="+- 0 13346 7412"/>
                  <a:gd name="T65" fmla="*/ T64 w 6110"/>
                  <a:gd name="T66" fmla="+- 0 3481 832"/>
                  <a:gd name="T67" fmla="*/ 3481 h 2650"/>
                  <a:gd name="T68" fmla="+- 0 7608 7412"/>
                  <a:gd name="T69" fmla="*/ T68 w 6110"/>
                  <a:gd name="T70" fmla="+- 0 3482 832"/>
                  <a:gd name="T71" fmla="*/ 3482 h 2650"/>
                  <a:gd name="T72" fmla="+- 0 7585 7412"/>
                  <a:gd name="T73" fmla="*/ T72 w 6110"/>
                  <a:gd name="T74" fmla="+- 0 3481 832"/>
                  <a:gd name="T75" fmla="*/ 3481 h 2650"/>
                  <a:gd name="T76" fmla="+- 0 7521 7412"/>
                  <a:gd name="T77" fmla="*/ T76 w 6110"/>
                  <a:gd name="T78" fmla="+- 0 3462 832"/>
                  <a:gd name="T79" fmla="*/ 3462 h 2650"/>
                  <a:gd name="T80" fmla="+- 0 7468 7412"/>
                  <a:gd name="T81" fmla="*/ T80 w 6110"/>
                  <a:gd name="T82" fmla="+- 0 3423 832"/>
                  <a:gd name="T83" fmla="*/ 3423 h 2650"/>
                  <a:gd name="T84" fmla="+- 0 7431 7412"/>
                  <a:gd name="T85" fmla="*/ T84 w 6110"/>
                  <a:gd name="T86" fmla="+- 0 3370 832"/>
                  <a:gd name="T87" fmla="*/ 3370 h 2650"/>
                  <a:gd name="T88" fmla="+- 0 7413 7412"/>
                  <a:gd name="T89" fmla="*/ T88 w 6110"/>
                  <a:gd name="T90" fmla="+- 0 3306 832"/>
                  <a:gd name="T91" fmla="*/ 3306 h 2650"/>
                  <a:gd name="T92" fmla="+- 0 7412 7412"/>
                  <a:gd name="T93" fmla="*/ T92 w 6110"/>
                  <a:gd name="T94" fmla="+- 0 1028 832"/>
                  <a:gd name="T95" fmla="*/ 1028 h 26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6110" h="2650">
                    <a:moveTo>
                      <a:pt x="0" y="196"/>
                    </a:moveTo>
                    <a:lnTo>
                      <a:pt x="12" y="129"/>
                    </a:lnTo>
                    <a:lnTo>
                      <a:pt x="44" y="73"/>
                    </a:lnTo>
                    <a:lnTo>
                      <a:pt x="93" y="30"/>
                    </a:lnTo>
                    <a:lnTo>
                      <a:pt x="154" y="5"/>
                    </a:lnTo>
                    <a:lnTo>
                      <a:pt x="5915" y="0"/>
                    </a:lnTo>
                    <a:lnTo>
                      <a:pt x="5938" y="2"/>
                    </a:lnTo>
                    <a:lnTo>
                      <a:pt x="6002" y="21"/>
                    </a:lnTo>
                    <a:lnTo>
                      <a:pt x="6055" y="59"/>
                    </a:lnTo>
                    <a:lnTo>
                      <a:pt x="6092" y="112"/>
                    </a:lnTo>
                    <a:lnTo>
                      <a:pt x="6110" y="177"/>
                    </a:lnTo>
                    <a:lnTo>
                      <a:pt x="6111" y="2454"/>
                    </a:lnTo>
                    <a:lnTo>
                      <a:pt x="6109" y="2478"/>
                    </a:lnTo>
                    <a:lnTo>
                      <a:pt x="6090" y="2541"/>
                    </a:lnTo>
                    <a:lnTo>
                      <a:pt x="6052" y="2594"/>
                    </a:lnTo>
                    <a:lnTo>
                      <a:pt x="5999" y="2631"/>
                    </a:lnTo>
                    <a:lnTo>
                      <a:pt x="5934" y="2649"/>
                    </a:lnTo>
                    <a:lnTo>
                      <a:pt x="196" y="2650"/>
                    </a:lnTo>
                    <a:lnTo>
                      <a:pt x="173" y="2649"/>
                    </a:lnTo>
                    <a:lnTo>
                      <a:pt x="109" y="2630"/>
                    </a:lnTo>
                    <a:lnTo>
                      <a:pt x="56" y="2591"/>
                    </a:lnTo>
                    <a:lnTo>
                      <a:pt x="19" y="2538"/>
                    </a:lnTo>
                    <a:lnTo>
                      <a:pt x="1" y="2474"/>
                    </a:lnTo>
                    <a:lnTo>
                      <a:pt x="0" y="196"/>
                    </a:lnTo>
                    <a:close/>
                  </a:path>
                </a:pathLst>
              </a:custGeom>
              <a:noFill/>
              <a:ln w="28956">
                <a:solidFill>
                  <a:srgbClr val="006F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899" y="3662"/>
              <a:ext cx="6074" cy="2650"/>
              <a:chOff x="899" y="3662"/>
              <a:chExt cx="6074" cy="2650"/>
            </a:xfrm>
          </p:grpSpPr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899" y="3662"/>
                <a:ext cx="6074" cy="2650"/>
              </a:xfrm>
              <a:custGeom>
                <a:avLst/>
                <a:gdLst>
                  <a:gd name="T0" fmla="+- 0 899 899"/>
                  <a:gd name="T1" fmla="*/ T0 w 6074"/>
                  <a:gd name="T2" fmla="+- 0 3822 3662"/>
                  <a:gd name="T3" fmla="*/ 3822 h 2650"/>
                  <a:gd name="T4" fmla="+- 0 913 899"/>
                  <a:gd name="T5" fmla="*/ T4 w 6074"/>
                  <a:gd name="T6" fmla="+- 0 3757 3662"/>
                  <a:gd name="T7" fmla="*/ 3757 h 2650"/>
                  <a:gd name="T8" fmla="+- 0 951 899"/>
                  <a:gd name="T9" fmla="*/ T8 w 6074"/>
                  <a:gd name="T10" fmla="+- 0 3704 3662"/>
                  <a:gd name="T11" fmla="*/ 3704 h 2650"/>
                  <a:gd name="T12" fmla="+- 0 1007 899"/>
                  <a:gd name="T13" fmla="*/ T12 w 6074"/>
                  <a:gd name="T14" fmla="+- 0 3671 3662"/>
                  <a:gd name="T15" fmla="*/ 3671 h 2650"/>
                  <a:gd name="T16" fmla="+- 0 6813 899"/>
                  <a:gd name="T17" fmla="*/ T16 w 6074"/>
                  <a:gd name="T18" fmla="+- 0 3662 3662"/>
                  <a:gd name="T19" fmla="*/ 3662 h 2650"/>
                  <a:gd name="T20" fmla="+- 0 6836 899"/>
                  <a:gd name="T21" fmla="*/ T20 w 6074"/>
                  <a:gd name="T22" fmla="+- 0 3664 3662"/>
                  <a:gd name="T23" fmla="*/ 3664 h 2650"/>
                  <a:gd name="T24" fmla="+- 0 6898 899"/>
                  <a:gd name="T25" fmla="*/ T24 w 6074"/>
                  <a:gd name="T26" fmla="+- 0 3686 3662"/>
                  <a:gd name="T27" fmla="*/ 3686 h 2650"/>
                  <a:gd name="T28" fmla="+- 0 6945 899"/>
                  <a:gd name="T29" fmla="*/ T28 w 6074"/>
                  <a:gd name="T30" fmla="+- 0 3731 3662"/>
                  <a:gd name="T31" fmla="*/ 3731 h 2650"/>
                  <a:gd name="T32" fmla="+- 0 6970 899"/>
                  <a:gd name="T33" fmla="*/ T32 w 6074"/>
                  <a:gd name="T34" fmla="+- 0 3792 3662"/>
                  <a:gd name="T35" fmla="*/ 3792 h 2650"/>
                  <a:gd name="T36" fmla="+- 0 6973 899"/>
                  <a:gd name="T37" fmla="*/ T36 w 6074"/>
                  <a:gd name="T38" fmla="+- 0 6151 3662"/>
                  <a:gd name="T39" fmla="*/ 6151 h 2650"/>
                  <a:gd name="T40" fmla="+- 0 6972 899"/>
                  <a:gd name="T41" fmla="*/ T40 w 6074"/>
                  <a:gd name="T42" fmla="+- 0 6174 3662"/>
                  <a:gd name="T43" fmla="*/ 6174 h 2650"/>
                  <a:gd name="T44" fmla="+- 0 6949 899"/>
                  <a:gd name="T45" fmla="*/ T44 w 6074"/>
                  <a:gd name="T46" fmla="+- 0 6236 3662"/>
                  <a:gd name="T47" fmla="*/ 6236 h 2650"/>
                  <a:gd name="T48" fmla="+- 0 6904 899"/>
                  <a:gd name="T49" fmla="*/ T48 w 6074"/>
                  <a:gd name="T50" fmla="+- 0 6283 3662"/>
                  <a:gd name="T51" fmla="*/ 6283 h 2650"/>
                  <a:gd name="T52" fmla="+- 0 6843 899"/>
                  <a:gd name="T53" fmla="*/ T52 w 6074"/>
                  <a:gd name="T54" fmla="+- 0 6309 3662"/>
                  <a:gd name="T55" fmla="*/ 6309 h 2650"/>
                  <a:gd name="T56" fmla="+- 0 1059 899"/>
                  <a:gd name="T57" fmla="*/ T56 w 6074"/>
                  <a:gd name="T58" fmla="+- 0 6312 3662"/>
                  <a:gd name="T59" fmla="*/ 6312 h 2650"/>
                  <a:gd name="T60" fmla="+- 0 1036 899"/>
                  <a:gd name="T61" fmla="*/ T60 w 6074"/>
                  <a:gd name="T62" fmla="+- 0 6310 3662"/>
                  <a:gd name="T63" fmla="*/ 6310 h 2650"/>
                  <a:gd name="T64" fmla="+- 0 974 899"/>
                  <a:gd name="T65" fmla="*/ T64 w 6074"/>
                  <a:gd name="T66" fmla="+- 0 6287 3662"/>
                  <a:gd name="T67" fmla="*/ 6287 h 2650"/>
                  <a:gd name="T68" fmla="+- 0 927 899"/>
                  <a:gd name="T69" fmla="*/ T68 w 6074"/>
                  <a:gd name="T70" fmla="+- 0 6243 3662"/>
                  <a:gd name="T71" fmla="*/ 6243 h 2650"/>
                  <a:gd name="T72" fmla="+- 0 902 899"/>
                  <a:gd name="T73" fmla="*/ T72 w 6074"/>
                  <a:gd name="T74" fmla="+- 0 6182 3662"/>
                  <a:gd name="T75" fmla="*/ 6182 h 2650"/>
                  <a:gd name="T76" fmla="+- 0 899 899"/>
                  <a:gd name="T77" fmla="*/ T76 w 6074"/>
                  <a:gd name="T78" fmla="+- 0 3822 3662"/>
                  <a:gd name="T79" fmla="*/ 3822 h 26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6074" h="2650">
                    <a:moveTo>
                      <a:pt x="0" y="160"/>
                    </a:moveTo>
                    <a:lnTo>
                      <a:pt x="14" y="95"/>
                    </a:lnTo>
                    <a:lnTo>
                      <a:pt x="52" y="42"/>
                    </a:lnTo>
                    <a:lnTo>
                      <a:pt x="108" y="9"/>
                    </a:lnTo>
                    <a:lnTo>
                      <a:pt x="5914" y="0"/>
                    </a:lnTo>
                    <a:lnTo>
                      <a:pt x="5937" y="2"/>
                    </a:lnTo>
                    <a:lnTo>
                      <a:pt x="5999" y="24"/>
                    </a:lnTo>
                    <a:lnTo>
                      <a:pt x="6046" y="69"/>
                    </a:lnTo>
                    <a:lnTo>
                      <a:pt x="6071" y="130"/>
                    </a:lnTo>
                    <a:lnTo>
                      <a:pt x="6074" y="2489"/>
                    </a:lnTo>
                    <a:lnTo>
                      <a:pt x="6073" y="2512"/>
                    </a:lnTo>
                    <a:lnTo>
                      <a:pt x="6050" y="2574"/>
                    </a:lnTo>
                    <a:lnTo>
                      <a:pt x="6005" y="2621"/>
                    </a:lnTo>
                    <a:lnTo>
                      <a:pt x="5944" y="2647"/>
                    </a:lnTo>
                    <a:lnTo>
                      <a:pt x="160" y="2650"/>
                    </a:lnTo>
                    <a:lnTo>
                      <a:pt x="137" y="2648"/>
                    </a:lnTo>
                    <a:lnTo>
                      <a:pt x="75" y="2625"/>
                    </a:lnTo>
                    <a:lnTo>
                      <a:pt x="28" y="2581"/>
                    </a:lnTo>
                    <a:lnTo>
                      <a:pt x="3" y="2520"/>
                    </a:lnTo>
                    <a:lnTo>
                      <a:pt x="0" y="160"/>
                    </a:lnTo>
                    <a:close/>
                  </a:path>
                </a:pathLst>
              </a:custGeom>
              <a:noFill/>
              <a:ln w="28956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7412" y="3662"/>
              <a:ext cx="6110" cy="2650"/>
              <a:chOff x="7412" y="3662"/>
              <a:chExt cx="6110" cy="2650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7412" y="3662"/>
                <a:ext cx="6110" cy="2650"/>
              </a:xfrm>
              <a:custGeom>
                <a:avLst/>
                <a:gdLst>
                  <a:gd name="T0" fmla="+- 0 7412 7412"/>
                  <a:gd name="T1" fmla="*/ T0 w 6110"/>
                  <a:gd name="T2" fmla="+- 0 3858 3662"/>
                  <a:gd name="T3" fmla="*/ 3858 h 2650"/>
                  <a:gd name="T4" fmla="+- 0 7424 7412"/>
                  <a:gd name="T5" fmla="*/ T4 w 6110"/>
                  <a:gd name="T6" fmla="+- 0 3791 3662"/>
                  <a:gd name="T7" fmla="*/ 3791 h 2650"/>
                  <a:gd name="T8" fmla="+- 0 7456 7412"/>
                  <a:gd name="T9" fmla="*/ T8 w 6110"/>
                  <a:gd name="T10" fmla="+- 0 3734 3662"/>
                  <a:gd name="T11" fmla="*/ 3734 h 2650"/>
                  <a:gd name="T12" fmla="+- 0 7505 7412"/>
                  <a:gd name="T13" fmla="*/ T12 w 6110"/>
                  <a:gd name="T14" fmla="+- 0 3691 3662"/>
                  <a:gd name="T15" fmla="*/ 3691 h 2650"/>
                  <a:gd name="T16" fmla="+- 0 7566 7412"/>
                  <a:gd name="T17" fmla="*/ T16 w 6110"/>
                  <a:gd name="T18" fmla="+- 0 3667 3662"/>
                  <a:gd name="T19" fmla="*/ 3667 h 2650"/>
                  <a:gd name="T20" fmla="+- 0 13327 7412"/>
                  <a:gd name="T21" fmla="*/ T20 w 6110"/>
                  <a:gd name="T22" fmla="+- 0 3662 3662"/>
                  <a:gd name="T23" fmla="*/ 3662 h 2650"/>
                  <a:gd name="T24" fmla="+- 0 13350 7412"/>
                  <a:gd name="T25" fmla="*/ T24 w 6110"/>
                  <a:gd name="T26" fmla="+- 0 3663 3662"/>
                  <a:gd name="T27" fmla="*/ 3663 h 2650"/>
                  <a:gd name="T28" fmla="+- 0 13414 7412"/>
                  <a:gd name="T29" fmla="*/ T28 w 6110"/>
                  <a:gd name="T30" fmla="+- 0 3682 3662"/>
                  <a:gd name="T31" fmla="*/ 3682 h 2650"/>
                  <a:gd name="T32" fmla="+- 0 13467 7412"/>
                  <a:gd name="T33" fmla="*/ T32 w 6110"/>
                  <a:gd name="T34" fmla="+- 0 3721 3662"/>
                  <a:gd name="T35" fmla="*/ 3721 h 2650"/>
                  <a:gd name="T36" fmla="+- 0 13504 7412"/>
                  <a:gd name="T37" fmla="*/ T36 w 6110"/>
                  <a:gd name="T38" fmla="+- 0 3774 3662"/>
                  <a:gd name="T39" fmla="*/ 3774 h 2650"/>
                  <a:gd name="T40" fmla="+- 0 13522 7412"/>
                  <a:gd name="T41" fmla="*/ T40 w 6110"/>
                  <a:gd name="T42" fmla="+- 0 3838 3662"/>
                  <a:gd name="T43" fmla="*/ 3838 h 2650"/>
                  <a:gd name="T44" fmla="+- 0 13523 7412"/>
                  <a:gd name="T45" fmla="*/ T44 w 6110"/>
                  <a:gd name="T46" fmla="+- 0 6116 3662"/>
                  <a:gd name="T47" fmla="*/ 6116 h 2650"/>
                  <a:gd name="T48" fmla="+- 0 13521 7412"/>
                  <a:gd name="T49" fmla="*/ T48 w 6110"/>
                  <a:gd name="T50" fmla="+- 0 6139 3662"/>
                  <a:gd name="T51" fmla="*/ 6139 h 2650"/>
                  <a:gd name="T52" fmla="+- 0 13502 7412"/>
                  <a:gd name="T53" fmla="*/ T52 w 6110"/>
                  <a:gd name="T54" fmla="+- 0 6203 3662"/>
                  <a:gd name="T55" fmla="*/ 6203 h 2650"/>
                  <a:gd name="T56" fmla="+- 0 13464 7412"/>
                  <a:gd name="T57" fmla="*/ T56 w 6110"/>
                  <a:gd name="T58" fmla="+- 0 6256 3662"/>
                  <a:gd name="T59" fmla="*/ 6256 h 2650"/>
                  <a:gd name="T60" fmla="+- 0 13411 7412"/>
                  <a:gd name="T61" fmla="*/ T60 w 6110"/>
                  <a:gd name="T62" fmla="+- 0 6293 3662"/>
                  <a:gd name="T63" fmla="*/ 6293 h 2650"/>
                  <a:gd name="T64" fmla="+- 0 13346 7412"/>
                  <a:gd name="T65" fmla="*/ T64 w 6110"/>
                  <a:gd name="T66" fmla="+- 0 6311 3662"/>
                  <a:gd name="T67" fmla="*/ 6311 h 2650"/>
                  <a:gd name="T68" fmla="+- 0 7608 7412"/>
                  <a:gd name="T69" fmla="*/ T68 w 6110"/>
                  <a:gd name="T70" fmla="+- 0 6312 3662"/>
                  <a:gd name="T71" fmla="*/ 6312 h 2650"/>
                  <a:gd name="T72" fmla="+- 0 7585 7412"/>
                  <a:gd name="T73" fmla="*/ T72 w 6110"/>
                  <a:gd name="T74" fmla="+- 0 6310 3662"/>
                  <a:gd name="T75" fmla="*/ 6310 h 2650"/>
                  <a:gd name="T76" fmla="+- 0 7521 7412"/>
                  <a:gd name="T77" fmla="*/ T76 w 6110"/>
                  <a:gd name="T78" fmla="+- 0 6291 3662"/>
                  <a:gd name="T79" fmla="*/ 6291 h 2650"/>
                  <a:gd name="T80" fmla="+- 0 7468 7412"/>
                  <a:gd name="T81" fmla="*/ T80 w 6110"/>
                  <a:gd name="T82" fmla="+- 0 6253 3662"/>
                  <a:gd name="T83" fmla="*/ 6253 h 2650"/>
                  <a:gd name="T84" fmla="+- 0 7431 7412"/>
                  <a:gd name="T85" fmla="*/ T84 w 6110"/>
                  <a:gd name="T86" fmla="+- 0 6200 3662"/>
                  <a:gd name="T87" fmla="*/ 6200 h 2650"/>
                  <a:gd name="T88" fmla="+- 0 7413 7412"/>
                  <a:gd name="T89" fmla="*/ T88 w 6110"/>
                  <a:gd name="T90" fmla="+- 0 6135 3662"/>
                  <a:gd name="T91" fmla="*/ 6135 h 2650"/>
                  <a:gd name="T92" fmla="+- 0 7412 7412"/>
                  <a:gd name="T93" fmla="*/ T92 w 6110"/>
                  <a:gd name="T94" fmla="+- 0 3858 3662"/>
                  <a:gd name="T95" fmla="*/ 3858 h 26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6110" h="2650">
                    <a:moveTo>
                      <a:pt x="0" y="196"/>
                    </a:moveTo>
                    <a:lnTo>
                      <a:pt x="12" y="129"/>
                    </a:lnTo>
                    <a:lnTo>
                      <a:pt x="44" y="72"/>
                    </a:lnTo>
                    <a:lnTo>
                      <a:pt x="93" y="29"/>
                    </a:lnTo>
                    <a:lnTo>
                      <a:pt x="154" y="5"/>
                    </a:lnTo>
                    <a:lnTo>
                      <a:pt x="5915" y="0"/>
                    </a:lnTo>
                    <a:lnTo>
                      <a:pt x="5938" y="1"/>
                    </a:lnTo>
                    <a:lnTo>
                      <a:pt x="6002" y="20"/>
                    </a:lnTo>
                    <a:lnTo>
                      <a:pt x="6055" y="59"/>
                    </a:lnTo>
                    <a:lnTo>
                      <a:pt x="6092" y="112"/>
                    </a:lnTo>
                    <a:lnTo>
                      <a:pt x="6110" y="176"/>
                    </a:lnTo>
                    <a:lnTo>
                      <a:pt x="6111" y="2454"/>
                    </a:lnTo>
                    <a:lnTo>
                      <a:pt x="6109" y="2477"/>
                    </a:lnTo>
                    <a:lnTo>
                      <a:pt x="6090" y="2541"/>
                    </a:lnTo>
                    <a:lnTo>
                      <a:pt x="6052" y="2594"/>
                    </a:lnTo>
                    <a:lnTo>
                      <a:pt x="5999" y="2631"/>
                    </a:lnTo>
                    <a:lnTo>
                      <a:pt x="5934" y="2649"/>
                    </a:lnTo>
                    <a:lnTo>
                      <a:pt x="196" y="2650"/>
                    </a:lnTo>
                    <a:lnTo>
                      <a:pt x="173" y="2648"/>
                    </a:lnTo>
                    <a:lnTo>
                      <a:pt x="109" y="2629"/>
                    </a:lnTo>
                    <a:lnTo>
                      <a:pt x="56" y="2591"/>
                    </a:lnTo>
                    <a:lnTo>
                      <a:pt x="19" y="2538"/>
                    </a:lnTo>
                    <a:lnTo>
                      <a:pt x="1" y="2473"/>
                    </a:lnTo>
                    <a:lnTo>
                      <a:pt x="0" y="196"/>
                    </a:lnTo>
                    <a:close/>
                  </a:path>
                </a:pathLst>
              </a:custGeom>
              <a:noFill/>
              <a:ln w="28956">
                <a:solidFill>
                  <a:srgbClr val="6F2F9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083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88" y="2802"/>
                <a:ext cx="2392" cy="17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4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0" y="2730"/>
                <a:ext cx="3192" cy="18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F90F238-7CA3-4063-A71A-4BF916FBF52F}"/>
              </a:ext>
            </a:extLst>
          </p:cNvPr>
          <p:cNvSpPr txBox="1"/>
          <p:nvPr/>
        </p:nvSpPr>
        <p:spPr>
          <a:xfrm>
            <a:off x="688323" y="1449764"/>
            <a:ext cx="3576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Универсальность</a:t>
            </a:r>
            <a:endParaRPr lang="ru-RU" dirty="0"/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Универсальное ПО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Коробочное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UC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	UC, AA / VM, ACD, Conference, Mobile Extension, Hot desking, Emergency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д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DF90F238-7CA3-4063-A71A-4BF916FBF52F}"/>
              </a:ext>
            </a:extLst>
          </p:cNvPr>
          <p:cNvSpPr txBox="1"/>
          <p:nvPr/>
        </p:nvSpPr>
        <p:spPr>
          <a:xfrm>
            <a:off x="688321" y="3249003"/>
            <a:ext cx="357602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Экономичность</a:t>
            </a:r>
            <a:endParaRPr lang="ru-RU" dirty="0"/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Экономия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встроенным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приложениям 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упрощенным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опциональным модулям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Совместимость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 установленными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приложениями и терминалами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F90F238-7CA3-4063-A71A-4BF916FBF52F}"/>
              </a:ext>
            </a:extLst>
          </p:cNvPr>
          <p:cNvSpPr txBox="1"/>
          <p:nvPr/>
        </p:nvSpPr>
        <p:spPr>
          <a:xfrm>
            <a:off x="4857895" y="1461656"/>
            <a:ext cx="3576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Гибкость</a:t>
            </a:r>
            <a:endParaRPr lang="ru-RU" dirty="0"/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Универсальный базовый кабинет и расширение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Отдельные модули для линий и внутренних телефонов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Комбинирование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TDM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F90F238-7CA3-4063-A71A-4BF916FBF52F}"/>
              </a:ext>
            </a:extLst>
          </p:cNvPr>
          <p:cNvSpPr txBox="1"/>
          <p:nvPr/>
        </p:nvSpPr>
        <p:spPr>
          <a:xfrm>
            <a:off x="4943354" y="3356724"/>
            <a:ext cx="3576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Простота и надежность</a:t>
            </a:r>
            <a:endParaRPr lang="ru-RU" dirty="0"/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Простота установки и обслуживания. Универсальное ПО. Одинаковые интерфейсы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RJ-45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Повышенная устойчивость к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шумным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средам</a:t>
            </a:r>
          </a:p>
        </p:txBody>
      </p:sp>
      <p:sp>
        <p:nvSpPr>
          <p:cNvPr id="65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30204" y="680596"/>
            <a:ext cx="2708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Опорные моменты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4324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046929" y="3978639"/>
            <a:ext cx="5827712" cy="1185862"/>
            <a:chOff x="3158" y="137"/>
            <a:chExt cx="9176" cy="1867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0" y="171"/>
              <a:ext cx="3958" cy="1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621" y="1513"/>
              <a:ext cx="2894" cy="482"/>
              <a:chOff x="3621" y="1513"/>
              <a:chExt cx="2894" cy="482"/>
            </a:xfrm>
          </p:grpSpPr>
          <p:sp>
            <p:nvSpPr>
              <p:cNvPr id="4620" name="Freeform 5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60 3621"/>
                  <a:gd name="T1" fmla="*/ T0 w 2894"/>
                  <a:gd name="T2" fmla="+- 0 1939 1513"/>
                  <a:gd name="T3" fmla="*/ 1939 h 482"/>
                  <a:gd name="T4" fmla="+- 0 3622 3621"/>
                  <a:gd name="T5" fmla="*/ T4 w 2894"/>
                  <a:gd name="T6" fmla="+- 0 1986 1513"/>
                  <a:gd name="T7" fmla="*/ 1986 h 482"/>
                  <a:gd name="T8" fmla="+- 0 3621 3621"/>
                  <a:gd name="T9" fmla="*/ T8 w 2894"/>
                  <a:gd name="T10" fmla="+- 0 1993 1513"/>
                  <a:gd name="T11" fmla="*/ 1993 h 482"/>
                  <a:gd name="T12" fmla="+- 0 3641 3621"/>
                  <a:gd name="T13" fmla="*/ T12 w 2894"/>
                  <a:gd name="T14" fmla="+- 0 1995 1513"/>
                  <a:gd name="T15" fmla="*/ 1995 h 482"/>
                  <a:gd name="T16" fmla="+- 0 3642 3621"/>
                  <a:gd name="T17" fmla="*/ T16 w 2894"/>
                  <a:gd name="T18" fmla="+- 0 1990 1513"/>
                  <a:gd name="T19" fmla="*/ 1990 h 482"/>
                  <a:gd name="T20" fmla="+- 0 3641 3621"/>
                  <a:gd name="T21" fmla="*/ T20 w 2894"/>
                  <a:gd name="T22" fmla="+- 0 1990 1513"/>
                  <a:gd name="T23" fmla="*/ 1990 h 482"/>
                  <a:gd name="T24" fmla="+- 0 3642 3621"/>
                  <a:gd name="T25" fmla="*/ T24 w 2894"/>
                  <a:gd name="T26" fmla="+- 0 1989 1513"/>
                  <a:gd name="T27" fmla="*/ 1989 h 482"/>
                  <a:gd name="T28" fmla="+- 0 3642 3621"/>
                  <a:gd name="T29" fmla="*/ T28 w 2894"/>
                  <a:gd name="T30" fmla="+- 0 1989 1513"/>
                  <a:gd name="T31" fmla="*/ 1989 h 482"/>
                  <a:gd name="T32" fmla="+- 0 3643 3621"/>
                  <a:gd name="T33" fmla="*/ T32 w 2894"/>
                  <a:gd name="T34" fmla="+- 0 1986 1513"/>
                  <a:gd name="T35" fmla="*/ 1986 h 482"/>
                  <a:gd name="T36" fmla="+- 0 3643 3621"/>
                  <a:gd name="T37" fmla="*/ T36 w 2894"/>
                  <a:gd name="T38" fmla="+- 0 1985 1513"/>
                  <a:gd name="T39" fmla="*/ 1985 h 482"/>
                  <a:gd name="T40" fmla="+- 0 3644 3621"/>
                  <a:gd name="T41" fmla="*/ T40 w 2894"/>
                  <a:gd name="T42" fmla="+- 0 1982 1513"/>
                  <a:gd name="T43" fmla="*/ 1982 h 482"/>
                  <a:gd name="T44" fmla="+- 0 3645 3621"/>
                  <a:gd name="T45" fmla="*/ T44 w 2894"/>
                  <a:gd name="T46" fmla="+- 0 1981 1513"/>
                  <a:gd name="T47" fmla="*/ 1981 h 482"/>
                  <a:gd name="T48" fmla="+- 0 3648 3621"/>
                  <a:gd name="T49" fmla="*/ T48 w 2894"/>
                  <a:gd name="T50" fmla="+- 0 1976 1513"/>
                  <a:gd name="T51" fmla="*/ 1976 h 482"/>
                  <a:gd name="T52" fmla="+- 0 3648 3621"/>
                  <a:gd name="T53" fmla="*/ T52 w 2894"/>
                  <a:gd name="T54" fmla="+- 0 1976 1513"/>
                  <a:gd name="T55" fmla="*/ 1976 h 482"/>
                  <a:gd name="T56" fmla="+- 0 3651 3621"/>
                  <a:gd name="T57" fmla="*/ T56 w 2894"/>
                  <a:gd name="T58" fmla="+- 0 1972 1513"/>
                  <a:gd name="T59" fmla="*/ 1972 h 482"/>
                  <a:gd name="T60" fmla="+- 0 3651 3621"/>
                  <a:gd name="T61" fmla="*/ T60 w 2894"/>
                  <a:gd name="T62" fmla="+- 0 1972 1513"/>
                  <a:gd name="T63" fmla="*/ 1972 h 482"/>
                  <a:gd name="T64" fmla="+- 0 3657 3621"/>
                  <a:gd name="T65" fmla="*/ T64 w 2894"/>
                  <a:gd name="T66" fmla="+- 0 1967 1513"/>
                  <a:gd name="T67" fmla="*/ 1967 h 482"/>
                  <a:gd name="T68" fmla="+- 0 3662 3621"/>
                  <a:gd name="T69" fmla="*/ T68 w 2894"/>
                  <a:gd name="T70" fmla="+- 0 1962 1513"/>
                  <a:gd name="T71" fmla="*/ 1962 h 482"/>
                  <a:gd name="T72" fmla="+- 0 3669 3621"/>
                  <a:gd name="T73" fmla="*/ T72 w 2894"/>
                  <a:gd name="T74" fmla="+- 0 1957 1513"/>
                  <a:gd name="T75" fmla="*/ 1957 h 482"/>
                  <a:gd name="T76" fmla="+- 0 3671 3621"/>
                  <a:gd name="T77" fmla="*/ T76 w 2894"/>
                  <a:gd name="T78" fmla="+- 0 1956 1513"/>
                  <a:gd name="T79" fmla="*/ 1956 h 482"/>
                  <a:gd name="T80" fmla="+- 0 3660 3621"/>
                  <a:gd name="T81" fmla="*/ T80 w 2894"/>
                  <a:gd name="T82" fmla="+- 0 1939 1513"/>
                  <a:gd name="T83" fmla="*/ 193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2894" h="482">
                    <a:moveTo>
                      <a:pt x="39" y="426"/>
                    </a:moveTo>
                    <a:lnTo>
                      <a:pt x="1" y="473"/>
                    </a:lnTo>
                    <a:lnTo>
                      <a:pt x="0" y="480"/>
                    </a:lnTo>
                    <a:lnTo>
                      <a:pt x="20" y="482"/>
                    </a:lnTo>
                    <a:lnTo>
                      <a:pt x="21" y="477"/>
                    </a:lnTo>
                    <a:lnTo>
                      <a:pt x="20" y="477"/>
                    </a:lnTo>
                    <a:lnTo>
                      <a:pt x="21" y="476"/>
                    </a:lnTo>
                    <a:lnTo>
                      <a:pt x="22" y="473"/>
                    </a:lnTo>
                    <a:lnTo>
                      <a:pt x="22" y="472"/>
                    </a:lnTo>
                    <a:lnTo>
                      <a:pt x="23" y="469"/>
                    </a:lnTo>
                    <a:lnTo>
                      <a:pt x="24" y="468"/>
                    </a:lnTo>
                    <a:lnTo>
                      <a:pt x="27" y="463"/>
                    </a:lnTo>
                    <a:lnTo>
                      <a:pt x="30" y="459"/>
                    </a:lnTo>
                    <a:lnTo>
                      <a:pt x="36" y="454"/>
                    </a:lnTo>
                    <a:lnTo>
                      <a:pt x="41" y="449"/>
                    </a:lnTo>
                    <a:lnTo>
                      <a:pt x="48" y="444"/>
                    </a:lnTo>
                    <a:lnTo>
                      <a:pt x="50" y="443"/>
                    </a:lnTo>
                    <a:lnTo>
                      <a:pt x="39" y="42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1" name="Freeform 6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42 3621"/>
                  <a:gd name="T1" fmla="*/ T0 w 2894"/>
                  <a:gd name="T2" fmla="+- 0 1989 1513"/>
                  <a:gd name="T3" fmla="*/ 1989 h 482"/>
                  <a:gd name="T4" fmla="+- 0 3641 3621"/>
                  <a:gd name="T5" fmla="*/ T4 w 2894"/>
                  <a:gd name="T6" fmla="+- 0 1990 1513"/>
                  <a:gd name="T7" fmla="*/ 1990 h 482"/>
                  <a:gd name="T8" fmla="+- 0 3642 3621"/>
                  <a:gd name="T9" fmla="*/ T8 w 2894"/>
                  <a:gd name="T10" fmla="+- 0 1989 1513"/>
                  <a:gd name="T11" fmla="*/ 1989 h 482"/>
                  <a:gd name="T12" fmla="+- 0 3642 3621"/>
                  <a:gd name="T13" fmla="*/ T12 w 2894"/>
                  <a:gd name="T14" fmla="+- 0 1989 1513"/>
                  <a:gd name="T15" fmla="*/ 198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94" h="482">
                    <a:moveTo>
                      <a:pt x="21" y="476"/>
                    </a:moveTo>
                    <a:lnTo>
                      <a:pt x="20" y="477"/>
                    </a:lnTo>
                    <a:lnTo>
                      <a:pt x="21" y="47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2" name="Freeform 7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42 3621"/>
                  <a:gd name="T1" fmla="*/ T0 w 2894"/>
                  <a:gd name="T2" fmla="+- 0 1989 1513"/>
                  <a:gd name="T3" fmla="*/ 1989 h 482"/>
                  <a:gd name="T4" fmla="+- 0 3641 3621"/>
                  <a:gd name="T5" fmla="*/ T4 w 2894"/>
                  <a:gd name="T6" fmla="+- 0 1990 1513"/>
                  <a:gd name="T7" fmla="*/ 1990 h 482"/>
                  <a:gd name="T8" fmla="+- 0 3642 3621"/>
                  <a:gd name="T9" fmla="*/ T8 w 2894"/>
                  <a:gd name="T10" fmla="+- 0 1990 1513"/>
                  <a:gd name="T11" fmla="*/ 1990 h 482"/>
                  <a:gd name="T12" fmla="+- 0 3642 3621"/>
                  <a:gd name="T13" fmla="*/ T12 w 2894"/>
                  <a:gd name="T14" fmla="+- 0 1989 1513"/>
                  <a:gd name="T15" fmla="*/ 198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94" h="482">
                    <a:moveTo>
                      <a:pt x="21" y="476"/>
                    </a:moveTo>
                    <a:lnTo>
                      <a:pt x="20" y="477"/>
                    </a:lnTo>
                    <a:lnTo>
                      <a:pt x="21" y="477"/>
                    </a:lnTo>
                    <a:lnTo>
                      <a:pt x="21" y="47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3" name="Freeform 8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42 3621"/>
                  <a:gd name="T1" fmla="*/ T0 w 2894"/>
                  <a:gd name="T2" fmla="+- 0 1989 1513"/>
                  <a:gd name="T3" fmla="*/ 1989 h 482"/>
                  <a:gd name="T4" fmla="+- 0 3642 3621"/>
                  <a:gd name="T5" fmla="*/ T4 w 2894"/>
                  <a:gd name="T6" fmla="+- 0 1989 1513"/>
                  <a:gd name="T7" fmla="*/ 1989 h 482"/>
                  <a:gd name="T8" fmla="+- 0 3642 3621"/>
                  <a:gd name="T9" fmla="*/ T8 w 2894"/>
                  <a:gd name="T10" fmla="+- 0 1989 1513"/>
                  <a:gd name="T11" fmla="*/ 198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94" h="482">
                    <a:moveTo>
                      <a:pt x="21" y="476"/>
                    </a:moveTo>
                    <a:lnTo>
                      <a:pt x="21" y="47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4" name="Freeform 9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43 3621"/>
                  <a:gd name="T1" fmla="*/ T0 w 2894"/>
                  <a:gd name="T2" fmla="+- 0 1985 1513"/>
                  <a:gd name="T3" fmla="*/ 1985 h 482"/>
                  <a:gd name="T4" fmla="+- 0 3642 3621"/>
                  <a:gd name="T5" fmla="*/ T4 w 2894"/>
                  <a:gd name="T6" fmla="+- 0 1986 1513"/>
                  <a:gd name="T7" fmla="*/ 1986 h 482"/>
                  <a:gd name="T8" fmla="+- 0 3643 3621"/>
                  <a:gd name="T9" fmla="*/ T8 w 2894"/>
                  <a:gd name="T10" fmla="+- 0 1985 1513"/>
                  <a:gd name="T11" fmla="*/ 198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94" h="482">
                    <a:moveTo>
                      <a:pt x="22" y="472"/>
                    </a:moveTo>
                    <a:lnTo>
                      <a:pt x="21" y="473"/>
                    </a:lnTo>
                    <a:lnTo>
                      <a:pt x="22" y="47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5" name="Freeform 10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43 3621"/>
                  <a:gd name="T1" fmla="*/ T0 w 2894"/>
                  <a:gd name="T2" fmla="+- 0 1985 1513"/>
                  <a:gd name="T3" fmla="*/ 1985 h 482"/>
                  <a:gd name="T4" fmla="+- 0 3642 3621"/>
                  <a:gd name="T5" fmla="*/ T4 w 2894"/>
                  <a:gd name="T6" fmla="+- 0 1986 1513"/>
                  <a:gd name="T7" fmla="*/ 1986 h 482"/>
                  <a:gd name="T8" fmla="+- 0 3643 3621"/>
                  <a:gd name="T9" fmla="*/ T8 w 2894"/>
                  <a:gd name="T10" fmla="+- 0 1985 1513"/>
                  <a:gd name="T11" fmla="*/ 198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94" h="482">
                    <a:moveTo>
                      <a:pt x="22" y="472"/>
                    </a:moveTo>
                    <a:lnTo>
                      <a:pt x="21" y="473"/>
                    </a:lnTo>
                    <a:lnTo>
                      <a:pt x="22" y="47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6" name="Freeform 11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43 3621"/>
                  <a:gd name="T1" fmla="*/ T0 w 2894"/>
                  <a:gd name="T2" fmla="+- 0 1985 1513"/>
                  <a:gd name="T3" fmla="*/ 1985 h 482"/>
                  <a:gd name="T4" fmla="+- 0 3643 3621"/>
                  <a:gd name="T5" fmla="*/ T4 w 2894"/>
                  <a:gd name="T6" fmla="+- 0 1985 1513"/>
                  <a:gd name="T7" fmla="*/ 198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894" h="482">
                    <a:moveTo>
                      <a:pt x="22" y="472"/>
                    </a:moveTo>
                    <a:lnTo>
                      <a:pt x="22" y="47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7" name="Freeform 12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45 3621"/>
                  <a:gd name="T1" fmla="*/ T0 w 2894"/>
                  <a:gd name="T2" fmla="+- 0 1981 1513"/>
                  <a:gd name="T3" fmla="*/ 1981 h 482"/>
                  <a:gd name="T4" fmla="+- 0 3644 3621"/>
                  <a:gd name="T5" fmla="*/ T4 w 2894"/>
                  <a:gd name="T6" fmla="+- 0 1982 1513"/>
                  <a:gd name="T7" fmla="*/ 1982 h 482"/>
                  <a:gd name="T8" fmla="+- 0 3645 3621"/>
                  <a:gd name="T9" fmla="*/ T8 w 2894"/>
                  <a:gd name="T10" fmla="+- 0 1981 1513"/>
                  <a:gd name="T11" fmla="*/ 1981 h 482"/>
                  <a:gd name="T12" fmla="+- 0 3645 3621"/>
                  <a:gd name="T13" fmla="*/ T12 w 2894"/>
                  <a:gd name="T14" fmla="+- 0 1981 1513"/>
                  <a:gd name="T15" fmla="*/ 1981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94" h="482">
                    <a:moveTo>
                      <a:pt x="24" y="468"/>
                    </a:moveTo>
                    <a:lnTo>
                      <a:pt x="23" y="469"/>
                    </a:lnTo>
                    <a:lnTo>
                      <a:pt x="24" y="46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8" name="Freeform 13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45 3621"/>
                  <a:gd name="T1" fmla="*/ T0 w 2894"/>
                  <a:gd name="T2" fmla="+- 0 1981 1513"/>
                  <a:gd name="T3" fmla="*/ 1981 h 482"/>
                  <a:gd name="T4" fmla="+- 0 3644 3621"/>
                  <a:gd name="T5" fmla="*/ T4 w 2894"/>
                  <a:gd name="T6" fmla="+- 0 1982 1513"/>
                  <a:gd name="T7" fmla="*/ 1982 h 482"/>
                  <a:gd name="T8" fmla="+- 0 3645 3621"/>
                  <a:gd name="T9" fmla="*/ T8 w 2894"/>
                  <a:gd name="T10" fmla="+- 0 1981 1513"/>
                  <a:gd name="T11" fmla="*/ 1981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94" h="482">
                    <a:moveTo>
                      <a:pt x="24" y="468"/>
                    </a:moveTo>
                    <a:lnTo>
                      <a:pt x="23" y="469"/>
                    </a:lnTo>
                    <a:lnTo>
                      <a:pt x="24" y="46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29" name="Freeform 14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45 3621"/>
                  <a:gd name="T1" fmla="*/ T0 w 2894"/>
                  <a:gd name="T2" fmla="+- 0 1981 1513"/>
                  <a:gd name="T3" fmla="*/ 1981 h 482"/>
                  <a:gd name="T4" fmla="+- 0 3645 3621"/>
                  <a:gd name="T5" fmla="*/ T4 w 2894"/>
                  <a:gd name="T6" fmla="+- 0 1981 1513"/>
                  <a:gd name="T7" fmla="*/ 1981 h 482"/>
                  <a:gd name="T8" fmla="+- 0 3645 3621"/>
                  <a:gd name="T9" fmla="*/ T8 w 2894"/>
                  <a:gd name="T10" fmla="+- 0 1981 1513"/>
                  <a:gd name="T11" fmla="*/ 1981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94" h="482">
                    <a:moveTo>
                      <a:pt x="24" y="468"/>
                    </a:moveTo>
                    <a:lnTo>
                      <a:pt x="24" y="46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0" name="Freeform 15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48 3621"/>
                  <a:gd name="T1" fmla="*/ T0 w 2894"/>
                  <a:gd name="T2" fmla="+- 0 1976 1513"/>
                  <a:gd name="T3" fmla="*/ 1976 h 482"/>
                  <a:gd name="T4" fmla="+- 0 3648 3621"/>
                  <a:gd name="T5" fmla="*/ T4 w 2894"/>
                  <a:gd name="T6" fmla="+- 0 1976 1513"/>
                  <a:gd name="T7" fmla="*/ 1976 h 482"/>
                  <a:gd name="T8" fmla="+- 0 3647 3621"/>
                  <a:gd name="T9" fmla="*/ T8 w 2894"/>
                  <a:gd name="T10" fmla="+- 0 1977 1513"/>
                  <a:gd name="T11" fmla="*/ 1977 h 482"/>
                  <a:gd name="T12" fmla="+- 0 3648 3621"/>
                  <a:gd name="T13" fmla="*/ T12 w 2894"/>
                  <a:gd name="T14" fmla="+- 0 1976 1513"/>
                  <a:gd name="T15" fmla="*/ 1976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94" h="482">
                    <a:moveTo>
                      <a:pt x="27" y="463"/>
                    </a:moveTo>
                    <a:lnTo>
                      <a:pt x="27" y="463"/>
                    </a:lnTo>
                    <a:lnTo>
                      <a:pt x="26" y="464"/>
                    </a:lnTo>
                    <a:lnTo>
                      <a:pt x="27" y="46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1" name="Freeform 16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52 3621"/>
                  <a:gd name="T1" fmla="*/ T0 w 2894"/>
                  <a:gd name="T2" fmla="+- 0 1972 1513"/>
                  <a:gd name="T3" fmla="*/ 1972 h 482"/>
                  <a:gd name="T4" fmla="+- 0 3651 3621"/>
                  <a:gd name="T5" fmla="*/ T4 w 2894"/>
                  <a:gd name="T6" fmla="+- 0 1972 1513"/>
                  <a:gd name="T7" fmla="*/ 1972 h 482"/>
                  <a:gd name="T8" fmla="+- 0 3651 3621"/>
                  <a:gd name="T9" fmla="*/ T8 w 2894"/>
                  <a:gd name="T10" fmla="+- 0 1972 1513"/>
                  <a:gd name="T11" fmla="*/ 1972 h 482"/>
                  <a:gd name="T12" fmla="+- 0 3652 3621"/>
                  <a:gd name="T13" fmla="*/ T12 w 2894"/>
                  <a:gd name="T14" fmla="+- 0 1972 1513"/>
                  <a:gd name="T15" fmla="*/ 197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94" h="482">
                    <a:moveTo>
                      <a:pt x="31" y="459"/>
                    </a:moveTo>
                    <a:lnTo>
                      <a:pt x="30" y="459"/>
                    </a:lnTo>
                    <a:lnTo>
                      <a:pt x="31" y="45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2" name="Freeform 17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57 3621"/>
                  <a:gd name="T1" fmla="*/ T0 w 2894"/>
                  <a:gd name="T2" fmla="+- 0 1967 1513"/>
                  <a:gd name="T3" fmla="*/ 1967 h 482"/>
                  <a:gd name="T4" fmla="+- 0 3656 3621"/>
                  <a:gd name="T5" fmla="*/ T4 w 2894"/>
                  <a:gd name="T6" fmla="+- 0 1967 1513"/>
                  <a:gd name="T7" fmla="*/ 1967 h 482"/>
                  <a:gd name="T8" fmla="+- 0 3657 3621"/>
                  <a:gd name="T9" fmla="*/ T8 w 2894"/>
                  <a:gd name="T10" fmla="+- 0 1967 1513"/>
                  <a:gd name="T11" fmla="*/ 1967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94" h="482">
                    <a:moveTo>
                      <a:pt x="36" y="454"/>
                    </a:moveTo>
                    <a:lnTo>
                      <a:pt x="35" y="454"/>
                    </a:lnTo>
                    <a:lnTo>
                      <a:pt x="36" y="45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3" name="Freeform 18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63 3621"/>
                  <a:gd name="T1" fmla="*/ T0 w 2894"/>
                  <a:gd name="T2" fmla="+- 0 1962 1513"/>
                  <a:gd name="T3" fmla="*/ 1962 h 482"/>
                  <a:gd name="T4" fmla="+- 0 3662 3621"/>
                  <a:gd name="T5" fmla="*/ T4 w 2894"/>
                  <a:gd name="T6" fmla="+- 0 1962 1513"/>
                  <a:gd name="T7" fmla="*/ 1962 h 482"/>
                  <a:gd name="T8" fmla="+- 0 3663 3621"/>
                  <a:gd name="T9" fmla="*/ T8 w 2894"/>
                  <a:gd name="T10" fmla="+- 0 1962 1513"/>
                  <a:gd name="T11" fmla="*/ 196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94" h="482">
                    <a:moveTo>
                      <a:pt x="42" y="449"/>
                    </a:moveTo>
                    <a:lnTo>
                      <a:pt x="41" y="449"/>
                    </a:lnTo>
                    <a:lnTo>
                      <a:pt x="42" y="44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4" name="Freeform 19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670 3621"/>
                  <a:gd name="T1" fmla="*/ T0 w 2894"/>
                  <a:gd name="T2" fmla="+- 0 1957 1513"/>
                  <a:gd name="T3" fmla="*/ 1957 h 482"/>
                  <a:gd name="T4" fmla="+- 0 3669 3621"/>
                  <a:gd name="T5" fmla="*/ T4 w 2894"/>
                  <a:gd name="T6" fmla="+- 0 1957 1513"/>
                  <a:gd name="T7" fmla="*/ 1957 h 482"/>
                  <a:gd name="T8" fmla="+- 0 3670 3621"/>
                  <a:gd name="T9" fmla="*/ T8 w 2894"/>
                  <a:gd name="T10" fmla="+- 0 1957 1513"/>
                  <a:gd name="T11" fmla="*/ 1957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94" h="482">
                    <a:moveTo>
                      <a:pt x="49" y="444"/>
                    </a:moveTo>
                    <a:lnTo>
                      <a:pt x="48" y="444"/>
                    </a:lnTo>
                    <a:lnTo>
                      <a:pt x="49" y="44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5" name="Freeform 20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734 3621"/>
                  <a:gd name="T1" fmla="*/ T0 w 2894"/>
                  <a:gd name="T2" fmla="+- 0 1903 1513"/>
                  <a:gd name="T3" fmla="*/ 1903 h 482"/>
                  <a:gd name="T4" fmla="+- 0 3723 3621"/>
                  <a:gd name="T5" fmla="*/ T4 w 2894"/>
                  <a:gd name="T6" fmla="+- 0 1907 1513"/>
                  <a:gd name="T7" fmla="*/ 1907 h 482"/>
                  <a:gd name="T8" fmla="+- 0 3698 3621"/>
                  <a:gd name="T9" fmla="*/ T8 w 2894"/>
                  <a:gd name="T10" fmla="+- 0 1918 1513"/>
                  <a:gd name="T11" fmla="*/ 1918 h 482"/>
                  <a:gd name="T12" fmla="+- 0 3678 3621"/>
                  <a:gd name="T13" fmla="*/ T12 w 2894"/>
                  <a:gd name="T14" fmla="+- 0 1928 1513"/>
                  <a:gd name="T15" fmla="*/ 1928 h 482"/>
                  <a:gd name="T16" fmla="+- 0 3687 3621"/>
                  <a:gd name="T17" fmla="*/ T16 w 2894"/>
                  <a:gd name="T18" fmla="+- 0 1946 1513"/>
                  <a:gd name="T19" fmla="*/ 1946 h 482"/>
                  <a:gd name="T20" fmla="+- 0 3707 3621"/>
                  <a:gd name="T21" fmla="*/ T20 w 2894"/>
                  <a:gd name="T22" fmla="+- 0 1936 1513"/>
                  <a:gd name="T23" fmla="*/ 1936 h 482"/>
                  <a:gd name="T24" fmla="+- 0 3707 3621"/>
                  <a:gd name="T25" fmla="*/ T24 w 2894"/>
                  <a:gd name="T26" fmla="+- 0 1936 1513"/>
                  <a:gd name="T27" fmla="*/ 1936 h 482"/>
                  <a:gd name="T28" fmla="+- 0 3731 3621"/>
                  <a:gd name="T29" fmla="*/ T28 w 2894"/>
                  <a:gd name="T30" fmla="+- 0 1925 1513"/>
                  <a:gd name="T31" fmla="*/ 1925 h 482"/>
                  <a:gd name="T32" fmla="+- 0 3741 3621"/>
                  <a:gd name="T33" fmla="*/ T32 w 2894"/>
                  <a:gd name="T34" fmla="+- 0 1921 1513"/>
                  <a:gd name="T35" fmla="*/ 1921 h 482"/>
                  <a:gd name="T36" fmla="+- 0 3734 3621"/>
                  <a:gd name="T37" fmla="*/ T36 w 2894"/>
                  <a:gd name="T38" fmla="+- 0 1903 1513"/>
                  <a:gd name="T39" fmla="*/ 1903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894" h="482">
                    <a:moveTo>
                      <a:pt x="113" y="390"/>
                    </a:moveTo>
                    <a:lnTo>
                      <a:pt x="102" y="394"/>
                    </a:lnTo>
                    <a:lnTo>
                      <a:pt x="77" y="405"/>
                    </a:lnTo>
                    <a:lnTo>
                      <a:pt x="57" y="415"/>
                    </a:lnTo>
                    <a:lnTo>
                      <a:pt x="66" y="433"/>
                    </a:lnTo>
                    <a:lnTo>
                      <a:pt x="86" y="423"/>
                    </a:lnTo>
                    <a:lnTo>
                      <a:pt x="110" y="412"/>
                    </a:lnTo>
                    <a:lnTo>
                      <a:pt x="120" y="408"/>
                    </a:lnTo>
                    <a:lnTo>
                      <a:pt x="113" y="39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6" name="Freeform 21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707 3621"/>
                  <a:gd name="T1" fmla="*/ T0 w 2894"/>
                  <a:gd name="T2" fmla="+- 0 1936 1513"/>
                  <a:gd name="T3" fmla="*/ 1936 h 482"/>
                  <a:gd name="T4" fmla="+- 0 3707 3621"/>
                  <a:gd name="T5" fmla="*/ T4 w 2894"/>
                  <a:gd name="T6" fmla="+- 0 1936 1513"/>
                  <a:gd name="T7" fmla="*/ 1936 h 482"/>
                  <a:gd name="T8" fmla="+- 0 3706 3621"/>
                  <a:gd name="T9" fmla="*/ T8 w 2894"/>
                  <a:gd name="T10" fmla="+- 0 1936 1513"/>
                  <a:gd name="T11" fmla="*/ 1936 h 482"/>
                  <a:gd name="T12" fmla="+- 0 3707 3621"/>
                  <a:gd name="T13" fmla="*/ T12 w 2894"/>
                  <a:gd name="T14" fmla="+- 0 1936 1513"/>
                  <a:gd name="T15" fmla="*/ 1936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94" h="482">
                    <a:moveTo>
                      <a:pt x="86" y="423"/>
                    </a:moveTo>
                    <a:lnTo>
                      <a:pt x="86" y="423"/>
                    </a:lnTo>
                    <a:lnTo>
                      <a:pt x="85" y="423"/>
                    </a:lnTo>
                    <a:lnTo>
                      <a:pt x="86" y="42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7" name="Freeform 22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731 3621"/>
                  <a:gd name="T1" fmla="*/ T0 w 2894"/>
                  <a:gd name="T2" fmla="+- 0 1925 1513"/>
                  <a:gd name="T3" fmla="*/ 1925 h 482"/>
                  <a:gd name="T4" fmla="+- 0 3731 3621"/>
                  <a:gd name="T5" fmla="*/ T4 w 2894"/>
                  <a:gd name="T6" fmla="+- 0 1925 1513"/>
                  <a:gd name="T7" fmla="*/ 1925 h 482"/>
                  <a:gd name="T8" fmla="+- 0 3731 3621"/>
                  <a:gd name="T9" fmla="*/ T8 w 2894"/>
                  <a:gd name="T10" fmla="+- 0 1925 1513"/>
                  <a:gd name="T11" fmla="*/ 192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94" h="482">
                    <a:moveTo>
                      <a:pt x="110" y="412"/>
                    </a:moveTo>
                    <a:lnTo>
                      <a:pt x="110" y="41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8" name="Freeform 23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810 3621"/>
                  <a:gd name="T1" fmla="*/ T0 w 2894"/>
                  <a:gd name="T2" fmla="+- 0 1877 1513"/>
                  <a:gd name="T3" fmla="*/ 1877 h 482"/>
                  <a:gd name="T4" fmla="+- 0 3783 3621"/>
                  <a:gd name="T5" fmla="*/ T4 w 2894"/>
                  <a:gd name="T6" fmla="+- 0 1885 1513"/>
                  <a:gd name="T7" fmla="*/ 1885 h 482"/>
                  <a:gd name="T8" fmla="+- 0 3753 3621"/>
                  <a:gd name="T9" fmla="*/ T8 w 2894"/>
                  <a:gd name="T10" fmla="+- 0 1896 1513"/>
                  <a:gd name="T11" fmla="*/ 1896 h 482"/>
                  <a:gd name="T12" fmla="+- 0 3759 3621"/>
                  <a:gd name="T13" fmla="*/ T12 w 2894"/>
                  <a:gd name="T14" fmla="+- 0 1914 1513"/>
                  <a:gd name="T15" fmla="*/ 1914 h 482"/>
                  <a:gd name="T16" fmla="+- 0 3789 3621"/>
                  <a:gd name="T17" fmla="*/ T16 w 2894"/>
                  <a:gd name="T18" fmla="+- 0 1904 1513"/>
                  <a:gd name="T19" fmla="*/ 1904 h 482"/>
                  <a:gd name="T20" fmla="+- 0 3816 3621"/>
                  <a:gd name="T21" fmla="*/ T20 w 2894"/>
                  <a:gd name="T22" fmla="+- 0 1896 1513"/>
                  <a:gd name="T23" fmla="*/ 1896 h 482"/>
                  <a:gd name="T24" fmla="+- 0 3810 3621"/>
                  <a:gd name="T25" fmla="*/ T24 w 2894"/>
                  <a:gd name="T26" fmla="+- 0 1877 1513"/>
                  <a:gd name="T27" fmla="*/ 1877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189" y="364"/>
                    </a:moveTo>
                    <a:lnTo>
                      <a:pt x="162" y="372"/>
                    </a:lnTo>
                    <a:lnTo>
                      <a:pt x="132" y="383"/>
                    </a:lnTo>
                    <a:lnTo>
                      <a:pt x="138" y="401"/>
                    </a:lnTo>
                    <a:lnTo>
                      <a:pt x="168" y="391"/>
                    </a:lnTo>
                    <a:lnTo>
                      <a:pt x="195" y="383"/>
                    </a:lnTo>
                    <a:lnTo>
                      <a:pt x="189" y="36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39" name="Freeform 24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888 3621"/>
                  <a:gd name="T1" fmla="*/ T0 w 2894"/>
                  <a:gd name="T2" fmla="+- 0 1857 1513"/>
                  <a:gd name="T3" fmla="*/ 1857 h 482"/>
                  <a:gd name="T4" fmla="+- 0 3855 3621"/>
                  <a:gd name="T5" fmla="*/ T4 w 2894"/>
                  <a:gd name="T6" fmla="+- 0 1865 1513"/>
                  <a:gd name="T7" fmla="*/ 1865 h 482"/>
                  <a:gd name="T8" fmla="+- 0 3830 3621"/>
                  <a:gd name="T9" fmla="*/ T8 w 2894"/>
                  <a:gd name="T10" fmla="+- 0 1872 1513"/>
                  <a:gd name="T11" fmla="*/ 1872 h 482"/>
                  <a:gd name="T12" fmla="+- 0 3835 3621"/>
                  <a:gd name="T13" fmla="*/ T12 w 2894"/>
                  <a:gd name="T14" fmla="+- 0 1891 1513"/>
                  <a:gd name="T15" fmla="*/ 1891 h 482"/>
                  <a:gd name="T16" fmla="+- 0 3860 3621"/>
                  <a:gd name="T17" fmla="*/ T16 w 2894"/>
                  <a:gd name="T18" fmla="+- 0 1884 1513"/>
                  <a:gd name="T19" fmla="*/ 1884 h 482"/>
                  <a:gd name="T20" fmla="+- 0 3893 3621"/>
                  <a:gd name="T21" fmla="*/ T20 w 2894"/>
                  <a:gd name="T22" fmla="+- 0 1876 1513"/>
                  <a:gd name="T23" fmla="*/ 1876 h 482"/>
                  <a:gd name="T24" fmla="+- 0 3888 3621"/>
                  <a:gd name="T25" fmla="*/ T24 w 2894"/>
                  <a:gd name="T26" fmla="+- 0 1857 1513"/>
                  <a:gd name="T27" fmla="*/ 1857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267" y="344"/>
                    </a:moveTo>
                    <a:lnTo>
                      <a:pt x="234" y="352"/>
                    </a:lnTo>
                    <a:lnTo>
                      <a:pt x="209" y="359"/>
                    </a:lnTo>
                    <a:lnTo>
                      <a:pt x="214" y="378"/>
                    </a:lnTo>
                    <a:lnTo>
                      <a:pt x="239" y="371"/>
                    </a:lnTo>
                    <a:lnTo>
                      <a:pt x="272" y="363"/>
                    </a:lnTo>
                    <a:lnTo>
                      <a:pt x="267" y="34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0" name="Freeform 25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967 3621"/>
                  <a:gd name="T1" fmla="*/ T0 w 2894"/>
                  <a:gd name="T2" fmla="+- 0 1839 1513"/>
                  <a:gd name="T3" fmla="*/ 1839 h 482"/>
                  <a:gd name="T4" fmla="+- 0 3938 3621"/>
                  <a:gd name="T5" fmla="*/ T4 w 2894"/>
                  <a:gd name="T6" fmla="+- 0 1845 1513"/>
                  <a:gd name="T7" fmla="*/ 1845 h 482"/>
                  <a:gd name="T8" fmla="+- 0 3908 3621"/>
                  <a:gd name="T9" fmla="*/ T8 w 2894"/>
                  <a:gd name="T10" fmla="+- 0 1852 1513"/>
                  <a:gd name="T11" fmla="*/ 1852 h 482"/>
                  <a:gd name="T12" fmla="+- 0 3912 3621"/>
                  <a:gd name="T13" fmla="*/ T12 w 2894"/>
                  <a:gd name="T14" fmla="+- 0 1872 1513"/>
                  <a:gd name="T15" fmla="*/ 1872 h 482"/>
                  <a:gd name="T16" fmla="+- 0 3942 3621"/>
                  <a:gd name="T17" fmla="*/ T16 w 2894"/>
                  <a:gd name="T18" fmla="+- 0 1865 1513"/>
                  <a:gd name="T19" fmla="*/ 1865 h 482"/>
                  <a:gd name="T20" fmla="+- 0 3943 3621"/>
                  <a:gd name="T21" fmla="*/ T20 w 2894"/>
                  <a:gd name="T22" fmla="+- 0 1865 1513"/>
                  <a:gd name="T23" fmla="*/ 1865 h 482"/>
                  <a:gd name="T24" fmla="+- 0 3971 3621"/>
                  <a:gd name="T25" fmla="*/ T24 w 2894"/>
                  <a:gd name="T26" fmla="+- 0 1859 1513"/>
                  <a:gd name="T27" fmla="*/ 1859 h 482"/>
                  <a:gd name="T28" fmla="+- 0 3967 3621"/>
                  <a:gd name="T29" fmla="*/ T28 w 2894"/>
                  <a:gd name="T30" fmla="+- 0 1839 1513"/>
                  <a:gd name="T31" fmla="*/ 183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894" h="482">
                    <a:moveTo>
                      <a:pt x="346" y="326"/>
                    </a:moveTo>
                    <a:lnTo>
                      <a:pt x="317" y="332"/>
                    </a:lnTo>
                    <a:lnTo>
                      <a:pt x="287" y="339"/>
                    </a:lnTo>
                    <a:lnTo>
                      <a:pt x="291" y="359"/>
                    </a:lnTo>
                    <a:lnTo>
                      <a:pt x="321" y="352"/>
                    </a:lnTo>
                    <a:lnTo>
                      <a:pt x="322" y="352"/>
                    </a:lnTo>
                    <a:lnTo>
                      <a:pt x="350" y="346"/>
                    </a:lnTo>
                    <a:lnTo>
                      <a:pt x="346" y="32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1" name="Freeform 26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3943 3621"/>
                  <a:gd name="T1" fmla="*/ T0 w 2894"/>
                  <a:gd name="T2" fmla="+- 0 1865 1513"/>
                  <a:gd name="T3" fmla="*/ 1865 h 482"/>
                  <a:gd name="T4" fmla="+- 0 3942 3621"/>
                  <a:gd name="T5" fmla="*/ T4 w 2894"/>
                  <a:gd name="T6" fmla="+- 0 1865 1513"/>
                  <a:gd name="T7" fmla="*/ 1865 h 482"/>
                  <a:gd name="T8" fmla="+- 0 3943 3621"/>
                  <a:gd name="T9" fmla="*/ T8 w 2894"/>
                  <a:gd name="T10" fmla="+- 0 1865 1513"/>
                  <a:gd name="T11" fmla="*/ 186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94" h="482">
                    <a:moveTo>
                      <a:pt x="322" y="352"/>
                    </a:moveTo>
                    <a:lnTo>
                      <a:pt x="321" y="352"/>
                    </a:lnTo>
                    <a:lnTo>
                      <a:pt x="322" y="35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2" name="Freeform 27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4046 3621"/>
                  <a:gd name="T1" fmla="*/ T0 w 2894"/>
                  <a:gd name="T2" fmla="+- 0 1824 1513"/>
                  <a:gd name="T3" fmla="*/ 1824 h 482"/>
                  <a:gd name="T4" fmla="+- 0 3987 3621"/>
                  <a:gd name="T5" fmla="*/ T4 w 2894"/>
                  <a:gd name="T6" fmla="+- 0 1835 1513"/>
                  <a:gd name="T7" fmla="*/ 1835 h 482"/>
                  <a:gd name="T8" fmla="+- 0 3990 3621"/>
                  <a:gd name="T9" fmla="*/ T8 w 2894"/>
                  <a:gd name="T10" fmla="+- 0 1855 1513"/>
                  <a:gd name="T11" fmla="*/ 1855 h 482"/>
                  <a:gd name="T12" fmla="+- 0 4034 3621"/>
                  <a:gd name="T13" fmla="*/ T12 w 2894"/>
                  <a:gd name="T14" fmla="+- 0 1847 1513"/>
                  <a:gd name="T15" fmla="*/ 1847 h 482"/>
                  <a:gd name="T16" fmla="+- 0 4049 3621"/>
                  <a:gd name="T17" fmla="*/ T16 w 2894"/>
                  <a:gd name="T18" fmla="+- 0 1844 1513"/>
                  <a:gd name="T19" fmla="*/ 1844 h 482"/>
                  <a:gd name="T20" fmla="+- 0 4046 3621"/>
                  <a:gd name="T21" fmla="*/ T20 w 2894"/>
                  <a:gd name="T22" fmla="+- 0 1824 1513"/>
                  <a:gd name="T23" fmla="*/ 1824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894" h="482">
                    <a:moveTo>
                      <a:pt x="425" y="311"/>
                    </a:moveTo>
                    <a:lnTo>
                      <a:pt x="366" y="322"/>
                    </a:lnTo>
                    <a:lnTo>
                      <a:pt x="369" y="342"/>
                    </a:lnTo>
                    <a:lnTo>
                      <a:pt x="413" y="334"/>
                    </a:lnTo>
                    <a:lnTo>
                      <a:pt x="428" y="331"/>
                    </a:lnTo>
                    <a:lnTo>
                      <a:pt x="425" y="31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3" name="Freeform 28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4125 3621"/>
                  <a:gd name="T1" fmla="*/ T0 w 2894"/>
                  <a:gd name="T2" fmla="+- 0 1811 1513"/>
                  <a:gd name="T3" fmla="*/ 1811 h 482"/>
                  <a:gd name="T4" fmla="+- 0 4080 3621"/>
                  <a:gd name="T5" fmla="*/ T4 w 2894"/>
                  <a:gd name="T6" fmla="+- 0 1818 1513"/>
                  <a:gd name="T7" fmla="*/ 1818 h 482"/>
                  <a:gd name="T8" fmla="+- 0 4065 3621"/>
                  <a:gd name="T9" fmla="*/ T8 w 2894"/>
                  <a:gd name="T10" fmla="+- 0 1821 1513"/>
                  <a:gd name="T11" fmla="*/ 1821 h 482"/>
                  <a:gd name="T12" fmla="+- 0 4069 3621"/>
                  <a:gd name="T13" fmla="*/ T12 w 2894"/>
                  <a:gd name="T14" fmla="+- 0 1841 1513"/>
                  <a:gd name="T15" fmla="*/ 1841 h 482"/>
                  <a:gd name="T16" fmla="+- 0 4084 3621"/>
                  <a:gd name="T17" fmla="*/ T16 w 2894"/>
                  <a:gd name="T18" fmla="+- 0 1838 1513"/>
                  <a:gd name="T19" fmla="*/ 1838 h 482"/>
                  <a:gd name="T20" fmla="+- 0 4083 3621"/>
                  <a:gd name="T21" fmla="*/ T20 w 2894"/>
                  <a:gd name="T22" fmla="+- 0 1838 1513"/>
                  <a:gd name="T23" fmla="*/ 1838 h 482"/>
                  <a:gd name="T24" fmla="+- 0 4128 3621"/>
                  <a:gd name="T25" fmla="*/ T24 w 2894"/>
                  <a:gd name="T26" fmla="+- 0 1831 1513"/>
                  <a:gd name="T27" fmla="*/ 1831 h 482"/>
                  <a:gd name="T28" fmla="+- 0 4125 3621"/>
                  <a:gd name="T29" fmla="*/ T28 w 2894"/>
                  <a:gd name="T30" fmla="+- 0 1811 1513"/>
                  <a:gd name="T31" fmla="*/ 1811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894" h="482">
                    <a:moveTo>
                      <a:pt x="504" y="298"/>
                    </a:moveTo>
                    <a:lnTo>
                      <a:pt x="459" y="305"/>
                    </a:lnTo>
                    <a:lnTo>
                      <a:pt x="444" y="308"/>
                    </a:lnTo>
                    <a:lnTo>
                      <a:pt x="448" y="328"/>
                    </a:lnTo>
                    <a:lnTo>
                      <a:pt x="463" y="325"/>
                    </a:lnTo>
                    <a:lnTo>
                      <a:pt x="462" y="325"/>
                    </a:lnTo>
                    <a:lnTo>
                      <a:pt x="507" y="318"/>
                    </a:lnTo>
                    <a:lnTo>
                      <a:pt x="504" y="29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4" name="Freeform 29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4204 3621"/>
                  <a:gd name="T1" fmla="*/ T0 w 2894"/>
                  <a:gd name="T2" fmla="+- 0 1800 1513"/>
                  <a:gd name="T3" fmla="*/ 1800 h 482"/>
                  <a:gd name="T4" fmla="+- 0 4186 3621"/>
                  <a:gd name="T5" fmla="*/ T4 w 2894"/>
                  <a:gd name="T6" fmla="+- 0 1802 1513"/>
                  <a:gd name="T7" fmla="*/ 1802 h 482"/>
                  <a:gd name="T8" fmla="+- 0 4145 3621"/>
                  <a:gd name="T9" fmla="*/ T8 w 2894"/>
                  <a:gd name="T10" fmla="+- 0 1808 1513"/>
                  <a:gd name="T11" fmla="*/ 1808 h 482"/>
                  <a:gd name="T12" fmla="+- 0 4148 3621"/>
                  <a:gd name="T13" fmla="*/ T12 w 2894"/>
                  <a:gd name="T14" fmla="+- 0 1828 1513"/>
                  <a:gd name="T15" fmla="*/ 1828 h 482"/>
                  <a:gd name="T16" fmla="+- 0 4189 3621"/>
                  <a:gd name="T17" fmla="*/ T16 w 2894"/>
                  <a:gd name="T18" fmla="+- 0 1822 1513"/>
                  <a:gd name="T19" fmla="*/ 1822 h 482"/>
                  <a:gd name="T20" fmla="+- 0 4190 3621"/>
                  <a:gd name="T21" fmla="*/ T20 w 2894"/>
                  <a:gd name="T22" fmla="+- 0 1822 1513"/>
                  <a:gd name="T23" fmla="*/ 1822 h 482"/>
                  <a:gd name="T24" fmla="+- 0 4207 3621"/>
                  <a:gd name="T25" fmla="*/ T24 w 2894"/>
                  <a:gd name="T26" fmla="+- 0 1820 1513"/>
                  <a:gd name="T27" fmla="*/ 1820 h 482"/>
                  <a:gd name="T28" fmla="+- 0 4204 3621"/>
                  <a:gd name="T29" fmla="*/ T28 w 2894"/>
                  <a:gd name="T30" fmla="+- 0 1800 1513"/>
                  <a:gd name="T31" fmla="*/ 1800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894" h="482">
                    <a:moveTo>
                      <a:pt x="583" y="287"/>
                    </a:moveTo>
                    <a:lnTo>
                      <a:pt x="565" y="289"/>
                    </a:lnTo>
                    <a:lnTo>
                      <a:pt x="524" y="295"/>
                    </a:lnTo>
                    <a:lnTo>
                      <a:pt x="527" y="315"/>
                    </a:lnTo>
                    <a:lnTo>
                      <a:pt x="568" y="309"/>
                    </a:lnTo>
                    <a:lnTo>
                      <a:pt x="569" y="309"/>
                    </a:lnTo>
                    <a:lnTo>
                      <a:pt x="586" y="307"/>
                    </a:lnTo>
                    <a:lnTo>
                      <a:pt x="583" y="28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5" name="Freeform 30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4190 3621"/>
                  <a:gd name="T1" fmla="*/ T0 w 2894"/>
                  <a:gd name="T2" fmla="+- 0 1822 1513"/>
                  <a:gd name="T3" fmla="*/ 1822 h 482"/>
                  <a:gd name="T4" fmla="+- 0 4189 3621"/>
                  <a:gd name="T5" fmla="*/ T4 w 2894"/>
                  <a:gd name="T6" fmla="+- 0 1822 1513"/>
                  <a:gd name="T7" fmla="*/ 1822 h 482"/>
                  <a:gd name="T8" fmla="+- 0 4189 3621"/>
                  <a:gd name="T9" fmla="*/ T8 w 2894"/>
                  <a:gd name="T10" fmla="+- 0 1822 1513"/>
                  <a:gd name="T11" fmla="*/ 1822 h 482"/>
                  <a:gd name="T12" fmla="+- 0 4190 3621"/>
                  <a:gd name="T13" fmla="*/ T12 w 2894"/>
                  <a:gd name="T14" fmla="+- 0 1822 1513"/>
                  <a:gd name="T15" fmla="*/ 182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94" h="482">
                    <a:moveTo>
                      <a:pt x="569" y="309"/>
                    </a:moveTo>
                    <a:lnTo>
                      <a:pt x="568" y="309"/>
                    </a:lnTo>
                    <a:lnTo>
                      <a:pt x="569" y="30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6" name="Freeform 31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4284 3621"/>
                  <a:gd name="T1" fmla="*/ T0 w 2894"/>
                  <a:gd name="T2" fmla="+- 0 1789 1513"/>
                  <a:gd name="T3" fmla="*/ 1789 h 482"/>
                  <a:gd name="T4" fmla="+- 0 4224 3621"/>
                  <a:gd name="T5" fmla="*/ T4 w 2894"/>
                  <a:gd name="T6" fmla="+- 0 1797 1513"/>
                  <a:gd name="T7" fmla="*/ 1797 h 482"/>
                  <a:gd name="T8" fmla="+- 0 4227 3621"/>
                  <a:gd name="T9" fmla="*/ T8 w 2894"/>
                  <a:gd name="T10" fmla="+- 0 1817 1513"/>
                  <a:gd name="T11" fmla="*/ 1817 h 482"/>
                  <a:gd name="T12" fmla="+- 0 4244 3621"/>
                  <a:gd name="T13" fmla="*/ T12 w 2894"/>
                  <a:gd name="T14" fmla="+- 0 1815 1513"/>
                  <a:gd name="T15" fmla="*/ 1815 h 482"/>
                  <a:gd name="T16" fmla="+- 0 4286 3621"/>
                  <a:gd name="T17" fmla="*/ T16 w 2894"/>
                  <a:gd name="T18" fmla="+- 0 1809 1513"/>
                  <a:gd name="T19" fmla="*/ 1809 h 482"/>
                  <a:gd name="T20" fmla="+- 0 4284 3621"/>
                  <a:gd name="T21" fmla="*/ T20 w 2894"/>
                  <a:gd name="T22" fmla="+- 0 1789 1513"/>
                  <a:gd name="T23" fmla="*/ 178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894" h="482">
                    <a:moveTo>
                      <a:pt x="663" y="276"/>
                    </a:moveTo>
                    <a:lnTo>
                      <a:pt x="603" y="284"/>
                    </a:lnTo>
                    <a:lnTo>
                      <a:pt x="606" y="304"/>
                    </a:lnTo>
                    <a:lnTo>
                      <a:pt x="623" y="302"/>
                    </a:lnTo>
                    <a:lnTo>
                      <a:pt x="665" y="296"/>
                    </a:lnTo>
                    <a:lnTo>
                      <a:pt x="663" y="27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7" name="Freeform 32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4363 3621"/>
                  <a:gd name="T1" fmla="*/ T0 w 2894"/>
                  <a:gd name="T2" fmla="+- 0 1780 1513"/>
                  <a:gd name="T3" fmla="*/ 1780 h 482"/>
                  <a:gd name="T4" fmla="+- 0 4304 3621"/>
                  <a:gd name="T5" fmla="*/ T4 w 2894"/>
                  <a:gd name="T6" fmla="+- 0 1787 1513"/>
                  <a:gd name="T7" fmla="*/ 1787 h 482"/>
                  <a:gd name="T8" fmla="+- 0 4306 3621"/>
                  <a:gd name="T9" fmla="*/ T8 w 2894"/>
                  <a:gd name="T10" fmla="+- 0 1807 1513"/>
                  <a:gd name="T11" fmla="*/ 1807 h 482"/>
                  <a:gd name="T12" fmla="+- 0 4360 3621"/>
                  <a:gd name="T13" fmla="*/ T12 w 2894"/>
                  <a:gd name="T14" fmla="+- 0 1801 1513"/>
                  <a:gd name="T15" fmla="*/ 1801 h 482"/>
                  <a:gd name="T16" fmla="+- 0 4365 3621"/>
                  <a:gd name="T17" fmla="*/ T16 w 2894"/>
                  <a:gd name="T18" fmla="+- 0 1800 1513"/>
                  <a:gd name="T19" fmla="*/ 1800 h 482"/>
                  <a:gd name="T20" fmla="+- 0 4363 3621"/>
                  <a:gd name="T21" fmla="*/ T20 w 2894"/>
                  <a:gd name="T22" fmla="+- 0 1780 1513"/>
                  <a:gd name="T23" fmla="*/ 1780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894" h="482">
                    <a:moveTo>
                      <a:pt x="742" y="267"/>
                    </a:moveTo>
                    <a:lnTo>
                      <a:pt x="683" y="274"/>
                    </a:lnTo>
                    <a:lnTo>
                      <a:pt x="685" y="294"/>
                    </a:lnTo>
                    <a:lnTo>
                      <a:pt x="739" y="288"/>
                    </a:lnTo>
                    <a:lnTo>
                      <a:pt x="744" y="287"/>
                    </a:lnTo>
                    <a:lnTo>
                      <a:pt x="742" y="26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8" name="Freeform 33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4443 3621"/>
                  <a:gd name="T1" fmla="*/ T0 w 2894"/>
                  <a:gd name="T2" fmla="+- 0 1773 1513"/>
                  <a:gd name="T3" fmla="*/ 1773 h 482"/>
                  <a:gd name="T4" fmla="+- 0 4418 3621"/>
                  <a:gd name="T5" fmla="*/ T4 w 2894"/>
                  <a:gd name="T6" fmla="+- 0 1775 1513"/>
                  <a:gd name="T7" fmla="*/ 1775 h 482"/>
                  <a:gd name="T8" fmla="+- 0 4383 3621"/>
                  <a:gd name="T9" fmla="*/ T8 w 2894"/>
                  <a:gd name="T10" fmla="+- 0 1778 1513"/>
                  <a:gd name="T11" fmla="*/ 1778 h 482"/>
                  <a:gd name="T12" fmla="+- 0 4385 3621"/>
                  <a:gd name="T13" fmla="*/ T12 w 2894"/>
                  <a:gd name="T14" fmla="+- 0 1798 1513"/>
                  <a:gd name="T15" fmla="*/ 1798 h 482"/>
                  <a:gd name="T16" fmla="+- 0 4420 3621"/>
                  <a:gd name="T17" fmla="*/ T16 w 2894"/>
                  <a:gd name="T18" fmla="+- 0 1795 1513"/>
                  <a:gd name="T19" fmla="*/ 1795 h 482"/>
                  <a:gd name="T20" fmla="+- 0 4445 3621"/>
                  <a:gd name="T21" fmla="*/ T20 w 2894"/>
                  <a:gd name="T22" fmla="+- 0 1792 1513"/>
                  <a:gd name="T23" fmla="*/ 1792 h 482"/>
                  <a:gd name="T24" fmla="+- 0 4443 3621"/>
                  <a:gd name="T25" fmla="*/ T24 w 2894"/>
                  <a:gd name="T26" fmla="+- 0 1773 1513"/>
                  <a:gd name="T27" fmla="*/ 1773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822" y="260"/>
                    </a:moveTo>
                    <a:lnTo>
                      <a:pt x="797" y="262"/>
                    </a:lnTo>
                    <a:lnTo>
                      <a:pt x="762" y="265"/>
                    </a:lnTo>
                    <a:lnTo>
                      <a:pt x="764" y="285"/>
                    </a:lnTo>
                    <a:lnTo>
                      <a:pt x="799" y="282"/>
                    </a:lnTo>
                    <a:lnTo>
                      <a:pt x="824" y="279"/>
                    </a:lnTo>
                    <a:lnTo>
                      <a:pt x="822" y="26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49" name="Freeform 34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4523 3621"/>
                  <a:gd name="T1" fmla="*/ T0 w 2894"/>
                  <a:gd name="T2" fmla="+- 0 1766 1513"/>
                  <a:gd name="T3" fmla="*/ 1766 h 482"/>
                  <a:gd name="T4" fmla="+- 0 4480 3621"/>
                  <a:gd name="T5" fmla="*/ T4 w 2894"/>
                  <a:gd name="T6" fmla="+- 0 1769 1513"/>
                  <a:gd name="T7" fmla="*/ 1769 h 482"/>
                  <a:gd name="T8" fmla="+- 0 4463 3621"/>
                  <a:gd name="T9" fmla="*/ T8 w 2894"/>
                  <a:gd name="T10" fmla="+- 0 1771 1513"/>
                  <a:gd name="T11" fmla="*/ 1771 h 482"/>
                  <a:gd name="T12" fmla="+- 0 4465 3621"/>
                  <a:gd name="T13" fmla="*/ T12 w 2894"/>
                  <a:gd name="T14" fmla="+- 0 1791 1513"/>
                  <a:gd name="T15" fmla="*/ 1791 h 482"/>
                  <a:gd name="T16" fmla="+- 0 4482 3621"/>
                  <a:gd name="T17" fmla="*/ T16 w 2894"/>
                  <a:gd name="T18" fmla="+- 0 1789 1513"/>
                  <a:gd name="T19" fmla="*/ 1789 h 482"/>
                  <a:gd name="T20" fmla="+- 0 4524 3621"/>
                  <a:gd name="T21" fmla="*/ T20 w 2894"/>
                  <a:gd name="T22" fmla="+- 0 1785 1513"/>
                  <a:gd name="T23" fmla="*/ 1785 h 482"/>
                  <a:gd name="T24" fmla="+- 0 4523 3621"/>
                  <a:gd name="T25" fmla="*/ T24 w 2894"/>
                  <a:gd name="T26" fmla="+- 0 1766 1513"/>
                  <a:gd name="T27" fmla="*/ 1766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902" y="253"/>
                    </a:moveTo>
                    <a:lnTo>
                      <a:pt x="859" y="256"/>
                    </a:lnTo>
                    <a:lnTo>
                      <a:pt x="842" y="258"/>
                    </a:lnTo>
                    <a:lnTo>
                      <a:pt x="844" y="278"/>
                    </a:lnTo>
                    <a:lnTo>
                      <a:pt x="861" y="276"/>
                    </a:lnTo>
                    <a:lnTo>
                      <a:pt x="903" y="272"/>
                    </a:lnTo>
                    <a:lnTo>
                      <a:pt x="902" y="25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0" name="Freeform 35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4603 3621"/>
                  <a:gd name="T1" fmla="*/ T0 w 2894"/>
                  <a:gd name="T2" fmla="+- 0 1759 1513"/>
                  <a:gd name="T3" fmla="*/ 1759 h 482"/>
                  <a:gd name="T4" fmla="+- 0 4543 3621"/>
                  <a:gd name="T5" fmla="*/ T4 w 2894"/>
                  <a:gd name="T6" fmla="+- 0 1764 1513"/>
                  <a:gd name="T7" fmla="*/ 1764 h 482"/>
                  <a:gd name="T8" fmla="+- 0 4544 3621"/>
                  <a:gd name="T9" fmla="*/ T8 w 2894"/>
                  <a:gd name="T10" fmla="+- 0 1784 1513"/>
                  <a:gd name="T11" fmla="*/ 1784 h 482"/>
                  <a:gd name="T12" fmla="+- 0 4604 3621"/>
                  <a:gd name="T13" fmla="*/ T12 w 2894"/>
                  <a:gd name="T14" fmla="+- 0 1779 1513"/>
                  <a:gd name="T15" fmla="*/ 1779 h 482"/>
                  <a:gd name="T16" fmla="+- 0 4603 3621"/>
                  <a:gd name="T17" fmla="*/ T16 w 2894"/>
                  <a:gd name="T18" fmla="+- 0 1759 1513"/>
                  <a:gd name="T19" fmla="*/ 175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94" h="482">
                    <a:moveTo>
                      <a:pt x="982" y="246"/>
                    </a:moveTo>
                    <a:lnTo>
                      <a:pt x="922" y="251"/>
                    </a:lnTo>
                    <a:lnTo>
                      <a:pt x="923" y="271"/>
                    </a:lnTo>
                    <a:lnTo>
                      <a:pt x="983" y="266"/>
                    </a:lnTo>
                    <a:lnTo>
                      <a:pt x="982" y="24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1" name="Freeform 36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4683 3621"/>
                  <a:gd name="T1" fmla="*/ T0 w 2894"/>
                  <a:gd name="T2" fmla="+- 0 1755 1513"/>
                  <a:gd name="T3" fmla="*/ 1755 h 482"/>
                  <a:gd name="T4" fmla="+- 0 4623 3621"/>
                  <a:gd name="T5" fmla="*/ T4 w 2894"/>
                  <a:gd name="T6" fmla="+- 0 1758 1513"/>
                  <a:gd name="T7" fmla="*/ 1758 h 482"/>
                  <a:gd name="T8" fmla="+- 0 4624 3621"/>
                  <a:gd name="T9" fmla="*/ T8 w 2894"/>
                  <a:gd name="T10" fmla="+- 0 1778 1513"/>
                  <a:gd name="T11" fmla="*/ 1778 h 482"/>
                  <a:gd name="T12" fmla="+- 0 4673 3621"/>
                  <a:gd name="T13" fmla="*/ T12 w 2894"/>
                  <a:gd name="T14" fmla="+- 0 1775 1513"/>
                  <a:gd name="T15" fmla="*/ 1775 h 482"/>
                  <a:gd name="T16" fmla="+- 0 4684 3621"/>
                  <a:gd name="T17" fmla="*/ T16 w 2894"/>
                  <a:gd name="T18" fmla="+- 0 1775 1513"/>
                  <a:gd name="T19" fmla="*/ 1775 h 482"/>
                  <a:gd name="T20" fmla="+- 0 4683 3621"/>
                  <a:gd name="T21" fmla="*/ T20 w 2894"/>
                  <a:gd name="T22" fmla="+- 0 1755 1513"/>
                  <a:gd name="T23" fmla="*/ 175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894" h="482">
                    <a:moveTo>
                      <a:pt x="1062" y="242"/>
                    </a:moveTo>
                    <a:lnTo>
                      <a:pt x="1002" y="245"/>
                    </a:lnTo>
                    <a:lnTo>
                      <a:pt x="1003" y="265"/>
                    </a:lnTo>
                    <a:lnTo>
                      <a:pt x="1052" y="262"/>
                    </a:lnTo>
                    <a:lnTo>
                      <a:pt x="1063" y="262"/>
                    </a:lnTo>
                    <a:lnTo>
                      <a:pt x="1062" y="24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2" name="Freeform 37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4763 3621"/>
                  <a:gd name="T1" fmla="*/ T0 w 2894"/>
                  <a:gd name="T2" fmla="+- 0 1751 1513"/>
                  <a:gd name="T3" fmla="*/ 1751 h 482"/>
                  <a:gd name="T4" fmla="+- 0 4703 3621"/>
                  <a:gd name="T5" fmla="*/ T4 w 2894"/>
                  <a:gd name="T6" fmla="+- 0 1754 1513"/>
                  <a:gd name="T7" fmla="*/ 1754 h 482"/>
                  <a:gd name="T8" fmla="+- 0 4704 3621"/>
                  <a:gd name="T9" fmla="*/ T8 w 2894"/>
                  <a:gd name="T10" fmla="+- 0 1774 1513"/>
                  <a:gd name="T11" fmla="*/ 1774 h 482"/>
                  <a:gd name="T12" fmla="+- 0 4764 3621"/>
                  <a:gd name="T13" fmla="*/ T12 w 2894"/>
                  <a:gd name="T14" fmla="+- 0 1771 1513"/>
                  <a:gd name="T15" fmla="*/ 1771 h 482"/>
                  <a:gd name="T16" fmla="+- 0 4763 3621"/>
                  <a:gd name="T17" fmla="*/ T16 w 2894"/>
                  <a:gd name="T18" fmla="+- 0 1751 1513"/>
                  <a:gd name="T19" fmla="*/ 1751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94" h="482">
                    <a:moveTo>
                      <a:pt x="1142" y="238"/>
                    </a:moveTo>
                    <a:lnTo>
                      <a:pt x="1082" y="241"/>
                    </a:lnTo>
                    <a:lnTo>
                      <a:pt x="1083" y="261"/>
                    </a:lnTo>
                    <a:lnTo>
                      <a:pt x="1143" y="258"/>
                    </a:lnTo>
                    <a:lnTo>
                      <a:pt x="1142" y="23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3" name="Freeform 38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4843 3621"/>
                  <a:gd name="T1" fmla="*/ T0 w 2894"/>
                  <a:gd name="T2" fmla="+- 0 1747 1513"/>
                  <a:gd name="T3" fmla="*/ 1747 h 482"/>
                  <a:gd name="T4" fmla="+- 0 4803 3621"/>
                  <a:gd name="T5" fmla="*/ T4 w 2894"/>
                  <a:gd name="T6" fmla="+- 0 1749 1513"/>
                  <a:gd name="T7" fmla="*/ 1749 h 482"/>
                  <a:gd name="T8" fmla="+- 0 4783 3621"/>
                  <a:gd name="T9" fmla="*/ T8 w 2894"/>
                  <a:gd name="T10" fmla="+- 0 1750 1513"/>
                  <a:gd name="T11" fmla="*/ 1750 h 482"/>
                  <a:gd name="T12" fmla="+- 0 4784 3621"/>
                  <a:gd name="T13" fmla="*/ T12 w 2894"/>
                  <a:gd name="T14" fmla="+- 0 1770 1513"/>
                  <a:gd name="T15" fmla="*/ 1770 h 482"/>
                  <a:gd name="T16" fmla="+- 0 4804 3621"/>
                  <a:gd name="T17" fmla="*/ T16 w 2894"/>
                  <a:gd name="T18" fmla="+- 0 1768 1513"/>
                  <a:gd name="T19" fmla="*/ 1768 h 482"/>
                  <a:gd name="T20" fmla="+- 0 4843 3621"/>
                  <a:gd name="T21" fmla="*/ T20 w 2894"/>
                  <a:gd name="T22" fmla="+- 0 1767 1513"/>
                  <a:gd name="T23" fmla="*/ 1767 h 482"/>
                  <a:gd name="T24" fmla="+- 0 4843 3621"/>
                  <a:gd name="T25" fmla="*/ T24 w 2894"/>
                  <a:gd name="T26" fmla="+- 0 1747 1513"/>
                  <a:gd name="T27" fmla="*/ 1747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1222" y="234"/>
                    </a:moveTo>
                    <a:lnTo>
                      <a:pt x="1182" y="236"/>
                    </a:lnTo>
                    <a:lnTo>
                      <a:pt x="1162" y="237"/>
                    </a:lnTo>
                    <a:lnTo>
                      <a:pt x="1163" y="257"/>
                    </a:lnTo>
                    <a:lnTo>
                      <a:pt x="1183" y="255"/>
                    </a:lnTo>
                    <a:lnTo>
                      <a:pt x="1222" y="254"/>
                    </a:lnTo>
                    <a:lnTo>
                      <a:pt x="1222" y="23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4" name="Freeform 39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4923 3621"/>
                  <a:gd name="T1" fmla="*/ T0 w 2894"/>
                  <a:gd name="T2" fmla="+- 0 1745 1513"/>
                  <a:gd name="T3" fmla="*/ 1745 h 482"/>
                  <a:gd name="T4" fmla="+- 0 4863 3621"/>
                  <a:gd name="T5" fmla="*/ T4 w 2894"/>
                  <a:gd name="T6" fmla="+- 0 1747 1513"/>
                  <a:gd name="T7" fmla="*/ 1747 h 482"/>
                  <a:gd name="T8" fmla="+- 0 4863 3621"/>
                  <a:gd name="T9" fmla="*/ T8 w 2894"/>
                  <a:gd name="T10" fmla="+- 0 1767 1513"/>
                  <a:gd name="T11" fmla="*/ 1767 h 482"/>
                  <a:gd name="T12" fmla="+- 0 4923 3621"/>
                  <a:gd name="T13" fmla="*/ T12 w 2894"/>
                  <a:gd name="T14" fmla="+- 0 1765 1513"/>
                  <a:gd name="T15" fmla="*/ 1765 h 482"/>
                  <a:gd name="T16" fmla="+- 0 4923 3621"/>
                  <a:gd name="T17" fmla="*/ T16 w 2894"/>
                  <a:gd name="T18" fmla="+- 0 1745 1513"/>
                  <a:gd name="T19" fmla="*/ 174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94" h="482">
                    <a:moveTo>
                      <a:pt x="1302" y="232"/>
                    </a:moveTo>
                    <a:lnTo>
                      <a:pt x="1242" y="234"/>
                    </a:lnTo>
                    <a:lnTo>
                      <a:pt x="1242" y="254"/>
                    </a:lnTo>
                    <a:lnTo>
                      <a:pt x="1302" y="252"/>
                    </a:lnTo>
                    <a:lnTo>
                      <a:pt x="1302" y="23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5" name="Freeform 40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5003 3621"/>
                  <a:gd name="T1" fmla="*/ T0 w 2894"/>
                  <a:gd name="T2" fmla="+- 0 1744 1513"/>
                  <a:gd name="T3" fmla="*/ 1744 h 482"/>
                  <a:gd name="T4" fmla="+- 0 4943 3621"/>
                  <a:gd name="T5" fmla="*/ T4 w 2894"/>
                  <a:gd name="T6" fmla="+- 0 1744 1513"/>
                  <a:gd name="T7" fmla="*/ 1744 h 482"/>
                  <a:gd name="T8" fmla="+- 0 4943 3621"/>
                  <a:gd name="T9" fmla="*/ T8 w 2894"/>
                  <a:gd name="T10" fmla="+- 0 1764 1513"/>
                  <a:gd name="T11" fmla="*/ 1764 h 482"/>
                  <a:gd name="T12" fmla="+- 0 5003 3621"/>
                  <a:gd name="T13" fmla="*/ T12 w 2894"/>
                  <a:gd name="T14" fmla="+- 0 1764 1513"/>
                  <a:gd name="T15" fmla="*/ 1764 h 482"/>
                  <a:gd name="T16" fmla="+- 0 5003 3621"/>
                  <a:gd name="T17" fmla="*/ T16 w 2894"/>
                  <a:gd name="T18" fmla="+- 0 1744 1513"/>
                  <a:gd name="T19" fmla="*/ 1744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94" h="482">
                    <a:moveTo>
                      <a:pt x="1382" y="231"/>
                    </a:moveTo>
                    <a:lnTo>
                      <a:pt x="1322" y="231"/>
                    </a:lnTo>
                    <a:lnTo>
                      <a:pt x="1322" y="251"/>
                    </a:lnTo>
                    <a:lnTo>
                      <a:pt x="1382" y="251"/>
                    </a:lnTo>
                    <a:lnTo>
                      <a:pt x="1382" y="23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6" name="Freeform 41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5083 3621"/>
                  <a:gd name="T1" fmla="*/ T0 w 2894"/>
                  <a:gd name="T2" fmla="+- 0 1743 1513"/>
                  <a:gd name="T3" fmla="*/ 1743 h 482"/>
                  <a:gd name="T4" fmla="+- 0 5073 3621"/>
                  <a:gd name="T5" fmla="*/ T4 w 2894"/>
                  <a:gd name="T6" fmla="+- 0 1743 1513"/>
                  <a:gd name="T7" fmla="*/ 1743 h 482"/>
                  <a:gd name="T8" fmla="+- 0 5023 3621"/>
                  <a:gd name="T9" fmla="*/ T8 w 2894"/>
                  <a:gd name="T10" fmla="+- 0 1744 1513"/>
                  <a:gd name="T11" fmla="*/ 1744 h 482"/>
                  <a:gd name="T12" fmla="+- 0 5023 3621"/>
                  <a:gd name="T13" fmla="*/ T12 w 2894"/>
                  <a:gd name="T14" fmla="+- 0 1764 1513"/>
                  <a:gd name="T15" fmla="*/ 1764 h 482"/>
                  <a:gd name="T16" fmla="+- 0 5073 3621"/>
                  <a:gd name="T17" fmla="*/ T16 w 2894"/>
                  <a:gd name="T18" fmla="+- 0 1763 1513"/>
                  <a:gd name="T19" fmla="*/ 1763 h 482"/>
                  <a:gd name="T20" fmla="+- 0 5083 3621"/>
                  <a:gd name="T21" fmla="*/ T20 w 2894"/>
                  <a:gd name="T22" fmla="+- 0 1763 1513"/>
                  <a:gd name="T23" fmla="*/ 1763 h 482"/>
                  <a:gd name="T24" fmla="+- 0 5083 3621"/>
                  <a:gd name="T25" fmla="*/ T24 w 2894"/>
                  <a:gd name="T26" fmla="+- 0 1743 1513"/>
                  <a:gd name="T27" fmla="*/ 1743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1462" y="230"/>
                    </a:moveTo>
                    <a:lnTo>
                      <a:pt x="1452" y="230"/>
                    </a:lnTo>
                    <a:lnTo>
                      <a:pt x="1402" y="231"/>
                    </a:lnTo>
                    <a:lnTo>
                      <a:pt x="1402" y="251"/>
                    </a:lnTo>
                    <a:lnTo>
                      <a:pt x="1452" y="250"/>
                    </a:lnTo>
                    <a:lnTo>
                      <a:pt x="1462" y="250"/>
                    </a:lnTo>
                    <a:lnTo>
                      <a:pt x="1462" y="23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7" name="Freeform 42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5163 3621"/>
                  <a:gd name="T1" fmla="*/ T0 w 2894"/>
                  <a:gd name="T2" fmla="+- 0 1742 1513"/>
                  <a:gd name="T3" fmla="*/ 1742 h 482"/>
                  <a:gd name="T4" fmla="+- 0 5103 3621"/>
                  <a:gd name="T5" fmla="*/ T4 w 2894"/>
                  <a:gd name="T6" fmla="+- 0 1743 1513"/>
                  <a:gd name="T7" fmla="*/ 1743 h 482"/>
                  <a:gd name="T8" fmla="+- 0 5103 3621"/>
                  <a:gd name="T9" fmla="*/ T8 w 2894"/>
                  <a:gd name="T10" fmla="+- 0 1763 1513"/>
                  <a:gd name="T11" fmla="*/ 1763 h 482"/>
                  <a:gd name="T12" fmla="+- 0 5163 3621"/>
                  <a:gd name="T13" fmla="*/ T12 w 2894"/>
                  <a:gd name="T14" fmla="+- 0 1762 1513"/>
                  <a:gd name="T15" fmla="*/ 1762 h 482"/>
                  <a:gd name="T16" fmla="+- 0 5163 3621"/>
                  <a:gd name="T17" fmla="*/ T16 w 2894"/>
                  <a:gd name="T18" fmla="+- 0 1742 1513"/>
                  <a:gd name="T19" fmla="*/ 174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94" h="482">
                    <a:moveTo>
                      <a:pt x="1542" y="229"/>
                    </a:moveTo>
                    <a:lnTo>
                      <a:pt x="1482" y="230"/>
                    </a:lnTo>
                    <a:lnTo>
                      <a:pt x="1482" y="250"/>
                    </a:lnTo>
                    <a:lnTo>
                      <a:pt x="1542" y="249"/>
                    </a:lnTo>
                    <a:lnTo>
                      <a:pt x="1542" y="22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8" name="Freeform 43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5243 3621"/>
                  <a:gd name="T1" fmla="*/ T0 w 2894"/>
                  <a:gd name="T2" fmla="+- 0 1741 1513"/>
                  <a:gd name="T3" fmla="*/ 1741 h 482"/>
                  <a:gd name="T4" fmla="+- 0 5208 3621"/>
                  <a:gd name="T5" fmla="*/ T4 w 2894"/>
                  <a:gd name="T6" fmla="+- 0 1742 1513"/>
                  <a:gd name="T7" fmla="*/ 1742 h 482"/>
                  <a:gd name="T8" fmla="+- 0 5183 3621"/>
                  <a:gd name="T9" fmla="*/ T8 w 2894"/>
                  <a:gd name="T10" fmla="+- 0 1742 1513"/>
                  <a:gd name="T11" fmla="*/ 1742 h 482"/>
                  <a:gd name="T12" fmla="+- 0 5183 3621"/>
                  <a:gd name="T13" fmla="*/ T12 w 2894"/>
                  <a:gd name="T14" fmla="+- 0 1762 1513"/>
                  <a:gd name="T15" fmla="*/ 1762 h 482"/>
                  <a:gd name="T16" fmla="+- 0 5208 3621"/>
                  <a:gd name="T17" fmla="*/ T16 w 2894"/>
                  <a:gd name="T18" fmla="+- 0 1762 1513"/>
                  <a:gd name="T19" fmla="*/ 1762 h 482"/>
                  <a:gd name="T20" fmla="+- 0 5243 3621"/>
                  <a:gd name="T21" fmla="*/ T20 w 2894"/>
                  <a:gd name="T22" fmla="+- 0 1761 1513"/>
                  <a:gd name="T23" fmla="*/ 1761 h 482"/>
                  <a:gd name="T24" fmla="+- 0 5243 3621"/>
                  <a:gd name="T25" fmla="*/ T24 w 2894"/>
                  <a:gd name="T26" fmla="+- 0 1741 1513"/>
                  <a:gd name="T27" fmla="*/ 1741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1622" y="228"/>
                    </a:moveTo>
                    <a:lnTo>
                      <a:pt x="1587" y="229"/>
                    </a:lnTo>
                    <a:lnTo>
                      <a:pt x="1562" y="229"/>
                    </a:lnTo>
                    <a:lnTo>
                      <a:pt x="1562" y="249"/>
                    </a:lnTo>
                    <a:lnTo>
                      <a:pt x="1587" y="249"/>
                    </a:lnTo>
                    <a:lnTo>
                      <a:pt x="1622" y="248"/>
                    </a:lnTo>
                    <a:lnTo>
                      <a:pt x="1622" y="22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59" name="Freeform 44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5323 3621"/>
                  <a:gd name="T1" fmla="*/ T0 w 2894"/>
                  <a:gd name="T2" fmla="+- 0 1738 1513"/>
                  <a:gd name="T3" fmla="*/ 1738 h 482"/>
                  <a:gd name="T4" fmla="+- 0 5263 3621"/>
                  <a:gd name="T5" fmla="*/ T4 w 2894"/>
                  <a:gd name="T6" fmla="+- 0 1740 1513"/>
                  <a:gd name="T7" fmla="*/ 1740 h 482"/>
                  <a:gd name="T8" fmla="+- 0 5263 3621"/>
                  <a:gd name="T9" fmla="*/ T8 w 2894"/>
                  <a:gd name="T10" fmla="+- 0 1760 1513"/>
                  <a:gd name="T11" fmla="*/ 1760 h 482"/>
                  <a:gd name="T12" fmla="+- 0 5323 3621"/>
                  <a:gd name="T13" fmla="*/ T12 w 2894"/>
                  <a:gd name="T14" fmla="+- 0 1758 1513"/>
                  <a:gd name="T15" fmla="*/ 1758 h 482"/>
                  <a:gd name="T16" fmla="+- 0 5323 3621"/>
                  <a:gd name="T17" fmla="*/ T16 w 2894"/>
                  <a:gd name="T18" fmla="+- 0 1738 1513"/>
                  <a:gd name="T19" fmla="*/ 1738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94" h="482">
                    <a:moveTo>
                      <a:pt x="1702" y="225"/>
                    </a:moveTo>
                    <a:lnTo>
                      <a:pt x="1642" y="227"/>
                    </a:lnTo>
                    <a:lnTo>
                      <a:pt x="1642" y="247"/>
                    </a:lnTo>
                    <a:lnTo>
                      <a:pt x="1702" y="245"/>
                    </a:lnTo>
                    <a:lnTo>
                      <a:pt x="1702" y="225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0" name="Freeform 45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5402 3621"/>
                  <a:gd name="T1" fmla="*/ T0 w 2894"/>
                  <a:gd name="T2" fmla="+- 0 1735 1513"/>
                  <a:gd name="T3" fmla="*/ 1735 h 482"/>
                  <a:gd name="T4" fmla="+- 0 5342 3621"/>
                  <a:gd name="T5" fmla="*/ T4 w 2894"/>
                  <a:gd name="T6" fmla="+- 0 1738 1513"/>
                  <a:gd name="T7" fmla="*/ 1738 h 482"/>
                  <a:gd name="T8" fmla="+- 0 5343 3621"/>
                  <a:gd name="T9" fmla="*/ T8 w 2894"/>
                  <a:gd name="T10" fmla="+- 0 1758 1513"/>
                  <a:gd name="T11" fmla="*/ 1758 h 482"/>
                  <a:gd name="T12" fmla="+- 0 5403 3621"/>
                  <a:gd name="T13" fmla="*/ T12 w 2894"/>
                  <a:gd name="T14" fmla="+- 0 1755 1513"/>
                  <a:gd name="T15" fmla="*/ 1755 h 482"/>
                  <a:gd name="T16" fmla="+- 0 5402 3621"/>
                  <a:gd name="T17" fmla="*/ T16 w 2894"/>
                  <a:gd name="T18" fmla="+- 0 1735 1513"/>
                  <a:gd name="T19" fmla="*/ 173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94" h="482">
                    <a:moveTo>
                      <a:pt x="1781" y="222"/>
                    </a:moveTo>
                    <a:lnTo>
                      <a:pt x="1721" y="225"/>
                    </a:lnTo>
                    <a:lnTo>
                      <a:pt x="1722" y="245"/>
                    </a:lnTo>
                    <a:lnTo>
                      <a:pt x="1782" y="242"/>
                    </a:lnTo>
                    <a:lnTo>
                      <a:pt x="1781" y="22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1" name="Freeform 46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5482 3621"/>
                  <a:gd name="T1" fmla="*/ T0 w 2894"/>
                  <a:gd name="T2" fmla="+- 0 1731 1513"/>
                  <a:gd name="T3" fmla="*/ 1731 h 482"/>
                  <a:gd name="T4" fmla="+- 0 5473 3621"/>
                  <a:gd name="T5" fmla="*/ T4 w 2894"/>
                  <a:gd name="T6" fmla="+- 0 1731 1513"/>
                  <a:gd name="T7" fmla="*/ 1731 h 482"/>
                  <a:gd name="T8" fmla="+- 0 5422 3621"/>
                  <a:gd name="T9" fmla="*/ T8 w 2894"/>
                  <a:gd name="T10" fmla="+- 0 1734 1513"/>
                  <a:gd name="T11" fmla="*/ 1734 h 482"/>
                  <a:gd name="T12" fmla="+- 0 5423 3621"/>
                  <a:gd name="T13" fmla="*/ T12 w 2894"/>
                  <a:gd name="T14" fmla="+- 0 1754 1513"/>
                  <a:gd name="T15" fmla="*/ 1754 h 482"/>
                  <a:gd name="T16" fmla="+- 0 5475 3621"/>
                  <a:gd name="T17" fmla="*/ T16 w 2894"/>
                  <a:gd name="T18" fmla="+- 0 1751 1513"/>
                  <a:gd name="T19" fmla="*/ 1751 h 482"/>
                  <a:gd name="T20" fmla="+- 0 5483 3621"/>
                  <a:gd name="T21" fmla="*/ T20 w 2894"/>
                  <a:gd name="T22" fmla="+- 0 1751 1513"/>
                  <a:gd name="T23" fmla="*/ 1751 h 482"/>
                  <a:gd name="T24" fmla="+- 0 5482 3621"/>
                  <a:gd name="T25" fmla="*/ T24 w 2894"/>
                  <a:gd name="T26" fmla="+- 0 1731 1513"/>
                  <a:gd name="T27" fmla="*/ 1731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1861" y="218"/>
                    </a:moveTo>
                    <a:lnTo>
                      <a:pt x="1852" y="218"/>
                    </a:lnTo>
                    <a:lnTo>
                      <a:pt x="1801" y="221"/>
                    </a:lnTo>
                    <a:lnTo>
                      <a:pt x="1802" y="241"/>
                    </a:lnTo>
                    <a:lnTo>
                      <a:pt x="1854" y="238"/>
                    </a:lnTo>
                    <a:lnTo>
                      <a:pt x="1862" y="238"/>
                    </a:lnTo>
                    <a:lnTo>
                      <a:pt x="1861" y="21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2" name="Freeform 47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5562 3621"/>
                  <a:gd name="T1" fmla="*/ T0 w 2894"/>
                  <a:gd name="T2" fmla="+- 0 1725 1513"/>
                  <a:gd name="T3" fmla="*/ 1725 h 482"/>
                  <a:gd name="T4" fmla="+- 0 5538 3621"/>
                  <a:gd name="T5" fmla="*/ T4 w 2894"/>
                  <a:gd name="T6" fmla="+- 0 1727 1513"/>
                  <a:gd name="T7" fmla="*/ 1727 h 482"/>
                  <a:gd name="T8" fmla="+- 0 5538 3621"/>
                  <a:gd name="T9" fmla="*/ T8 w 2894"/>
                  <a:gd name="T10" fmla="+- 0 1727 1513"/>
                  <a:gd name="T11" fmla="*/ 1727 h 482"/>
                  <a:gd name="T12" fmla="+- 0 5502 3621"/>
                  <a:gd name="T13" fmla="*/ T12 w 2894"/>
                  <a:gd name="T14" fmla="+- 0 1730 1513"/>
                  <a:gd name="T15" fmla="*/ 1730 h 482"/>
                  <a:gd name="T16" fmla="+- 0 5503 3621"/>
                  <a:gd name="T17" fmla="*/ T16 w 2894"/>
                  <a:gd name="T18" fmla="+- 0 1750 1513"/>
                  <a:gd name="T19" fmla="*/ 1750 h 482"/>
                  <a:gd name="T20" fmla="+- 0 5563 3621"/>
                  <a:gd name="T21" fmla="*/ T20 w 2894"/>
                  <a:gd name="T22" fmla="+- 0 1745 1513"/>
                  <a:gd name="T23" fmla="*/ 1745 h 482"/>
                  <a:gd name="T24" fmla="+- 0 5562 3621"/>
                  <a:gd name="T25" fmla="*/ T24 w 2894"/>
                  <a:gd name="T26" fmla="+- 0 1725 1513"/>
                  <a:gd name="T27" fmla="*/ 172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1941" y="212"/>
                    </a:moveTo>
                    <a:lnTo>
                      <a:pt x="1917" y="214"/>
                    </a:lnTo>
                    <a:lnTo>
                      <a:pt x="1881" y="217"/>
                    </a:lnTo>
                    <a:lnTo>
                      <a:pt x="1882" y="237"/>
                    </a:lnTo>
                    <a:lnTo>
                      <a:pt x="1942" y="232"/>
                    </a:lnTo>
                    <a:lnTo>
                      <a:pt x="1941" y="21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3" name="Freeform 48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5642 3621"/>
                  <a:gd name="T1" fmla="*/ T0 w 2894"/>
                  <a:gd name="T2" fmla="+- 0 1719 1513"/>
                  <a:gd name="T3" fmla="*/ 1719 h 482"/>
                  <a:gd name="T4" fmla="+- 0 5602 3621"/>
                  <a:gd name="T5" fmla="*/ T4 w 2894"/>
                  <a:gd name="T6" fmla="+- 0 1723 1513"/>
                  <a:gd name="T7" fmla="*/ 1723 h 482"/>
                  <a:gd name="T8" fmla="+- 0 5602 3621"/>
                  <a:gd name="T9" fmla="*/ T8 w 2894"/>
                  <a:gd name="T10" fmla="+- 0 1723 1513"/>
                  <a:gd name="T11" fmla="*/ 1723 h 482"/>
                  <a:gd name="T12" fmla="+- 0 5582 3621"/>
                  <a:gd name="T13" fmla="*/ T12 w 2894"/>
                  <a:gd name="T14" fmla="+- 0 1724 1513"/>
                  <a:gd name="T15" fmla="*/ 1724 h 482"/>
                  <a:gd name="T16" fmla="+- 0 5583 3621"/>
                  <a:gd name="T17" fmla="*/ T16 w 2894"/>
                  <a:gd name="T18" fmla="+- 0 1744 1513"/>
                  <a:gd name="T19" fmla="*/ 1744 h 482"/>
                  <a:gd name="T20" fmla="+- 0 5603 3621"/>
                  <a:gd name="T21" fmla="*/ T20 w 2894"/>
                  <a:gd name="T22" fmla="+- 0 1743 1513"/>
                  <a:gd name="T23" fmla="*/ 1743 h 482"/>
                  <a:gd name="T24" fmla="+- 0 5643 3621"/>
                  <a:gd name="T25" fmla="*/ T24 w 2894"/>
                  <a:gd name="T26" fmla="+- 0 1739 1513"/>
                  <a:gd name="T27" fmla="*/ 1739 h 482"/>
                  <a:gd name="T28" fmla="+- 0 5642 3621"/>
                  <a:gd name="T29" fmla="*/ T28 w 2894"/>
                  <a:gd name="T30" fmla="+- 0 1719 1513"/>
                  <a:gd name="T31" fmla="*/ 171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894" h="482">
                    <a:moveTo>
                      <a:pt x="2021" y="206"/>
                    </a:moveTo>
                    <a:lnTo>
                      <a:pt x="1981" y="210"/>
                    </a:lnTo>
                    <a:lnTo>
                      <a:pt x="1961" y="211"/>
                    </a:lnTo>
                    <a:lnTo>
                      <a:pt x="1962" y="231"/>
                    </a:lnTo>
                    <a:lnTo>
                      <a:pt x="1982" y="230"/>
                    </a:lnTo>
                    <a:lnTo>
                      <a:pt x="2022" y="226"/>
                    </a:lnTo>
                    <a:lnTo>
                      <a:pt x="2021" y="20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4" name="Freeform 49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5721 3621"/>
                  <a:gd name="T1" fmla="*/ T0 w 2894"/>
                  <a:gd name="T2" fmla="+- 0 1712 1513"/>
                  <a:gd name="T3" fmla="*/ 1712 h 482"/>
                  <a:gd name="T4" fmla="+- 0 5665 3621"/>
                  <a:gd name="T5" fmla="*/ T4 w 2894"/>
                  <a:gd name="T6" fmla="+- 0 1717 1513"/>
                  <a:gd name="T7" fmla="*/ 1717 h 482"/>
                  <a:gd name="T8" fmla="+- 0 5661 3621"/>
                  <a:gd name="T9" fmla="*/ T8 w 2894"/>
                  <a:gd name="T10" fmla="+- 0 1718 1513"/>
                  <a:gd name="T11" fmla="*/ 1718 h 482"/>
                  <a:gd name="T12" fmla="+- 0 5663 3621"/>
                  <a:gd name="T13" fmla="*/ T12 w 2894"/>
                  <a:gd name="T14" fmla="+- 0 1738 1513"/>
                  <a:gd name="T15" fmla="*/ 1738 h 482"/>
                  <a:gd name="T16" fmla="+- 0 5666 3621"/>
                  <a:gd name="T17" fmla="*/ T16 w 2894"/>
                  <a:gd name="T18" fmla="+- 0 1737 1513"/>
                  <a:gd name="T19" fmla="*/ 1737 h 482"/>
                  <a:gd name="T20" fmla="+- 0 5723 3621"/>
                  <a:gd name="T21" fmla="*/ T20 w 2894"/>
                  <a:gd name="T22" fmla="+- 0 1732 1513"/>
                  <a:gd name="T23" fmla="*/ 1732 h 482"/>
                  <a:gd name="T24" fmla="+- 0 5721 3621"/>
                  <a:gd name="T25" fmla="*/ T24 w 2894"/>
                  <a:gd name="T26" fmla="+- 0 1712 1513"/>
                  <a:gd name="T27" fmla="*/ 171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2100" y="199"/>
                    </a:moveTo>
                    <a:lnTo>
                      <a:pt x="2044" y="204"/>
                    </a:lnTo>
                    <a:lnTo>
                      <a:pt x="2040" y="205"/>
                    </a:lnTo>
                    <a:lnTo>
                      <a:pt x="2042" y="225"/>
                    </a:lnTo>
                    <a:lnTo>
                      <a:pt x="2045" y="224"/>
                    </a:lnTo>
                    <a:lnTo>
                      <a:pt x="2102" y="219"/>
                    </a:lnTo>
                    <a:lnTo>
                      <a:pt x="2100" y="19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5" name="Freeform 50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5800 3621"/>
                  <a:gd name="T1" fmla="*/ T0 w 2894"/>
                  <a:gd name="T2" fmla="+- 0 1704 1513"/>
                  <a:gd name="T3" fmla="*/ 1704 h 482"/>
                  <a:gd name="T4" fmla="+- 0 5786 3621"/>
                  <a:gd name="T5" fmla="*/ T4 w 2894"/>
                  <a:gd name="T6" fmla="+- 0 1706 1513"/>
                  <a:gd name="T7" fmla="*/ 1706 h 482"/>
                  <a:gd name="T8" fmla="+- 0 5741 3621"/>
                  <a:gd name="T9" fmla="*/ T8 w 2894"/>
                  <a:gd name="T10" fmla="+- 0 1710 1513"/>
                  <a:gd name="T11" fmla="*/ 1710 h 482"/>
                  <a:gd name="T12" fmla="+- 0 5743 3621"/>
                  <a:gd name="T13" fmla="*/ T12 w 2894"/>
                  <a:gd name="T14" fmla="+- 0 1730 1513"/>
                  <a:gd name="T15" fmla="*/ 1730 h 482"/>
                  <a:gd name="T16" fmla="+- 0 5789 3621"/>
                  <a:gd name="T17" fmla="*/ T16 w 2894"/>
                  <a:gd name="T18" fmla="+- 0 1726 1513"/>
                  <a:gd name="T19" fmla="*/ 1726 h 482"/>
                  <a:gd name="T20" fmla="+- 0 5803 3621"/>
                  <a:gd name="T21" fmla="*/ T20 w 2894"/>
                  <a:gd name="T22" fmla="+- 0 1724 1513"/>
                  <a:gd name="T23" fmla="*/ 1724 h 482"/>
                  <a:gd name="T24" fmla="+- 0 5800 3621"/>
                  <a:gd name="T25" fmla="*/ T24 w 2894"/>
                  <a:gd name="T26" fmla="+- 0 1704 1513"/>
                  <a:gd name="T27" fmla="*/ 1704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2179" y="191"/>
                    </a:moveTo>
                    <a:lnTo>
                      <a:pt x="2165" y="193"/>
                    </a:lnTo>
                    <a:lnTo>
                      <a:pt x="2120" y="197"/>
                    </a:lnTo>
                    <a:lnTo>
                      <a:pt x="2122" y="217"/>
                    </a:lnTo>
                    <a:lnTo>
                      <a:pt x="2168" y="213"/>
                    </a:lnTo>
                    <a:lnTo>
                      <a:pt x="2182" y="211"/>
                    </a:lnTo>
                    <a:lnTo>
                      <a:pt x="2179" y="19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6" name="Freeform 51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5880 3621"/>
                  <a:gd name="T1" fmla="*/ T0 w 2894"/>
                  <a:gd name="T2" fmla="+- 0 1695 1513"/>
                  <a:gd name="T3" fmla="*/ 1695 h 482"/>
                  <a:gd name="T4" fmla="+- 0 5845 3621"/>
                  <a:gd name="T5" fmla="*/ T4 w 2894"/>
                  <a:gd name="T6" fmla="+- 0 1699 1513"/>
                  <a:gd name="T7" fmla="*/ 1699 h 482"/>
                  <a:gd name="T8" fmla="+- 0 5820 3621"/>
                  <a:gd name="T9" fmla="*/ T8 w 2894"/>
                  <a:gd name="T10" fmla="+- 0 1702 1513"/>
                  <a:gd name="T11" fmla="*/ 1702 h 482"/>
                  <a:gd name="T12" fmla="+- 0 5823 3621"/>
                  <a:gd name="T13" fmla="*/ T12 w 2894"/>
                  <a:gd name="T14" fmla="+- 0 1722 1513"/>
                  <a:gd name="T15" fmla="*/ 1722 h 482"/>
                  <a:gd name="T16" fmla="+- 0 5847 3621"/>
                  <a:gd name="T17" fmla="*/ T16 w 2894"/>
                  <a:gd name="T18" fmla="+- 0 1719 1513"/>
                  <a:gd name="T19" fmla="*/ 1719 h 482"/>
                  <a:gd name="T20" fmla="+- 0 5882 3621"/>
                  <a:gd name="T21" fmla="*/ T20 w 2894"/>
                  <a:gd name="T22" fmla="+- 0 1714 1513"/>
                  <a:gd name="T23" fmla="*/ 1714 h 482"/>
                  <a:gd name="T24" fmla="+- 0 5880 3621"/>
                  <a:gd name="T25" fmla="*/ T24 w 2894"/>
                  <a:gd name="T26" fmla="+- 0 1695 1513"/>
                  <a:gd name="T27" fmla="*/ 169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2259" y="182"/>
                    </a:moveTo>
                    <a:lnTo>
                      <a:pt x="2224" y="186"/>
                    </a:lnTo>
                    <a:lnTo>
                      <a:pt x="2199" y="189"/>
                    </a:lnTo>
                    <a:lnTo>
                      <a:pt x="2202" y="209"/>
                    </a:lnTo>
                    <a:lnTo>
                      <a:pt x="2226" y="206"/>
                    </a:lnTo>
                    <a:lnTo>
                      <a:pt x="2261" y="201"/>
                    </a:lnTo>
                    <a:lnTo>
                      <a:pt x="2259" y="18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7" name="Freeform 52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5959 3621"/>
                  <a:gd name="T1" fmla="*/ T0 w 2894"/>
                  <a:gd name="T2" fmla="+- 0 1684 1513"/>
                  <a:gd name="T3" fmla="*/ 1684 h 482"/>
                  <a:gd name="T4" fmla="+- 0 5958 3621"/>
                  <a:gd name="T5" fmla="*/ T4 w 2894"/>
                  <a:gd name="T6" fmla="+- 0 1684 1513"/>
                  <a:gd name="T7" fmla="*/ 1684 h 482"/>
                  <a:gd name="T8" fmla="+- 0 5902 3621"/>
                  <a:gd name="T9" fmla="*/ T8 w 2894"/>
                  <a:gd name="T10" fmla="+- 0 1692 1513"/>
                  <a:gd name="T11" fmla="*/ 1692 h 482"/>
                  <a:gd name="T12" fmla="+- 0 5900 3621"/>
                  <a:gd name="T13" fmla="*/ T12 w 2894"/>
                  <a:gd name="T14" fmla="+- 0 1692 1513"/>
                  <a:gd name="T15" fmla="*/ 1692 h 482"/>
                  <a:gd name="T16" fmla="+- 0 5902 3621"/>
                  <a:gd name="T17" fmla="*/ T16 w 2894"/>
                  <a:gd name="T18" fmla="+- 0 1712 1513"/>
                  <a:gd name="T19" fmla="*/ 1712 h 482"/>
                  <a:gd name="T20" fmla="+- 0 5905 3621"/>
                  <a:gd name="T21" fmla="*/ T20 w 2894"/>
                  <a:gd name="T22" fmla="+- 0 1712 1513"/>
                  <a:gd name="T23" fmla="*/ 1712 h 482"/>
                  <a:gd name="T24" fmla="+- 0 5962 3621"/>
                  <a:gd name="T25" fmla="*/ T24 w 2894"/>
                  <a:gd name="T26" fmla="+- 0 1704 1513"/>
                  <a:gd name="T27" fmla="*/ 1704 h 482"/>
                  <a:gd name="T28" fmla="+- 0 5959 3621"/>
                  <a:gd name="T29" fmla="*/ T28 w 2894"/>
                  <a:gd name="T30" fmla="+- 0 1684 1513"/>
                  <a:gd name="T31" fmla="*/ 1684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894" h="482">
                    <a:moveTo>
                      <a:pt x="2338" y="171"/>
                    </a:moveTo>
                    <a:lnTo>
                      <a:pt x="2337" y="171"/>
                    </a:lnTo>
                    <a:lnTo>
                      <a:pt x="2281" y="179"/>
                    </a:lnTo>
                    <a:lnTo>
                      <a:pt x="2279" y="179"/>
                    </a:lnTo>
                    <a:lnTo>
                      <a:pt x="2281" y="199"/>
                    </a:lnTo>
                    <a:lnTo>
                      <a:pt x="2284" y="199"/>
                    </a:lnTo>
                    <a:lnTo>
                      <a:pt x="2341" y="191"/>
                    </a:lnTo>
                    <a:lnTo>
                      <a:pt x="2338" y="17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8" name="Freeform 53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038 3621"/>
                  <a:gd name="T1" fmla="*/ T0 w 2894"/>
                  <a:gd name="T2" fmla="+- 0 1672 1513"/>
                  <a:gd name="T3" fmla="*/ 1672 h 482"/>
                  <a:gd name="T4" fmla="+- 0 6011 3621"/>
                  <a:gd name="T5" fmla="*/ T4 w 2894"/>
                  <a:gd name="T6" fmla="+- 0 1676 1513"/>
                  <a:gd name="T7" fmla="*/ 1676 h 482"/>
                  <a:gd name="T8" fmla="+- 0 5979 3621"/>
                  <a:gd name="T9" fmla="*/ T8 w 2894"/>
                  <a:gd name="T10" fmla="+- 0 1681 1513"/>
                  <a:gd name="T11" fmla="*/ 1681 h 482"/>
                  <a:gd name="T12" fmla="+- 0 5982 3621"/>
                  <a:gd name="T13" fmla="*/ T12 w 2894"/>
                  <a:gd name="T14" fmla="+- 0 1701 1513"/>
                  <a:gd name="T15" fmla="*/ 1701 h 482"/>
                  <a:gd name="T16" fmla="+- 0 6041 3621"/>
                  <a:gd name="T17" fmla="*/ T16 w 2894"/>
                  <a:gd name="T18" fmla="+- 0 1692 1513"/>
                  <a:gd name="T19" fmla="*/ 1692 h 482"/>
                  <a:gd name="T20" fmla="+- 0 6038 3621"/>
                  <a:gd name="T21" fmla="*/ T20 w 2894"/>
                  <a:gd name="T22" fmla="+- 0 1672 1513"/>
                  <a:gd name="T23" fmla="*/ 167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894" h="482">
                    <a:moveTo>
                      <a:pt x="2417" y="159"/>
                    </a:moveTo>
                    <a:lnTo>
                      <a:pt x="2390" y="163"/>
                    </a:lnTo>
                    <a:lnTo>
                      <a:pt x="2358" y="168"/>
                    </a:lnTo>
                    <a:lnTo>
                      <a:pt x="2361" y="188"/>
                    </a:lnTo>
                    <a:lnTo>
                      <a:pt x="2420" y="179"/>
                    </a:lnTo>
                    <a:lnTo>
                      <a:pt x="2417" y="15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69" name="Freeform 54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112 3621"/>
                  <a:gd name="T1" fmla="*/ T0 w 2894"/>
                  <a:gd name="T2" fmla="+- 0 1660 1513"/>
                  <a:gd name="T3" fmla="*/ 1660 h 482"/>
                  <a:gd name="T4" fmla="+- 0 6063 3621"/>
                  <a:gd name="T5" fmla="*/ T4 w 2894"/>
                  <a:gd name="T6" fmla="+- 0 1668 1513"/>
                  <a:gd name="T7" fmla="*/ 1668 h 482"/>
                  <a:gd name="T8" fmla="+- 0 6058 3621"/>
                  <a:gd name="T9" fmla="*/ T8 w 2894"/>
                  <a:gd name="T10" fmla="+- 0 1669 1513"/>
                  <a:gd name="T11" fmla="*/ 1669 h 482"/>
                  <a:gd name="T12" fmla="+- 0 6061 3621"/>
                  <a:gd name="T13" fmla="*/ T12 w 2894"/>
                  <a:gd name="T14" fmla="+- 0 1689 1513"/>
                  <a:gd name="T15" fmla="*/ 1689 h 482"/>
                  <a:gd name="T16" fmla="+- 0 6066 3621"/>
                  <a:gd name="T17" fmla="*/ T16 w 2894"/>
                  <a:gd name="T18" fmla="+- 0 1688 1513"/>
                  <a:gd name="T19" fmla="*/ 1688 h 482"/>
                  <a:gd name="T20" fmla="+- 0 6116 3621"/>
                  <a:gd name="T21" fmla="*/ T20 w 2894"/>
                  <a:gd name="T22" fmla="+- 0 1679 1513"/>
                  <a:gd name="T23" fmla="*/ 1679 h 482"/>
                  <a:gd name="T24" fmla="+- 0 6120 3621"/>
                  <a:gd name="T25" fmla="*/ T24 w 2894"/>
                  <a:gd name="T26" fmla="+- 0 1679 1513"/>
                  <a:gd name="T27" fmla="*/ 1679 h 482"/>
                  <a:gd name="T28" fmla="+- 0 6117 3621"/>
                  <a:gd name="T29" fmla="*/ T28 w 2894"/>
                  <a:gd name="T30" fmla="+- 0 1660 1513"/>
                  <a:gd name="T31" fmla="*/ 1660 h 482"/>
                  <a:gd name="T32" fmla="+- 0 6112 3621"/>
                  <a:gd name="T33" fmla="*/ T32 w 2894"/>
                  <a:gd name="T34" fmla="+- 0 1660 1513"/>
                  <a:gd name="T35" fmla="*/ 1660 h 482"/>
                  <a:gd name="T36" fmla="+- 0 6112 3621"/>
                  <a:gd name="T37" fmla="*/ T36 w 2894"/>
                  <a:gd name="T38" fmla="+- 0 1660 1513"/>
                  <a:gd name="T39" fmla="*/ 1660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894" h="482">
                    <a:moveTo>
                      <a:pt x="2491" y="147"/>
                    </a:moveTo>
                    <a:lnTo>
                      <a:pt x="2442" y="155"/>
                    </a:lnTo>
                    <a:lnTo>
                      <a:pt x="2437" y="156"/>
                    </a:lnTo>
                    <a:lnTo>
                      <a:pt x="2440" y="176"/>
                    </a:lnTo>
                    <a:lnTo>
                      <a:pt x="2445" y="175"/>
                    </a:lnTo>
                    <a:lnTo>
                      <a:pt x="2495" y="166"/>
                    </a:lnTo>
                    <a:lnTo>
                      <a:pt x="2499" y="166"/>
                    </a:lnTo>
                    <a:lnTo>
                      <a:pt x="2496" y="147"/>
                    </a:lnTo>
                    <a:lnTo>
                      <a:pt x="2491" y="14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0" name="Freeform 55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116 3621"/>
                  <a:gd name="T1" fmla="*/ T0 w 2894"/>
                  <a:gd name="T2" fmla="+- 0 1659 1513"/>
                  <a:gd name="T3" fmla="*/ 1659 h 482"/>
                  <a:gd name="T4" fmla="+- 0 6112 3621"/>
                  <a:gd name="T5" fmla="*/ T4 w 2894"/>
                  <a:gd name="T6" fmla="+- 0 1660 1513"/>
                  <a:gd name="T7" fmla="*/ 1660 h 482"/>
                  <a:gd name="T8" fmla="+- 0 6117 3621"/>
                  <a:gd name="T9" fmla="*/ T8 w 2894"/>
                  <a:gd name="T10" fmla="+- 0 1660 1513"/>
                  <a:gd name="T11" fmla="*/ 1660 h 482"/>
                  <a:gd name="T12" fmla="+- 0 6116 3621"/>
                  <a:gd name="T13" fmla="*/ T12 w 2894"/>
                  <a:gd name="T14" fmla="+- 0 1659 1513"/>
                  <a:gd name="T15" fmla="*/ 165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94" h="482">
                    <a:moveTo>
                      <a:pt x="2495" y="146"/>
                    </a:moveTo>
                    <a:lnTo>
                      <a:pt x="2491" y="147"/>
                    </a:lnTo>
                    <a:lnTo>
                      <a:pt x="2496" y="147"/>
                    </a:lnTo>
                    <a:lnTo>
                      <a:pt x="2495" y="14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1" name="Freeform 56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195 3621"/>
                  <a:gd name="T1" fmla="*/ T0 w 2894"/>
                  <a:gd name="T2" fmla="+- 0 1643 1513"/>
                  <a:gd name="T3" fmla="*/ 1643 h 482"/>
                  <a:gd name="T4" fmla="+- 0 6160 3621"/>
                  <a:gd name="T5" fmla="*/ T4 w 2894"/>
                  <a:gd name="T6" fmla="+- 0 1651 1513"/>
                  <a:gd name="T7" fmla="*/ 1651 h 482"/>
                  <a:gd name="T8" fmla="+- 0 6136 3621"/>
                  <a:gd name="T9" fmla="*/ T8 w 2894"/>
                  <a:gd name="T10" fmla="+- 0 1655 1513"/>
                  <a:gd name="T11" fmla="*/ 1655 h 482"/>
                  <a:gd name="T12" fmla="+- 0 6140 3621"/>
                  <a:gd name="T13" fmla="*/ T12 w 2894"/>
                  <a:gd name="T14" fmla="+- 0 1675 1513"/>
                  <a:gd name="T15" fmla="*/ 1675 h 482"/>
                  <a:gd name="T16" fmla="+- 0 6163 3621"/>
                  <a:gd name="T17" fmla="*/ T16 w 2894"/>
                  <a:gd name="T18" fmla="+- 0 1670 1513"/>
                  <a:gd name="T19" fmla="*/ 1670 h 482"/>
                  <a:gd name="T20" fmla="+- 0 6199 3621"/>
                  <a:gd name="T21" fmla="*/ T20 w 2894"/>
                  <a:gd name="T22" fmla="+- 0 1663 1513"/>
                  <a:gd name="T23" fmla="*/ 1663 h 482"/>
                  <a:gd name="T24" fmla="+- 0 6195 3621"/>
                  <a:gd name="T25" fmla="*/ T24 w 2894"/>
                  <a:gd name="T26" fmla="+- 0 1643 1513"/>
                  <a:gd name="T27" fmla="*/ 1643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2574" y="130"/>
                    </a:moveTo>
                    <a:lnTo>
                      <a:pt x="2539" y="138"/>
                    </a:lnTo>
                    <a:lnTo>
                      <a:pt x="2515" y="142"/>
                    </a:lnTo>
                    <a:lnTo>
                      <a:pt x="2519" y="162"/>
                    </a:lnTo>
                    <a:lnTo>
                      <a:pt x="2542" y="157"/>
                    </a:lnTo>
                    <a:lnTo>
                      <a:pt x="2578" y="150"/>
                    </a:lnTo>
                    <a:lnTo>
                      <a:pt x="2574" y="13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2" name="Freeform 57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272 3621"/>
                  <a:gd name="T1" fmla="*/ T0 w 2894"/>
                  <a:gd name="T2" fmla="+- 0 1626 1513"/>
                  <a:gd name="T3" fmla="*/ 1626 h 482"/>
                  <a:gd name="T4" fmla="+- 0 6247 3621"/>
                  <a:gd name="T5" fmla="*/ T4 w 2894"/>
                  <a:gd name="T6" fmla="+- 0 1632 1513"/>
                  <a:gd name="T7" fmla="*/ 1632 h 482"/>
                  <a:gd name="T8" fmla="+- 0 6214 3621"/>
                  <a:gd name="T9" fmla="*/ T8 w 2894"/>
                  <a:gd name="T10" fmla="+- 0 1639 1513"/>
                  <a:gd name="T11" fmla="*/ 1639 h 482"/>
                  <a:gd name="T12" fmla="+- 0 6219 3621"/>
                  <a:gd name="T13" fmla="*/ T12 w 2894"/>
                  <a:gd name="T14" fmla="+- 0 1659 1513"/>
                  <a:gd name="T15" fmla="*/ 1659 h 482"/>
                  <a:gd name="T16" fmla="+- 0 6251 3621"/>
                  <a:gd name="T17" fmla="*/ T16 w 2894"/>
                  <a:gd name="T18" fmla="+- 0 1652 1513"/>
                  <a:gd name="T19" fmla="*/ 1652 h 482"/>
                  <a:gd name="T20" fmla="+- 0 6277 3621"/>
                  <a:gd name="T21" fmla="*/ T20 w 2894"/>
                  <a:gd name="T22" fmla="+- 0 1645 1513"/>
                  <a:gd name="T23" fmla="*/ 1645 h 482"/>
                  <a:gd name="T24" fmla="+- 0 6272 3621"/>
                  <a:gd name="T25" fmla="*/ T24 w 2894"/>
                  <a:gd name="T26" fmla="+- 0 1626 1513"/>
                  <a:gd name="T27" fmla="*/ 1626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94" h="482">
                    <a:moveTo>
                      <a:pt x="2651" y="113"/>
                    </a:moveTo>
                    <a:lnTo>
                      <a:pt x="2626" y="119"/>
                    </a:lnTo>
                    <a:lnTo>
                      <a:pt x="2593" y="126"/>
                    </a:lnTo>
                    <a:lnTo>
                      <a:pt x="2598" y="146"/>
                    </a:lnTo>
                    <a:lnTo>
                      <a:pt x="2630" y="139"/>
                    </a:lnTo>
                    <a:lnTo>
                      <a:pt x="2656" y="132"/>
                    </a:lnTo>
                    <a:lnTo>
                      <a:pt x="2651" y="11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3" name="Freeform 58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349 3621"/>
                  <a:gd name="T1" fmla="*/ T0 w 2894"/>
                  <a:gd name="T2" fmla="+- 0 1605 1513"/>
                  <a:gd name="T3" fmla="*/ 1605 h 482"/>
                  <a:gd name="T4" fmla="+- 0 6323 3621"/>
                  <a:gd name="T5" fmla="*/ T4 w 2894"/>
                  <a:gd name="T6" fmla="+- 0 1612 1513"/>
                  <a:gd name="T7" fmla="*/ 1612 h 482"/>
                  <a:gd name="T8" fmla="+- 0 6323 3621"/>
                  <a:gd name="T9" fmla="*/ T8 w 2894"/>
                  <a:gd name="T10" fmla="+- 0 1612 1513"/>
                  <a:gd name="T11" fmla="*/ 1612 h 482"/>
                  <a:gd name="T12" fmla="+- 0 6292 3621"/>
                  <a:gd name="T13" fmla="*/ T12 w 2894"/>
                  <a:gd name="T14" fmla="+- 0 1621 1513"/>
                  <a:gd name="T15" fmla="*/ 1621 h 482"/>
                  <a:gd name="T16" fmla="+- 0 6297 3621"/>
                  <a:gd name="T17" fmla="*/ T16 w 2894"/>
                  <a:gd name="T18" fmla="+- 0 1640 1513"/>
                  <a:gd name="T19" fmla="*/ 1640 h 482"/>
                  <a:gd name="T20" fmla="+- 0 6329 3621"/>
                  <a:gd name="T21" fmla="*/ T20 w 2894"/>
                  <a:gd name="T22" fmla="+- 0 1631 1513"/>
                  <a:gd name="T23" fmla="*/ 1631 h 482"/>
                  <a:gd name="T24" fmla="+- 0 6355 3621"/>
                  <a:gd name="T25" fmla="*/ T24 w 2894"/>
                  <a:gd name="T26" fmla="+- 0 1624 1513"/>
                  <a:gd name="T27" fmla="*/ 1624 h 482"/>
                  <a:gd name="T28" fmla="+- 0 6349 3621"/>
                  <a:gd name="T29" fmla="*/ T28 w 2894"/>
                  <a:gd name="T30" fmla="+- 0 1605 1513"/>
                  <a:gd name="T31" fmla="*/ 160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894" h="482">
                    <a:moveTo>
                      <a:pt x="2728" y="92"/>
                    </a:moveTo>
                    <a:lnTo>
                      <a:pt x="2702" y="99"/>
                    </a:lnTo>
                    <a:lnTo>
                      <a:pt x="2671" y="108"/>
                    </a:lnTo>
                    <a:lnTo>
                      <a:pt x="2676" y="127"/>
                    </a:lnTo>
                    <a:lnTo>
                      <a:pt x="2708" y="118"/>
                    </a:lnTo>
                    <a:lnTo>
                      <a:pt x="2734" y="111"/>
                    </a:lnTo>
                    <a:lnTo>
                      <a:pt x="2728" y="9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4" name="Freeform 59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486 3621"/>
                  <a:gd name="T1" fmla="*/ T0 w 2894"/>
                  <a:gd name="T2" fmla="+- 0 1577 1513"/>
                  <a:gd name="T3" fmla="*/ 1577 h 482"/>
                  <a:gd name="T4" fmla="+- 0 6420 3621"/>
                  <a:gd name="T5" fmla="*/ T4 w 2894"/>
                  <a:gd name="T6" fmla="+- 0 1577 1513"/>
                  <a:gd name="T7" fmla="*/ 1577 h 482"/>
                  <a:gd name="T8" fmla="+- 0 6432 3621"/>
                  <a:gd name="T9" fmla="*/ T8 w 2894"/>
                  <a:gd name="T10" fmla="+- 0 1593 1513"/>
                  <a:gd name="T11" fmla="*/ 1593 h 482"/>
                  <a:gd name="T12" fmla="+- 0 6428 3621"/>
                  <a:gd name="T13" fmla="*/ T12 w 2894"/>
                  <a:gd name="T14" fmla="+- 0 1596 1513"/>
                  <a:gd name="T15" fmla="*/ 1596 h 482"/>
                  <a:gd name="T16" fmla="+- 0 6461 3621"/>
                  <a:gd name="T17" fmla="*/ T16 w 2894"/>
                  <a:gd name="T18" fmla="+- 0 1635 1513"/>
                  <a:gd name="T19" fmla="*/ 1635 h 482"/>
                  <a:gd name="T20" fmla="+- 0 6486 3621"/>
                  <a:gd name="T21" fmla="*/ T20 w 2894"/>
                  <a:gd name="T22" fmla="+- 0 1577 1513"/>
                  <a:gd name="T23" fmla="*/ 1577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894" h="482">
                    <a:moveTo>
                      <a:pt x="2865" y="64"/>
                    </a:moveTo>
                    <a:lnTo>
                      <a:pt x="2799" y="64"/>
                    </a:lnTo>
                    <a:lnTo>
                      <a:pt x="2811" y="80"/>
                    </a:lnTo>
                    <a:lnTo>
                      <a:pt x="2807" y="83"/>
                    </a:lnTo>
                    <a:lnTo>
                      <a:pt x="2840" y="122"/>
                    </a:lnTo>
                    <a:lnTo>
                      <a:pt x="2865" y="6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5" name="Freeform 60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414 3621"/>
                  <a:gd name="T1" fmla="*/ T0 w 2894"/>
                  <a:gd name="T2" fmla="+- 0 1582 1513"/>
                  <a:gd name="T3" fmla="*/ 1582 h 482"/>
                  <a:gd name="T4" fmla="+- 0 6388 3621"/>
                  <a:gd name="T5" fmla="*/ T4 w 2894"/>
                  <a:gd name="T6" fmla="+- 0 1592 1513"/>
                  <a:gd name="T7" fmla="*/ 1592 h 482"/>
                  <a:gd name="T8" fmla="+- 0 6368 3621"/>
                  <a:gd name="T9" fmla="*/ T8 w 2894"/>
                  <a:gd name="T10" fmla="+- 0 1599 1513"/>
                  <a:gd name="T11" fmla="*/ 1599 h 482"/>
                  <a:gd name="T12" fmla="+- 0 6374 3621"/>
                  <a:gd name="T13" fmla="*/ T12 w 2894"/>
                  <a:gd name="T14" fmla="+- 0 1617 1513"/>
                  <a:gd name="T15" fmla="*/ 1617 h 482"/>
                  <a:gd name="T16" fmla="+- 0 6395 3621"/>
                  <a:gd name="T17" fmla="*/ T16 w 2894"/>
                  <a:gd name="T18" fmla="+- 0 1611 1513"/>
                  <a:gd name="T19" fmla="*/ 1611 h 482"/>
                  <a:gd name="T20" fmla="+- 0 6424 3621"/>
                  <a:gd name="T21" fmla="*/ T20 w 2894"/>
                  <a:gd name="T22" fmla="+- 0 1599 1513"/>
                  <a:gd name="T23" fmla="*/ 1599 h 482"/>
                  <a:gd name="T24" fmla="+- 0 6428 3621"/>
                  <a:gd name="T25" fmla="*/ T24 w 2894"/>
                  <a:gd name="T26" fmla="+- 0 1596 1513"/>
                  <a:gd name="T27" fmla="*/ 1596 h 482"/>
                  <a:gd name="T28" fmla="+- 0 6417 3621"/>
                  <a:gd name="T29" fmla="*/ T28 w 2894"/>
                  <a:gd name="T30" fmla="+- 0 1583 1513"/>
                  <a:gd name="T31" fmla="*/ 1583 h 482"/>
                  <a:gd name="T32" fmla="+- 0 6413 3621"/>
                  <a:gd name="T33" fmla="*/ T32 w 2894"/>
                  <a:gd name="T34" fmla="+- 0 1583 1513"/>
                  <a:gd name="T35" fmla="*/ 1583 h 482"/>
                  <a:gd name="T36" fmla="+- 0 6414 3621"/>
                  <a:gd name="T37" fmla="*/ T36 w 2894"/>
                  <a:gd name="T38" fmla="+- 0 1582 1513"/>
                  <a:gd name="T39" fmla="*/ 158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894" h="482">
                    <a:moveTo>
                      <a:pt x="2793" y="69"/>
                    </a:moveTo>
                    <a:lnTo>
                      <a:pt x="2767" y="79"/>
                    </a:lnTo>
                    <a:lnTo>
                      <a:pt x="2747" y="86"/>
                    </a:lnTo>
                    <a:lnTo>
                      <a:pt x="2753" y="104"/>
                    </a:lnTo>
                    <a:lnTo>
                      <a:pt x="2774" y="98"/>
                    </a:lnTo>
                    <a:lnTo>
                      <a:pt x="2803" y="86"/>
                    </a:lnTo>
                    <a:lnTo>
                      <a:pt x="2807" y="83"/>
                    </a:lnTo>
                    <a:lnTo>
                      <a:pt x="2796" y="70"/>
                    </a:lnTo>
                    <a:lnTo>
                      <a:pt x="2792" y="70"/>
                    </a:lnTo>
                    <a:lnTo>
                      <a:pt x="2793" y="6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6" name="Freeform 61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420 3621"/>
                  <a:gd name="T1" fmla="*/ T0 w 2894"/>
                  <a:gd name="T2" fmla="+- 0 1577 1513"/>
                  <a:gd name="T3" fmla="*/ 1577 h 482"/>
                  <a:gd name="T4" fmla="+- 0 6416 3621"/>
                  <a:gd name="T5" fmla="*/ T4 w 2894"/>
                  <a:gd name="T6" fmla="+- 0 1581 1513"/>
                  <a:gd name="T7" fmla="*/ 1581 h 482"/>
                  <a:gd name="T8" fmla="+- 0 6428 3621"/>
                  <a:gd name="T9" fmla="*/ T8 w 2894"/>
                  <a:gd name="T10" fmla="+- 0 1596 1513"/>
                  <a:gd name="T11" fmla="*/ 1596 h 482"/>
                  <a:gd name="T12" fmla="+- 0 6432 3621"/>
                  <a:gd name="T13" fmla="*/ T12 w 2894"/>
                  <a:gd name="T14" fmla="+- 0 1593 1513"/>
                  <a:gd name="T15" fmla="*/ 1593 h 482"/>
                  <a:gd name="T16" fmla="+- 0 6420 3621"/>
                  <a:gd name="T17" fmla="*/ T16 w 2894"/>
                  <a:gd name="T18" fmla="+- 0 1577 1513"/>
                  <a:gd name="T19" fmla="*/ 1577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94" h="482">
                    <a:moveTo>
                      <a:pt x="2799" y="64"/>
                    </a:moveTo>
                    <a:lnTo>
                      <a:pt x="2795" y="68"/>
                    </a:lnTo>
                    <a:lnTo>
                      <a:pt x="2807" y="83"/>
                    </a:lnTo>
                    <a:lnTo>
                      <a:pt x="2811" y="80"/>
                    </a:lnTo>
                    <a:lnTo>
                      <a:pt x="2799" y="6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7" name="Freeform 62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388 3621"/>
                  <a:gd name="T1" fmla="*/ T0 w 2894"/>
                  <a:gd name="T2" fmla="+- 0 1592 1513"/>
                  <a:gd name="T3" fmla="*/ 1592 h 482"/>
                  <a:gd name="T4" fmla="+- 0 6387 3621"/>
                  <a:gd name="T5" fmla="*/ T4 w 2894"/>
                  <a:gd name="T6" fmla="+- 0 1592 1513"/>
                  <a:gd name="T7" fmla="*/ 1592 h 482"/>
                  <a:gd name="T8" fmla="+- 0 6388 3621"/>
                  <a:gd name="T9" fmla="*/ T8 w 2894"/>
                  <a:gd name="T10" fmla="+- 0 1592 1513"/>
                  <a:gd name="T11" fmla="*/ 159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94" h="482">
                    <a:moveTo>
                      <a:pt x="2767" y="79"/>
                    </a:moveTo>
                    <a:lnTo>
                      <a:pt x="2766" y="79"/>
                    </a:lnTo>
                    <a:lnTo>
                      <a:pt x="2767" y="7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8" name="Freeform 63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416 3621"/>
                  <a:gd name="T1" fmla="*/ T0 w 2894"/>
                  <a:gd name="T2" fmla="+- 0 1581 1513"/>
                  <a:gd name="T3" fmla="*/ 1581 h 482"/>
                  <a:gd name="T4" fmla="+- 0 6414 3621"/>
                  <a:gd name="T5" fmla="*/ T4 w 2894"/>
                  <a:gd name="T6" fmla="+- 0 1582 1513"/>
                  <a:gd name="T7" fmla="*/ 1582 h 482"/>
                  <a:gd name="T8" fmla="+- 0 6413 3621"/>
                  <a:gd name="T9" fmla="*/ T8 w 2894"/>
                  <a:gd name="T10" fmla="+- 0 1583 1513"/>
                  <a:gd name="T11" fmla="*/ 1583 h 482"/>
                  <a:gd name="T12" fmla="+- 0 6416 3621"/>
                  <a:gd name="T13" fmla="*/ T12 w 2894"/>
                  <a:gd name="T14" fmla="+- 0 1581 1513"/>
                  <a:gd name="T15" fmla="*/ 1581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94" h="482">
                    <a:moveTo>
                      <a:pt x="2795" y="68"/>
                    </a:moveTo>
                    <a:lnTo>
                      <a:pt x="2793" y="69"/>
                    </a:lnTo>
                    <a:lnTo>
                      <a:pt x="2792" y="70"/>
                    </a:lnTo>
                    <a:lnTo>
                      <a:pt x="2795" y="6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79" name="Freeform 64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416 3621"/>
                  <a:gd name="T1" fmla="*/ T0 w 2894"/>
                  <a:gd name="T2" fmla="+- 0 1581 1513"/>
                  <a:gd name="T3" fmla="*/ 1581 h 482"/>
                  <a:gd name="T4" fmla="+- 0 6416 3621"/>
                  <a:gd name="T5" fmla="*/ T4 w 2894"/>
                  <a:gd name="T6" fmla="+- 0 1581 1513"/>
                  <a:gd name="T7" fmla="*/ 1581 h 482"/>
                  <a:gd name="T8" fmla="+- 0 6413 3621"/>
                  <a:gd name="T9" fmla="*/ T8 w 2894"/>
                  <a:gd name="T10" fmla="+- 0 1583 1513"/>
                  <a:gd name="T11" fmla="*/ 1583 h 482"/>
                  <a:gd name="T12" fmla="+- 0 6417 3621"/>
                  <a:gd name="T13" fmla="*/ T12 w 2894"/>
                  <a:gd name="T14" fmla="+- 0 1583 1513"/>
                  <a:gd name="T15" fmla="*/ 1583 h 482"/>
                  <a:gd name="T16" fmla="+- 0 6416 3621"/>
                  <a:gd name="T17" fmla="*/ T16 w 2894"/>
                  <a:gd name="T18" fmla="+- 0 1581 1513"/>
                  <a:gd name="T19" fmla="*/ 1581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94" h="482">
                    <a:moveTo>
                      <a:pt x="2795" y="68"/>
                    </a:moveTo>
                    <a:lnTo>
                      <a:pt x="2795" y="68"/>
                    </a:lnTo>
                    <a:lnTo>
                      <a:pt x="2792" y="70"/>
                    </a:lnTo>
                    <a:lnTo>
                      <a:pt x="2796" y="70"/>
                    </a:lnTo>
                    <a:lnTo>
                      <a:pt x="2795" y="6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0" name="Freeform 65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416 3621"/>
                  <a:gd name="T1" fmla="*/ T0 w 2894"/>
                  <a:gd name="T2" fmla="+- 0 1581 1513"/>
                  <a:gd name="T3" fmla="*/ 1581 h 482"/>
                  <a:gd name="T4" fmla="+- 0 6414 3621"/>
                  <a:gd name="T5" fmla="*/ T4 w 2894"/>
                  <a:gd name="T6" fmla="+- 0 1582 1513"/>
                  <a:gd name="T7" fmla="*/ 1582 h 482"/>
                  <a:gd name="T8" fmla="+- 0 6416 3621"/>
                  <a:gd name="T9" fmla="*/ T8 w 2894"/>
                  <a:gd name="T10" fmla="+- 0 1581 1513"/>
                  <a:gd name="T11" fmla="*/ 1581 h 482"/>
                  <a:gd name="T12" fmla="+- 0 6416 3621"/>
                  <a:gd name="T13" fmla="*/ T12 w 2894"/>
                  <a:gd name="T14" fmla="+- 0 1581 1513"/>
                  <a:gd name="T15" fmla="*/ 1581 h 482"/>
                  <a:gd name="T16" fmla="+- 0 6416 3621"/>
                  <a:gd name="T17" fmla="*/ T16 w 2894"/>
                  <a:gd name="T18" fmla="+- 0 1581 1513"/>
                  <a:gd name="T19" fmla="*/ 1581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94" h="482">
                    <a:moveTo>
                      <a:pt x="2795" y="68"/>
                    </a:moveTo>
                    <a:lnTo>
                      <a:pt x="2793" y="69"/>
                    </a:lnTo>
                    <a:lnTo>
                      <a:pt x="2795" y="6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81" name="Freeform 66"/>
              <p:cNvSpPr>
                <a:spLocks/>
              </p:cNvSpPr>
              <p:nvPr/>
            </p:nvSpPr>
            <p:spPr bwMode="auto">
              <a:xfrm>
                <a:off x="3621" y="1513"/>
                <a:ext cx="2894" cy="482"/>
              </a:xfrm>
              <a:custGeom>
                <a:avLst/>
                <a:gdLst>
                  <a:gd name="T0" fmla="+- 0 6515 3621"/>
                  <a:gd name="T1" fmla="*/ T0 w 2894"/>
                  <a:gd name="T2" fmla="+- 0 1513 1513"/>
                  <a:gd name="T3" fmla="*/ 1513 h 482"/>
                  <a:gd name="T4" fmla="+- 0 6384 3621"/>
                  <a:gd name="T5" fmla="*/ T4 w 2894"/>
                  <a:gd name="T6" fmla="+- 0 1543 1513"/>
                  <a:gd name="T7" fmla="*/ 1543 h 482"/>
                  <a:gd name="T8" fmla="+- 0 6416 3621"/>
                  <a:gd name="T9" fmla="*/ T8 w 2894"/>
                  <a:gd name="T10" fmla="+- 0 1581 1513"/>
                  <a:gd name="T11" fmla="*/ 1581 h 482"/>
                  <a:gd name="T12" fmla="+- 0 6420 3621"/>
                  <a:gd name="T13" fmla="*/ T12 w 2894"/>
                  <a:gd name="T14" fmla="+- 0 1577 1513"/>
                  <a:gd name="T15" fmla="*/ 1577 h 482"/>
                  <a:gd name="T16" fmla="+- 0 6486 3621"/>
                  <a:gd name="T17" fmla="*/ T16 w 2894"/>
                  <a:gd name="T18" fmla="+- 0 1577 1513"/>
                  <a:gd name="T19" fmla="*/ 1577 h 482"/>
                  <a:gd name="T20" fmla="+- 0 6515 3621"/>
                  <a:gd name="T21" fmla="*/ T20 w 2894"/>
                  <a:gd name="T22" fmla="+- 0 1513 1513"/>
                  <a:gd name="T23" fmla="*/ 1513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894" h="482">
                    <a:moveTo>
                      <a:pt x="2894" y="0"/>
                    </a:moveTo>
                    <a:lnTo>
                      <a:pt x="2763" y="30"/>
                    </a:lnTo>
                    <a:lnTo>
                      <a:pt x="2795" y="68"/>
                    </a:lnTo>
                    <a:lnTo>
                      <a:pt x="2799" y="64"/>
                    </a:lnTo>
                    <a:lnTo>
                      <a:pt x="2865" y="64"/>
                    </a:lnTo>
                    <a:lnTo>
                      <a:pt x="2894" y="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6832" y="1508"/>
              <a:ext cx="280" cy="486"/>
              <a:chOff x="6832" y="1508"/>
              <a:chExt cx="280" cy="486"/>
            </a:xfrm>
          </p:grpSpPr>
          <p:sp>
            <p:nvSpPr>
              <p:cNvPr id="4580" name="Freeform 68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111 6832"/>
                  <a:gd name="T1" fmla="*/ T0 w 280"/>
                  <a:gd name="T2" fmla="+- 0 1971 1508"/>
                  <a:gd name="T3" fmla="*/ 1971 h 486"/>
                  <a:gd name="T4" fmla="+- 0 7091 6832"/>
                  <a:gd name="T5" fmla="*/ T4 w 280"/>
                  <a:gd name="T6" fmla="+- 0 1971 1508"/>
                  <a:gd name="T7" fmla="*/ 1971 h 486"/>
                  <a:gd name="T8" fmla="+- 0 7092 6832"/>
                  <a:gd name="T9" fmla="*/ T8 w 280"/>
                  <a:gd name="T10" fmla="+- 0 1994 1508"/>
                  <a:gd name="T11" fmla="*/ 1994 h 486"/>
                  <a:gd name="T12" fmla="+- 0 7112 6832"/>
                  <a:gd name="T13" fmla="*/ T12 w 280"/>
                  <a:gd name="T14" fmla="+- 0 1993 1508"/>
                  <a:gd name="T15" fmla="*/ 1993 h 486"/>
                  <a:gd name="T16" fmla="+- 0 7111 6832"/>
                  <a:gd name="T17" fmla="*/ T16 w 280"/>
                  <a:gd name="T18" fmla="+- 0 1971 1508"/>
                  <a:gd name="T19" fmla="*/ 1971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0" h="486">
                    <a:moveTo>
                      <a:pt x="279" y="463"/>
                    </a:moveTo>
                    <a:lnTo>
                      <a:pt x="259" y="463"/>
                    </a:lnTo>
                    <a:lnTo>
                      <a:pt x="260" y="486"/>
                    </a:lnTo>
                    <a:lnTo>
                      <a:pt x="280" y="485"/>
                    </a:lnTo>
                    <a:lnTo>
                      <a:pt x="279" y="46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1" name="Freeform 69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107 6832"/>
                  <a:gd name="T1" fmla="*/ T0 w 280"/>
                  <a:gd name="T2" fmla="+- 0 1932 1508"/>
                  <a:gd name="T3" fmla="*/ 1932 h 486"/>
                  <a:gd name="T4" fmla="+- 0 7087 6832"/>
                  <a:gd name="T5" fmla="*/ T4 w 280"/>
                  <a:gd name="T6" fmla="+- 0 1935 1508"/>
                  <a:gd name="T7" fmla="*/ 1935 h 486"/>
                  <a:gd name="T8" fmla="+- 0 7089 6832"/>
                  <a:gd name="T9" fmla="*/ T8 w 280"/>
                  <a:gd name="T10" fmla="+- 0 1949 1508"/>
                  <a:gd name="T11" fmla="*/ 1949 h 486"/>
                  <a:gd name="T12" fmla="+- 0 7091 6832"/>
                  <a:gd name="T13" fmla="*/ T12 w 280"/>
                  <a:gd name="T14" fmla="+- 0 1971 1508"/>
                  <a:gd name="T15" fmla="*/ 1971 h 486"/>
                  <a:gd name="T16" fmla="+- 0 7091 6832"/>
                  <a:gd name="T17" fmla="*/ T16 w 280"/>
                  <a:gd name="T18" fmla="+- 0 1971 1508"/>
                  <a:gd name="T19" fmla="*/ 1971 h 486"/>
                  <a:gd name="T20" fmla="+- 0 7111 6832"/>
                  <a:gd name="T21" fmla="*/ T20 w 280"/>
                  <a:gd name="T22" fmla="+- 0 1971 1508"/>
                  <a:gd name="T23" fmla="*/ 1971 h 486"/>
                  <a:gd name="T24" fmla="+- 0 7111 6832"/>
                  <a:gd name="T25" fmla="*/ T24 w 280"/>
                  <a:gd name="T26" fmla="+- 0 1970 1508"/>
                  <a:gd name="T27" fmla="*/ 1970 h 486"/>
                  <a:gd name="T28" fmla="+- 0 7109 6832"/>
                  <a:gd name="T29" fmla="*/ T28 w 280"/>
                  <a:gd name="T30" fmla="+- 0 1947 1508"/>
                  <a:gd name="T31" fmla="*/ 1947 h 486"/>
                  <a:gd name="T32" fmla="+- 0 7107 6832"/>
                  <a:gd name="T33" fmla="*/ T32 w 280"/>
                  <a:gd name="T34" fmla="+- 0 1932 1508"/>
                  <a:gd name="T35" fmla="*/ 1932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80" h="486">
                    <a:moveTo>
                      <a:pt x="275" y="424"/>
                    </a:moveTo>
                    <a:lnTo>
                      <a:pt x="255" y="427"/>
                    </a:lnTo>
                    <a:lnTo>
                      <a:pt x="257" y="441"/>
                    </a:lnTo>
                    <a:lnTo>
                      <a:pt x="259" y="463"/>
                    </a:lnTo>
                    <a:lnTo>
                      <a:pt x="279" y="463"/>
                    </a:lnTo>
                    <a:lnTo>
                      <a:pt x="279" y="462"/>
                    </a:lnTo>
                    <a:lnTo>
                      <a:pt x="277" y="439"/>
                    </a:lnTo>
                    <a:lnTo>
                      <a:pt x="275" y="42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2" name="Freeform 70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89 6832"/>
                  <a:gd name="T1" fmla="*/ T0 w 280"/>
                  <a:gd name="T2" fmla="+- 0 1949 1508"/>
                  <a:gd name="T3" fmla="*/ 1949 h 486"/>
                  <a:gd name="T4" fmla="+- 0 7089 6832"/>
                  <a:gd name="T5" fmla="*/ T4 w 280"/>
                  <a:gd name="T6" fmla="+- 0 1949 1508"/>
                  <a:gd name="T7" fmla="*/ 1949 h 486"/>
                  <a:gd name="T8" fmla="+- 0 7089 6832"/>
                  <a:gd name="T9" fmla="*/ T8 w 280"/>
                  <a:gd name="T10" fmla="+- 0 1949 1508"/>
                  <a:gd name="T11" fmla="*/ 1949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0" h="486">
                    <a:moveTo>
                      <a:pt x="257" y="441"/>
                    </a:moveTo>
                    <a:lnTo>
                      <a:pt x="257" y="44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3" name="Freeform 71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92 6832"/>
                  <a:gd name="T1" fmla="*/ T0 w 280"/>
                  <a:gd name="T2" fmla="+- 0 1866 1508"/>
                  <a:gd name="T3" fmla="*/ 1866 h 486"/>
                  <a:gd name="T4" fmla="+- 0 7071 6832"/>
                  <a:gd name="T5" fmla="*/ T4 w 280"/>
                  <a:gd name="T6" fmla="+- 0 1866 1508"/>
                  <a:gd name="T7" fmla="*/ 1866 h 486"/>
                  <a:gd name="T8" fmla="+- 0 7071 6832"/>
                  <a:gd name="T9" fmla="*/ T8 w 280"/>
                  <a:gd name="T10" fmla="+- 0 1867 1508"/>
                  <a:gd name="T11" fmla="*/ 1867 h 486"/>
                  <a:gd name="T12" fmla="+- 0 7077 6832"/>
                  <a:gd name="T13" fmla="*/ T12 w 280"/>
                  <a:gd name="T14" fmla="+- 0 1886 1508"/>
                  <a:gd name="T15" fmla="*/ 1886 h 486"/>
                  <a:gd name="T16" fmla="+- 0 7082 6832"/>
                  <a:gd name="T17" fmla="*/ T16 w 280"/>
                  <a:gd name="T18" fmla="+- 0 1907 1508"/>
                  <a:gd name="T19" fmla="*/ 1907 h 486"/>
                  <a:gd name="T20" fmla="+- 0 7084 6832"/>
                  <a:gd name="T21" fmla="*/ T20 w 280"/>
                  <a:gd name="T22" fmla="+- 0 1916 1508"/>
                  <a:gd name="T23" fmla="*/ 1916 h 486"/>
                  <a:gd name="T24" fmla="+- 0 7103 6832"/>
                  <a:gd name="T25" fmla="*/ T24 w 280"/>
                  <a:gd name="T26" fmla="+- 0 1912 1508"/>
                  <a:gd name="T27" fmla="*/ 1912 h 486"/>
                  <a:gd name="T28" fmla="+- 0 7102 6832"/>
                  <a:gd name="T29" fmla="*/ T28 w 280"/>
                  <a:gd name="T30" fmla="+- 0 1902 1508"/>
                  <a:gd name="T31" fmla="*/ 1902 h 486"/>
                  <a:gd name="T32" fmla="+- 0 7096 6832"/>
                  <a:gd name="T33" fmla="*/ T32 w 280"/>
                  <a:gd name="T34" fmla="+- 0 1880 1508"/>
                  <a:gd name="T35" fmla="*/ 1880 h 486"/>
                  <a:gd name="T36" fmla="+- 0 7092 6832"/>
                  <a:gd name="T37" fmla="*/ T36 w 280"/>
                  <a:gd name="T38" fmla="+- 0 1866 1508"/>
                  <a:gd name="T39" fmla="*/ 1866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80" h="486">
                    <a:moveTo>
                      <a:pt x="260" y="358"/>
                    </a:moveTo>
                    <a:lnTo>
                      <a:pt x="239" y="358"/>
                    </a:lnTo>
                    <a:lnTo>
                      <a:pt x="239" y="359"/>
                    </a:lnTo>
                    <a:lnTo>
                      <a:pt x="245" y="378"/>
                    </a:lnTo>
                    <a:lnTo>
                      <a:pt x="250" y="399"/>
                    </a:lnTo>
                    <a:lnTo>
                      <a:pt x="252" y="408"/>
                    </a:lnTo>
                    <a:lnTo>
                      <a:pt x="271" y="404"/>
                    </a:lnTo>
                    <a:lnTo>
                      <a:pt x="270" y="394"/>
                    </a:lnTo>
                    <a:lnTo>
                      <a:pt x="264" y="372"/>
                    </a:lnTo>
                    <a:lnTo>
                      <a:pt x="260" y="35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4" name="Freeform 72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82 6832"/>
                  <a:gd name="T1" fmla="*/ T0 w 280"/>
                  <a:gd name="T2" fmla="+- 0 1906 1508"/>
                  <a:gd name="T3" fmla="*/ 1906 h 486"/>
                  <a:gd name="T4" fmla="+- 0 7082 6832"/>
                  <a:gd name="T5" fmla="*/ T4 w 280"/>
                  <a:gd name="T6" fmla="+- 0 1907 1508"/>
                  <a:gd name="T7" fmla="*/ 1907 h 486"/>
                  <a:gd name="T8" fmla="+- 0 7082 6832"/>
                  <a:gd name="T9" fmla="*/ T8 w 280"/>
                  <a:gd name="T10" fmla="+- 0 1906 1508"/>
                  <a:gd name="T11" fmla="*/ 1906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0" h="486">
                    <a:moveTo>
                      <a:pt x="250" y="398"/>
                    </a:moveTo>
                    <a:lnTo>
                      <a:pt x="250" y="399"/>
                    </a:lnTo>
                    <a:lnTo>
                      <a:pt x="250" y="39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5" name="Freeform 73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77 6832"/>
                  <a:gd name="T1" fmla="*/ T0 w 280"/>
                  <a:gd name="T2" fmla="+- 0 1886 1508"/>
                  <a:gd name="T3" fmla="*/ 1886 h 486"/>
                  <a:gd name="T4" fmla="+- 0 7077 6832"/>
                  <a:gd name="T5" fmla="*/ T4 w 280"/>
                  <a:gd name="T6" fmla="+- 0 1886 1508"/>
                  <a:gd name="T7" fmla="*/ 1886 h 486"/>
                  <a:gd name="T8" fmla="+- 0 7077 6832"/>
                  <a:gd name="T9" fmla="*/ T8 w 280"/>
                  <a:gd name="T10" fmla="+- 0 1886 1508"/>
                  <a:gd name="T11" fmla="*/ 1886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0" h="486">
                    <a:moveTo>
                      <a:pt x="245" y="378"/>
                    </a:moveTo>
                    <a:lnTo>
                      <a:pt x="245" y="37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6" name="Freeform 74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71 6832"/>
                  <a:gd name="T1" fmla="*/ T0 w 280"/>
                  <a:gd name="T2" fmla="+- 0 1866 1508"/>
                  <a:gd name="T3" fmla="*/ 1866 h 486"/>
                  <a:gd name="T4" fmla="+- 0 7071 6832"/>
                  <a:gd name="T5" fmla="*/ T4 w 280"/>
                  <a:gd name="T6" fmla="+- 0 1867 1508"/>
                  <a:gd name="T7" fmla="*/ 1867 h 486"/>
                  <a:gd name="T8" fmla="+- 0 7071 6832"/>
                  <a:gd name="T9" fmla="*/ T8 w 280"/>
                  <a:gd name="T10" fmla="+- 0 1866 1508"/>
                  <a:gd name="T11" fmla="*/ 1866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0" h="486">
                    <a:moveTo>
                      <a:pt x="239" y="358"/>
                    </a:moveTo>
                    <a:lnTo>
                      <a:pt x="239" y="359"/>
                    </a:lnTo>
                    <a:lnTo>
                      <a:pt x="239" y="35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7" name="Freeform 75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87 6832"/>
                  <a:gd name="T1" fmla="*/ T0 w 280"/>
                  <a:gd name="T2" fmla="+- 0 1853 1508"/>
                  <a:gd name="T3" fmla="*/ 1853 h 486"/>
                  <a:gd name="T4" fmla="+- 0 7069 6832"/>
                  <a:gd name="T5" fmla="*/ T4 w 280"/>
                  <a:gd name="T6" fmla="+- 0 1859 1508"/>
                  <a:gd name="T7" fmla="*/ 1859 h 486"/>
                  <a:gd name="T8" fmla="+- 0 7071 6832"/>
                  <a:gd name="T9" fmla="*/ T8 w 280"/>
                  <a:gd name="T10" fmla="+- 0 1866 1508"/>
                  <a:gd name="T11" fmla="*/ 1866 h 486"/>
                  <a:gd name="T12" fmla="+- 0 7071 6832"/>
                  <a:gd name="T13" fmla="*/ T12 w 280"/>
                  <a:gd name="T14" fmla="+- 0 1866 1508"/>
                  <a:gd name="T15" fmla="*/ 1866 h 486"/>
                  <a:gd name="T16" fmla="+- 0 7092 6832"/>
                  <a:gd name="T17" fmla="*/ T16 w 280"/>
                  <a:gd name="T18" fmla="+- 0 1866 1508"/>
                  <a:gd name="T19" fmla="*/ 1866 h 486"/>
                  <a:gd name="T20" fmla="+- 0 7090 6832"/>
                  <a:gd name="T21" fmla="*/ T20 w 280"/>
                  <a:gd name="T22" fmla="+- 0 1860 1508"/>
                  <a:gd name="T23" fmla="*/ 1860 h 486"/>
                  <a:gd name="T24" fmla="+- 0 7087 6832"/>
                  <a:gd name="T25" fmla="*/ T24 w 280"/>
                  <a:gd name="T26" fmla="+- 0 1853 1508"/>
                  <a:gd name="T27" fmla="*/ 1853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0" h="486">
                    <a:moveTo>
                      <a:pt x="255" y="345"/>
                    </a:moveTo>
                    <a:lnTo>
                      <a:pt x="237" y="351"/>
                    </a:lnTo>
                    <a:lnTo>
                      <a:pt x="239" y="358"/>
                    </a:lnTo>
                    <a:lnTo>
                      <a:pt x="260" y="358"/>
                    </a:lnTo>
                    <a:lnTo>
                      <a:pt x="258" y="352"/>
                    </a:lnTo>
                    <a:lnTo>
                      <a:pt x="255" y="345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8" name="Freeform 76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71 6832"/>
                  <a:gd name="T1" fmla="*/ T0 w 280"/>
                  <a:gd name="T2" fmla="+- 0 1815 1508"/>
                  <a:gd name="T3" fmla="*/ 1815 h 486"/>
                  <a:gd name="T4" fmla="+- 0 7049 6832"/>
                  <a:gd name="T5" fmla="*/ T4 w 280"/>
                  <a:gd name="T6" fmla="+- 0 1815 1508"/>
                  <a:gd name="T7" fmla="*/ 1815 h 486"/>
                  <a:gd name="T8" fmla="+- 0 7057 6832"/>
                  <a:gd name="T9" fmla="*/ T8 w 280"/>
                  <a:gd name="T10" fmla="+- 0 1831 1508"/>
                  <a:gd name="T11" fmla="*/ 1831 h 486"/>
                  <a:gd name="T12" fmla="+- 0 7062 6832"/>
                  <a:gd name="T13" fmla="*/ T12 w 280"/>
                  <a:gd name="T14" fmla="+- 0 1841 1508"/>
                  <a:gd name="T15" fmla="*/ 1841 h 486"/>
                  <a:gd name="T16" fmla="+- 0 7080 6832"/>
                  <a:gd name="T17" fmla="*/ T16 w 280"/>
                  <a:gd name="T18" fmla="+- 0 1833 1508"/>
                  <a:gd name="T19" fmla="*/ 1833 h 486"/>
                  <a:gd name="T20" fmla="+- 0 7075 6832"/>
                  <a:gd name="T21" fmla="*/ T20 w 280"/>
                  <a:gd name="T22" fmla="+- 0 1822 1508"/>
                  <a:gd name="T23" fmla="*/ 1822 h 486"/>
                  <a:gd name="T24" fmla="+- 0 7071 6832"/>
                  <a:gd name="T25" fmla="*/ T24 w 280"/>
                  <a:gd name="T26" fmla="+- 0 1815 1508"/>
                  <a:gd name="T27" fmla="*/ 1815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0" h="486">
                    <a:moveTo>
                      <a:pt x="239" y="307"/>
                    </a:moveTo>
                    <a:lnTo>
                      <a:pt x="217" y="307"/>
                    </a:lnTo>
                    <a:lnTo>
                      <a:pt x="225" y="323"/>
                    </a:lnTo>
                    <a:lnTo>
                      <a:pt x="230" y="333"/>
                    </a:lnTo>
                    <a:lnTo>
                      <a:pt x="248" y="325"/>
                    </a:lnTo>
                    <a:lnTo>
                      <a:pt x="243" y="314"/>
                    </a:lnTo>
                    <a:lnTo>
                      <a:pt x="239" y="30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89" name="Freeform 77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57 6832"/>
                  <a:gd name="T1" fmla="*/ T0 w 280"/>
                  <a:gd name="T2" fmla="+- 0 1830 1508"/>
                  <a:gd name="T3" fmla="*/ 1830 h 486"/>
                  <a:gd name="T4" fmla="+- 0 7057 6832"/>
                  <a:gd name="T5" fmla="*/ T4 w 280"/>
                  <a:gd name="T6" fmla="+- 0 1831 1508"/>
                  <a:gd name="T7" fmla="*/ 1831 h 486"/>
                  <a:gd name="T8" fmla="+- 0 7057 6832"/>
                  <a:gd name="T9" fmla="*/ T8 w 280"/>
                  <a:gd name="T10" fmla="+- 0 1830 1508"/>
                  <a:gd name="T11" fmla="*/ 1830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0" h="486">
                    <a:moveTo>
                      <a:pt x="225" y="322"/>
                    </a:moveTo>
                    <a:lnTo>
                      <a:pt x="225" y="323"/>
                    </a:lnTo>
                    <a:lnTo>
                      <a:pt x="225" y="32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0" name="Freeform 78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64 6832"/>
                  <a:gd name="T1" fmla="*/ T0 w 280"/>
                  <a:gd name="T2" fmla="+- 0 1801 1508"/>
                  <a:gd name="T3" fmla="*/ 1801 h 486"/>
                  <a:gd name="T4" fmla="+- 0 7040 6832"/>
                  <a:gd name="T5" fmla="*/ T4 w 280"/>
                  <a:gd name="T6" fmla="+- 0 1801 1508"/>
                  <a:gd name="T7" fmla="*/ 1801 h 486"/>
                  <a:gd name="T8" fmla="+- 0 7041 6832"/>
                  <a:gd name="T9" fmla="*/ T8 w 280"/>
                  <a:gd name="T10" fmla="+- 0 1801 1508"/>
                  <a:gd name="T11" fmla="*/ 1801 h 486"/>
                  <a:gd name="T12" fmla="+- 0 7049 6832"/>
                  <a:gd name="T13" fmla="*/ T12 w 280"/>
                  <a:gd name="T14" fmla="+- 0 1815 1508"/>
                  <a:gd name="T15" fmla="*/ 1815 h 486"/>
                  <a:gd name="T16" fmla="+- 0 7049 6832"/>
                  <a:gd name="T17" fmla="*/ T16 w 280"/>
                  <a:gd name="T18" fmla="+- 0 1815 1508"/>
                  <a:gd name="T19" fmla="*/ 1815 h 486"/>
                  <a:gd name="T20" fmla="+- 0 7071 6832"/>
                  <a:gd name="T21" fmla="*/ T20 w 280"/>
                  <a:gd name="T22" fmla="+- 0 1815 1508"/>
                  <a:gd name="T23" fmla="*/ 1815 h 486"/>
                  <a:gd name="T24" fmla="+- 0 7066 6832"/>
                  <a:gd name="T25" fmla="*/ T24 w 280"/>
                  <a:gd name="T26" fmla="+- 0 1805 1508"/>
                  <a:gd name="T27" fmla="*/ 1805 h 486"/>
                  <a:gd name="T28" fmla="+- 0 7064 6832"/>
                  <a:gd name="T29" fmla="*/ T28 w 280"/>
                  <a:gd name="T30" fmla="+- 0 1801 1508"/>
                  <a:gd name="T31" fmla="*/ 1801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80" h="486">
                    <a:moveTo>
                      <a:pt x="232" y="293"/>
                    </a:moveTo>
                    <a:lnTo>
                      <a:pt x="208" y="293"/>
                    </a:lnTo>
                    <a:lnTo>
                      <a:pt x="209" y="293"/>
                    </a:lnTo>
                    <a:lnTo>
                      <a:pt x="217" y="307"/>
                    </a:lnTo>
                    <a:lnTo>
                      <a:pt x="239" y="307"/>
                    </a:lnTo>
                    <a:lnTo>
                      <a:pt x="234" y="297"/>
                    </a:lnTo>
                    <a:lnTo>
                      <a:pt x="232" y="29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1" name="Freeform 79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40 6832"/>
                  <a:gd name="T1" fmla="*/ T0 w 280"/>
                  <a:gd name="T2" fmla="+- 0 1801 1508"/>
                  <a:gd name="T3" fmla="*/ 1801 h 486"/>
                  <a:gd name="T4" fmla="+- 0 7041 6832"/>
                  <a:gd name="T5" fmla="*/ T4 w 280"/>
                  <a:gd name="T6" fmla="+- 0 1801 1508"/>
                  <a:gd name="T7" fmla="*/ 1801 h 486"/>
                  <a:gd name="T8" fmla="+- 0 7040 6832"/>
                  <a:gd name="T9" fmla="*/ T8 w 280"/>
                  <a:gd name="T10" fmla="+- 0 1801 1508"/>
                  <a:gd name="T11" fmla="*/ 1801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0" h="486">
                    <a:moveTo>
                      <a:pt x="208" y="293"/>
                    </a:moveTo>
                    <a:lnTo>
                      <a:pt x="209" y="293"/>
                    </a:lnTo>
                    <a:lnTo>
                      <a:pt x="208" y="29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2" name="Freeform 80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49 6832"/>
                  <a:gd name="T1" fmla="*/ T0 w 280"/>
                  <a:gd name="T2" fmla="+- 0 1779 1508"/>
                  <a:gd name="T3" fmla="*/ 1779 h 486"/>
                  <a:gd name="T4" fmla="+- 0 7033 6832"/>
                  <a:gd name="T5" fmla="*/ T4 w 280"/>
                  <a:gd name="T6" fmla="+- 0 1791 1508"/>
                  <a:gd name="T7" fmla="*/ 1791 h 486"/>
                  <a:gd name="T8" fmla="+- 0 7040 6832"/>
                  <a:gd name="T9" fmla="*/ T8 w 280"/>
                  <a:gd name="T10" fmla="+- 0 1801 1508"/>
                  <a:gd name="T11" fmla="*/ 1801 h 486"/>
                  <a:gd name="T12" fmla="+- 0 7040 6832"/>
                  <a:gd name="T13" fmla="*/ T12 w 280"/>
                  <a:gd name="T14" fmla="+- 0 1801 1508"/>
                  <a:gd name="T15" fmla="*/ 1801 h 486"/>
                  <a:gd name="T16" fmla="+- 0 7064 6832"/>
                  <a:gd name="T17" fmla="*/ T16 w 280"/>
                  <a:gd name="T18" fmla="+- 0 1801 1508"/>
                  <a:gd name="T19" fmla="*/ 1801 h 486"/>
                  <a:gd name="T20" fmla="+- 0 7057 6832"/>
                  <a:gd name="T21" fmla="*/ T20 w 280"/>
                  <a:gd name="T22" fmla="+- 0 1790 1508"/>
                  <a:gd name="T23" fmla="*/ 1790 h 486"/>
                  <a:gd name="T24" fmla="+- 0 7049 6832"/>
                  <a:gd name="T25" fmla="*/ T24 w 280"/>
                  <a:gd name="T26" fmla="+- 0 1779 1508"/>
                  <a:gd name="T27" fmla="*/ 1779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0" h="486">
                    <a:moveTo>
                      <a:pt x="217" y="271"/>
                    </a:moveTo>
                    <a:lnTo>
                      <a:pt x="201" y="283"/>
                    </a:lnTo>
                    <a:lnTo>
                      <a:pt x="208" y="293"/>
                    </a:lnTo>
                    <a:lnTo>
                      <a:pt x="232" y="293"/>
                    </a:lnTo>
                    <a:lnTo>
                      <a:pt x="225" y="282"/>
                    </a:lnTo>
                    <a:lnTo>
                      <a:pt x="217" y="27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3" name="Freeform 81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28 6832"/>
                  <a:gd name="T1" fmla="*/ T0 w 280"/>
                  <a:gd name="T2" fmla="+- 0 1770 1508"/>
                  <a:gd name="T3" fmla="*/ 1770 h 486"/>
                  <a:gd name="T4" fmla="+- 0 7013 6832"/>
                  <a:gd name="T5" fmla="*/ T4 w 280"/>
                  <a:gd name="T6" fmla="+- 0 1770 1508"/>
                  <a:gd name="T7" fmla="*/ 1770 h 486"/>
                  <a:gd name="T8" fmla="+- 0 7014 6832"/>
                  <a:gd name="T9" fmla="*/ T8 w 280"/>
                  <a:gd name="T10" fmla="+- 0 1771 1508"/>
                  <a:gd name="T11" fmla="*/ 1771 h 486"/>
                  <a:gd name="T12" fmla="+- 0 7021 6832"/>
                  <a:gd name="T13" fmla="*/ T12 w 280"/>
                  <a:gd name="T14" fmla="+- 0 1778 1508"/>
                  <a:gd name="T15" fmla="*/ 1778 h 486"/>
                  <a:gd name="T16" fmla="+- 0 7028 6832"/>
                  <a:gd name="T17" fmla="*/ T16 w 280"/>
                  <a:gd name="T18" fmla="+- 0 1770 1508"/>
                  <a:gd name="T19" fmla="*/ 1770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0" h="486">
                    <a:moveTo>
                      <a:pt x="196" y="262"/>
                    </a:moveTo>
                    <a:lnTo>
                      <a:pt x="181" y="262"/>
                    </a:lnTo>
                    <a:lnTo>
                      <a:pt x="182" y="263"/>
                    </a:lnTo>
                    <a:lnTo>
                      <a:pt x="189" y="270"/>
                    </a:lnTo>
                    <a:lnTo>
                      <a:pt x="196" y="26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4" name="Freeform 82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14 6832"/>
                  <a:gd name="T1" fmla="*/ T0 w 280"/>
                  <a:gd name="T2" fmla="+- 0 1771 1508"/>
                  <a:gd name="T3" fmla="*/ 1771 h 486"/>
                  <a:gd name="T4" fmla="+- 0 7014 6832"/>
                  <a:gd name="T5" fmla="*/ T4 w 280"/>
                  <a:gd name="T6" fmla="+- 0 1771 1508"/>
                  <a:gd name="T7" fmla="*/ 1771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280" h="486">
                    <a:moveTo>
                      <a:pt x="182" y="263"/>
                    </a:moveTo>
                    <a:lnTo>
                      <a:pt x="182" y="26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5" name="Freeform 83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13 6832"/>
                  <a:gd name="T1" fmla="*/ T0 w 280"/>
                  <a:gd name="T2" fmla="+- 0 1770 1508"/>
                  <a:gd name="T3" fmla="*/ 1770 h 486"/>
                  <a:gd name="T4" fmla="+- 0 7014 6832"/>
                  <a:gd name="T5" fmla="*/ T4 w 280"/>
                  <a:gd name="T6" fmla="+- 0 1771 1508"/>
                  <a:gd name="T7" fmla="*/ 1771 h 486"/>
                  <a:gd name="T8" fmla="+- 0 7013 6832"/>
                  <a:gd name="T9" fmla="*/ T8 w 280"/>
                  <a:gd name="T10" fmla="+- 0 1770 1508"/>
                  <a:gd name="T11" fmla="*/ 1770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0" h="486">
                    <a:moveTo>
                      <a:pt x="181" y="262"/>
                    </a:moveTo>
                    <a:lnTo>
                      <a:pt x="182" y="263"/>
                    </a:lnTo>
                    <a:lnTo>
                      <a:pt x="181" y="26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6" name="Freeform 84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04 6832"/>
                  <a:gd name="T1" fmla="*/ T0 w 280"/>
                  <a:gd name="T2" fmla="+- 0 1765 1508"/>
                  <a:gd name="T3" fmla="*/ 1765 h 486"/>
                  <a:gd name="T4" fmla="+- 0 7014 6832"/>
                  <a:gd name="T5" fmla="*/ T4 w 280"/>
                  <a:gd name="T6" fmla="+- 0 1771 1508"/>
                  <a:gd name="T7" fmla="*/ 1771 h 486"/>
                  <a:gd name="T8" fmla="+- 0 7013 6832"/>
                  <a:gd name="T9" fmla="*/ T8 w 280"/>
                  <a:gd name="T10" fmla="+- 0 1770 1508"/>
                  <a:gd name="T11" fmla="*/ 1770 h 486"/>
                  <a:gd name="T12" fmla="+- 0 7028 6832"/>
                  <a:gd name="T13" fmla="*/ T12 w 280"/>
                  <a:gd name="T14" fmla="+- 0 1770 1508"/>
                  <a:gd name="T15" fmla="*/ 1770 h 486"/>
                  <a:gd name="T16" fmla="+- 0 7032 6832"/>
                  <a:gd name="T17" fmla="*/ T16 w 280"/>
                  <a:gd name="T18" fmla="+- 0 1765 1508"/>
                  <a:gd name="T19" fmla="*/ 1765 h 486"/>
                  <a:gd name="T20" fmla="+- 0 7005 6832"/>
                  <a:gd name="T21" fmla="*/ T20 w 280"/>
                  <a:gd name="T22" fmla="+- 0 1765 1508"/>
                  <a:gd name="T23" fmla="*/ 1765 h 486"/>
                  <a:gd name="T24" fmla="+- 0 7004 6832"/>
                  <a:gd name="T25" fmla="*/ T24 w 280"/>
                  <a:gd name="T26" fmla="+- 0 1765 1508"/>
                  <a:gd name="T27" fmla="*/ 1765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0" h="486">
                    <a:moveTo>
                      <a:pt x="172" y="257"/>
                    </a:moveTo>
                    <a:lnTo>
                      <a:pt x="182" y="263"/>
                    </a:lnTo>
                    <a:lnTo>
                      <a:pt x="181" y="262"/>
                    </a:lnTo>
                    <a:lnTo>
                      <a:pt x="196" y="262"/>
                    </a:lnTo>
                    <a:lnTo>
                      <a:pt x="200" y="257"/>
                    </a:lnTo>
                    <a:lnTo>
                      <a:pt x="173" y="257"/>
                    </a:lnTo>
                    <a:lnTo>
                      <a:pt x="172" y="25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7" name="Freeform 85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04 6832"/>
                  <a:gd name="T1" fmla="*/ T0 w 280"/>
                  <a:gd name="T2" fmla="+- 0 1765 1508"/>
                  <a:gd name="T3" fmla="*/ 1765 h 486"/>
                  <a:gd name="T4" fmla="+- 0 7004 6832"/>
                  <a:gd name="T5" fmla="*/ T4 w 280"/>
                  <a:gd name="T6" fmla="+- 0 1765 1508"/>
                  <a:gd name="T7" fmla="*/ 1765 h 486"/>
                  <a:gd name="T8" fmla="+- 0 7005 6832"/>
                  <a:gd name="T9" fmla="*/ T8 w 280"/>
                  <a:gd name="T10" fmla="+- 0 1765 1508"/>
                  <a:gd name="T11" fmla="*/ 1765 h 486"/>
                  <a:gd name="T12" fmla="+- 0 7004 6832"/>
                  <a:gd name="T13" fmla="*/ T12 w 280"/>
                  <a:gd name="T14" fmla="+- 0 1765 1508"/>
                  <a:gd name="T15" fmla="*/ 1765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0" h="486">
                    <a:moveTo>
                      <a:pt x="172" y="257"/>
                    </a:moveTo>
                    <a:lnTo>
                      <a:pt x="172" y="257"/>
                    </a:lnTo>
                    <a:lnTo>
                      <a:pt x="173" y="257"/>
                    </a:lnTo>
                    <a:lnTo>
                      <a:pt x="172" y="25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8" name="Freeform 86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33 6832"/>
                  <a:gd name="T1" fmla="*/ T0 w 280"/>
                  <a:gd name="T2" fmla="+- 0 1765 1508"/>
                  <a:gd name="T3" fmla="*/ 1765 h 486"/>
                  <a:gd name="T4" fmla="+- 0 7004 6832"/>
                  <a:gd name="T5" fmla="*/ T4 w 280"/>
                  <a:gd name="T6" fmla="+- 0 1765 1508"/>
                  <a:gd name="T7" fmla="*/ 1765 h 486"/>
                  <a:gd name="T8" fmla="+- 0 7005 6832"/>
                  <a:gd name="T9" fmla="*/ T8 w 280"/>
                  <a:gd name="T10" fmla="+- 0 1765 1508"/>
                  <a:gd name="T11" fmla="*/ 1765 h 486"/>
                  <a:gd name="T12" fmla="+- 0 7032 6832"/>
                  <a:gd name="T13" fmla="*/ T12 w 280"/>
                  <a:gd name="T14" fmla="+- 0 1765 1508"/>
                  <a:gd name="T15" fmla="*/ 1765 h 486"/>
                  <a:gd name="T16" fmla="+- 0 7033 6832"/>
                  <a:gd name="T17" fmla="*/ T16 w 280"/>
                  <a:gd name="T18" fmla="+- 0 1765 1508"/>
                  <a:gd name="T19" fmla="*/ 1765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0" h="486">
                    <a:moveTo>
                      <a:pt x="201" y="257"/>
                    </a:moveTo>
                    <a:lnTo>
                      <a:pt x="172" y="257"/>
                    </a:lnTo>
                    <a:lnTo>
                      <a:pt x="173" y="257"/>
                    </a:lnTo>
                    <a:lnTo>
                      <a:pt x="200" y="257"/>
                    </a:lnTo>
                    <a:lnTo>
                      <a:pt x="201" y="25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99" name="Freeform 87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96 6832"/>
                  <a:gd name="T1" fmla="*/ T0 w 280"/>
                  <a:gd name="T2" fmla="+- 0 1762 1508"/>
                  <a:gd name="T3" fmla="*/ 1762 h 486"/>
                  <a:gd name="T4" fmla="+- 0 7004 6832"/>
                  <a:gd name="T5" fmla="*/ T4 w 280"/>
                  <a:gd name="T6" fmla="+- 0 1765 1508"/>
                  <a:gd name="T7" fmla="*/ 1765 h 486"/>
                  <a:gd name="T8" fmla="+- 0 7004 6832"/>
                  <a:gd name="T9" fmla="*/ T8 w 280"/>
                  <a:gd name="T10" fmla="+- 0 1765 1508"/>
                  <a:gd name="T11" fmla="*/ 1765 h 486"/>
                  <a:gd name="T12" fmla="+- 0 7033 6832"/>
                  <a:gd name="T13" fmla="*/ T12 w 280"/>
                  <a:gd name="T14" fmla="+- 0 1765 1508"/>
                  <a:gd name="T15" fmla="*/ 1765 h 486"/>
                  <a:gd name="T16" fmla="+- 0 7035 6832"/>
                  <a:gd name="T17" fmla="*/ T16 w 280"/>
                  <a:gd name="T18" fmla="+- 0 1763 1508"/>
                  <a:gd name="T19" fmla="*/ 1763 h 486"/>
                  <a:gd name="T20" fmla="+- 0 7034 6832"/>
                  <a:gd name="T21" fmla="*/ T20 w 280"/>
                  <a:gd name="T22" fmla="+- 0 1762 1508"/>
                  <a:gd name="T23" fmla="*/ 1762 h 486"/>
                  <a:gd name="T24" fmla="+- 0 6997 6832"/>
                  <a:gd name="T25" fmla="*/ T24 w 280"/>
                  <a:gd name="T26" fmla="+- 0 1762 1508"/>
                  <a:gd name="T27" fmla="*/ 1762 h 486"/>
                  <a:gd name="T28" fmla="+- 0 6996 6832"/>
                  <a:gd name="T29" fmla="*/ T28 w 280"/>
                  <a:gd name="T30" fmla="+- 0 1762 1508"/>
                  <a:gd name="T31" fmla="*/ 1762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80" h="486">
                    <a:moveTo>
                      <a:pt x="164" y="254"/>
                    </a:moveTo>
                    <a:lnTo>
                      <a:pt x="172" y="257"/>
                    </a:lnTo>
                    <a:lnTo>
                      <a:pt x="201" y="257"/>
                    </a:lnTo>
                    <a:lnTo>
                      <a:pt x="203" y="255"/>
                    </a:lnTo>
                    <a:lnTo>
                      <a:pt x="202" y="254"/>
                    </a:lnTo>
                    <a:lnTo>
                      <a:pt x="165" y="254"/>
                    </a:lnTo>
                    <a:lnTo>
                      <a:pt x="164" y="25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0" name="Freeform 88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95 6832"/>
                  <a:gd name="T1" fmla="*/ T0 w 280"/>
                  <a:gd name="T2" fmla="+- 0 1761 1508"/>
                  <a:gd name="T3" fmla="*/ 1761 h 486"/>
                  <a:gd name="T4" fmla="+- 0 6996 6832"/>
                  <a:gd name="T5" fmla="*/ T4 w 280"/>
                  <a:gd name="T6" fmla="+- 0 1762 1508"/>
                  <a:gd name="T7" fmla="*/ 1762 h 486"/>
                  <a:gd name="T8" fmla="+- 0 6997 6832"/>
                  <a:gd name="T9" fmla="*/ T8 w 280"/>
                  <a:gd name="T10" fmla="+- 0 1762 1508"/>
                  <a:gd name="T11" fmla="*/ 1762 h 486"/>
                  <a:gd name="T12" fmla="+- 0 6995 6832"/>
                  <a:gd name="T13" fmla="*/ T12 w 280"/>
                  <a:gd name="T14" fmla="+- 0 1761 1508"/>
                  <a:gd name="T15" fmla="*/ 1761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0" h="486">
                    <a:moveTo>
                      <a:pt x="163" y="253"/>
                    </a:moveTo>
                    <a:lnTo>
                      <a:pt x="164" y="254"/>
                    </a:lnTo>
                    <a:lnTo>
                      <a:pt x="165" y="254"/>
                    </a:lnTo>
                    <a:lnTo>
                      <a:pt x="163" y="25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1" name="Freeform 89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7033 6832"/>
                  <a:gd name="T1" fmla="*/ T0 w 280"/>
                  <a:gd name="T2" fmla="+- 0 1761 1508"/>
                  <a:gd name="T3" fmla="*/ 1761 h 486"/>
                  <a:gd name="T4" fmla="+- 0 6995 6832"/>
                  <a:gd name="T5" fmla="*/ T4 w 280"/>
                  <a:gd name="T6" fmla="+- 0 1761 1508"/>
                  <a:gd name="T7" fmla="*/ 1761 h 486"/>
                  <a:gd name="T8" fmla="+- 0 6997 6832"/>
                  <a:gd name="T9" fmla="*/ T8 w 280"/>
                  <a:gd name="T10" fmla="+- 0 1762 1508"/>
                  <a:gd name="T11" fmla="*/ 1762 h 486"/>
                  <a:gd name="T12" fmla="+- 0 7034 6832"/>
                  <a:gd name="T13" fmla="*/ T12 w 280"/>
                  <a:gd name="T14" fmla="+- 0 1762 1508"/>
                  <a:gd name="T15" fmla="*/ 1762 h 486"/>
                  <a:gd name="T16" fmla="+- 0 7033 6832"/>
                  <a:gd name="T17" fmla="*/ T16 w 280"/>
                  <a:gd name="T18" fmla="+- 0 1761 1508"/>
                  <a:gd name="T19" fmla="*/ 1761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0" h="486">
                    <a:moveTo>
                      <a:pt x="201" y="253"/>
                    </a:moveTo>
                    <a:lnTo>
                      <a:pt x="163" y="253"/>
                    </a:lnTo>
                    <a:lnTo>
                      <a:pt x="165" y="254"/>
                    </a:lnTo>
                    <a:lnTo>
                      <a:pt x="202" y="254"/>
                    </a:lnTo>
                    <a:lnTo>
                      <a:pt x="201" y="25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2" name="Freeform 90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77 6832"/>
                  <a:gd name="T1" fmla="*/ T0 w 280"/>
                  <a:gd name="T2" fmla="+- 0 1739 1508"/>
                  <a:gd name="T3" fmla="*/ 1739 h 486"/>
                  <a:gd name="T4" fmla="+- 0 6970 6832"/>
                  <a:gd name="T5" fmla="*/ T4 w 280"/>
                  <a:gd name="T6" fmla="+- 0 1758 1508"/>
                  <a:gd name="T7" fmla="*/ 1758 h 486"/>
                  <a:gd name="T8" fmla="+- 0 6975 6832"/>
                  <a:gd name="T9" fmla="*/ T8 w 280"/>
                  <a:gd name="T10" fmla="+- 0 1759 1508"/>
                  <a:gd name="T11" fmla="*/ 1759 h 486"/>
                  <a:gd name="T12" fmla="+- 0 6986 6832"/>
                  <a:gd name="T13" fmla="*/ T12 w 280"/>
                  <a:gd name="T14" fmla="+- 0 1761 1508"/>
                  <a:gd name="T15" fmla="*/ 1761 h 486"/>
                  <a:gd name="T16" fmla="+- 0 6996 6832"/>
                  <a:gd name="T17" fmla="*/ T16 w 280"/>
                  <a:gd name="T18" fmla="+- 0 1762 1508"/>
                  <a:gd name="T19" fmla="*/ 1762 h 486"/>
                  <a:gd name="T20" fmla="+- 0 6995 6832"/>
                  <a:gd name="T21" fmla="*/ T20 w 280"/>
                  <a:gd name="T22" fmla="+- 0 1761 1508"/>
                  <a:gd name="T23" fmla="*/ 1761 h 486"/>
                  <a:gd name="T24" fmla="+- 0 7033 6832"/>
                  <a:gd name="T25" fmla="*/ T24 w 280"/>
                  <a:gd name="T26" fmla="+- 0 1761 1508"/>
                  <a:gd name="T27" fmla="*/ 1761 h 486"/>
                  <a:gd name="T28" fmla="+- 0 7025 6832"/>
                  <a:gd name="T29" fmla="*/ T28 w 280"/>
                  <a:gd name="T30" fmla="+- 0 1755 1508"/>
                  <a:gd name="T31" fmla="*/ 1755 h 486"/>
                  <a:gd name="T32" fmla="+- 0 7013 6832"/>
                  <a:gd name="T33" fmla="*/ T32 w 280"/>
                  <a:gd name="T34" fmla="+- 0 1747 1508"/>
                  <a:gd name="T35" fmla="*/ 1747 h 486"/>
                  <a:gd name="T36" fmla="+- 0 7001 6832"/>
                  <a:gd name="T37" fmla="*/ T36 w 280"/>
                  <a:gd name="T38" fmla="+- 0 1742 1508"/>
                  <a:gd name="T39" fmla="*/ 1742 h 486"/>
                  <a:gd name="T40" fmla="+- 0 6989 6832"/>
                  <a:gd name="T41" fmla="*/ T40 w 280"/>
                  <a:gd name="T42" fmla="+- 0 1741 1508"/>
                  <a:gd name="T43" fmla="*/ 1741 h 486"/>
                  <a:gd name="T44" fmla="+- 0 6983 6832"/>
                  <a:gd name="T45" fmla="*/ T44 w 280"/>
                  <a:gd name="T46" fmla="+- 0 1740 1508"/>
                  <a:gd name="T47" fmla="*/ 1740 h 486"/>
                  <a:gd name="T48" fmla="+- 0 6981 6832"/>
                  <a:gd name="T49" fmla="*/ T48 w 280"/>
                  <a:gd name="T50" fmla="+- 0 1740 1508"/>
                  <a:gd name="T51" fmla="*/ 1740 h 486"/>
                  <a:gd name="T52" fmla="+- 0 6978 6832"/>
                  <a:gd name="T53" fmla="*/ T52 w 280"/>
                  <a:gd name="T54" fmla="+- 0 1739 1508"/>
                  <a:gd name="T55" fmla="*/ 1739 h 486"/>
                  <a:gd name="T56" fmla="+- 0 6979 6832"/>
                  <a:gd name="T57" fmla="*/ T56 w 280"/>
                  <a:gd name="T58" fmla="+- 0 1739 1508"/>
                  <a:gd name="T59" fmla="*/ 1739 h 486"/>
                  <a:gd name="T60" fmla="+- 0 6977 6832"/>
                  <a:gd name="T61" fmla="*/ T60 w 280"/>
                  <a:gd name="T62" fmla="+- 0 1739 1508"/>
                  <a:gd name="T63" fmla="*/ 1739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280" h="486">
                    <a:moveTo>
                      <a:pt x="145" y="231"/>
                    </a:moveTo>
                    <a:lnTo>
                      <a:pt x="138" y="250"/>
                    </a:lnTo>
                    <a:lnTo>
                      <a:pt x="143" y="251"/>
                    </a:lnTo>
                    <a:lnTo>
                      <a:pt x="154" y="253"/>
                    </a:lnTo>
                    <a:lnTo>
                      <a:pt x="164" y="254"/>
                    </a:lnTo>
                    <a:lnTo>
                      <a:pt x="163" y="253"/>
                    </a:lnTo>
                    <a:lnTo>
                      <a:pt x="201" y="253"/>
                    </a:lnTo>
                    <a:lnTo>
                      <a:pt x="193" y="247"/>
                    </a:lnTo>
                    <a:lnTo>
                      <a:pt x="181" y="239"/>
                    </a:lnTo>
                    <a:lnTo>
                      <a:pt x="169" y="234"/>
                    </a:lnTo>
                    <a:lnTo>
                      <a:pt x="157" y="233"/>
                    </a:lnTo>
                    <a:lnTo>
                      <a:pt x="151" y="232"/>
                    </a:lnTo>
                    <a:lnTo>
                      <a:pt x="149" y="232"/>
                    </a:lnTo>
                    <a:lnTo>
                      <a:pt x="146" y="231"/>
                    </a:lnTo>
                    <a:lnTo>
                      <a:pt x="147" y="231"/>
                    </a:lnTo>
                    <a:lnTo>
                      <a:pt x="145" y="23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3" name="Freeform 91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78 6832"/>
                  <a:gd name="T1" fmla="*/ T0 w 280"/>
                  <a:gd name="T2" fmla="+- 0 1739 1508"/>
                  <a:gd name="T3" fmla="*/ 1739 h 486"/>
                  <a:gd name="T4" fmla="+- 0 6981 6832"/>
                  <a:gd name="T5" fmla="*/ T4 w 280"/>
                  <a:gd name="T6" fmla="+- 0 1740 1508"/>
                  <a:gd name="T7" fmla="*/ 1740 h 486"/>
                  <a:gd name="T8" fmla="+- 0 6979 6832"/>
                  <a:gd name="T9" fmla="*/ T8 w 280"/>
                  <a:gd name="T10" fmla="+- 0 1740 1508"/>
                  <a:gd name="T11" fmla="*/ 1740 h 486"/>
                  <a:gd name="T12" fmla="+- 0 6978 6832"/>
                  <a:gd name="T13" fmla="*/ T12 w 280"/>
                  <a:gd name="T14" fmla="+- 0 1739 1508"/>
                  <a:gd name="T15" fmla="*/ 1739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0" h="486">
                    <a:moveTo>
                      <a:pt x="146" y="231"/>
                    </a:moveTo>
                    <a:lnTo>
                      <a:pt x="149" y="232"/>
                    </a:lnTo>
                    <a:lnTo>
                      <a:pt x="147" y="232"/>
                    </a:lnTo>
                    <a:lnTo>
                      <a:pt x="146" y="23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4" name="Freeform 92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79 6832"/>
                  <a:gd name="T1" fmla="*/ T0 w 280"/>
                  <a:gd name="T2" fmla="+- 0 1740 1508"/>
                  <a:gd name="T3" fmla="*/ 1740 h 486"/>
                  <a:gd name="T4" fmla="+- 0 6981 6832"/>
                  <a:gd name="T5" fmla="*/ T4 w 280"/>
                  <a:gd name="T6" fmla="+- 0 1740 1508"/>
                  <a:gd name="T7" fmla="*/ 1740 h 486"/>
                  <a:gd name="T8" fmla="+- 0 6983 6832"/>
                  <a:gd name="T9" fmla="*/ T8 w 280"/>
                  <a:gd name="T10" fmla="+- 0 1740 1508"/>
                  <a:gd name="T11" fmla="*/ 1740 h 486"/>
                  <a:gd name="T12" fmla="+- 0 6979 6832"/>
                  <a:gd name="T13" fmla="*/ T12 w 280"/>
                  <a:gd name="T14" fmla="+- 0 1740 1508"/>
                  <a:gd name="T15" fmla="*/ 1740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0" h="486">
                    <a:moveTo>
                      <a:pt x="147" y="232"/>
                    </a:moveTo>
                    <a:lnTo>
                      <a:pt x="149" y="232"/>
                    </a:lnTo>
                    <a:lnTo>
                      <a:pt x="151" y="232"/>
                    </a:lnTo>
                    <a:lnTo>
                      <a:pt x="147" y="23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5" name="Freeform 93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79 6832"/>
                  <a:gd name="T1" fmla="*/ T0 w 280"/>
                  <a:gd name="T2" fmla="+- 0 1739 1508"/>
                  <a:gd name="T3" fmla="*/ 1739 h 486"/>
                  <a:gd name="T4" fmla="+- 0 6978 6832"/>
                  <a:gd name="T5" fmla="*/ T4 w 280"/>
                  <a:gd name="T6" fmla="+- 0 1739 1508"/>
                  <a:gd name="T7" fmla="*/ 1739 h 486"/>
                  <a:gd name="T8" fmla="+- 0 6979 6832"/>
                  <a:gd name="T9" fmla="*/ T8 w 280"/>
                  <a:gd name="T10" fmla="+- 0 1740 1508"/>
                  <a:gd name="T11" fmla="*/ 1740 h 486"/>
                  <a:gd name="T12" fmla="+- 0 6979 6832"/>
                  <a:gd name="T13" fmla="*/ T12 w 280"/>
                  <a:gd name="T14" fmla="+- 0 1739 1508"/>
                  <a:gd name="T15" fmla="*/ 1739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0" h="486">
                    <a:moveTo>
                      <a:pt x="147" y="231"/>
                    </a:moveTo>
                    <a:lnTo>
                      <a:pt x="146" y="231"/>
                    </a:lnTo>
                    <a:lnTo>
                      <a:pt x="147" y="232"/>
                    </a:lnTo>
                    <a:lnTo>
                      <a:pt x="147" y="23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6" name="Freeform 94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27 6832"/>
                  <a:gd name="T1" fmla="*/ T0 w 280"/>
                  <a:gd name="T2" fmla="+- 0 1688 1508"/>
                  <a:gd name="T3" fmla="*/ 1688 h 486"/>
                  <a:gd name="T4" fmla="+- 0 6910 6832"/>
                  <a:gd name="T5" fmla="*/ T4 w 280"/>
                  <a:gd name="T6" fmla="+- 0 1698 1508"/>
                  <a:gd name="T7" fmla="*/ 1698 h 486"/>
                  <a:gd name="T8" fmla="+- 0 6918 6832"/>
                  <a:gd name="T9" fmla="*/ T8 w 280"/>
                  <a:gd name="T10" fmla="+- 0 1711 1508"/>
                  <a:gd name="T11" fmla="*/ 1711 h 486"/>
                  <a:gd name="T12" fmla="+- 0 6928 6832"/>
                  <a:gd name="T13" fmla="*/ T12 w 280"/>
                  <a:gd name="T14" fmla="+- 0 1725 1508"/>
                  <a:gd name="T15" fmla="*/ 1725 h 486"/>
                  <a:gd name="T16" fmla="+- 0 6939 6832"/>
                  <a:gd name="T17" fmla="*/ T16 w 280"/>
                  <a:gd name="T18" fmla="+- 0 1737 1508"/>
                  <a:gd name="T19" fmla="*/ 1737 h 486"/>
                  <a:gd name="T20" fmla="+- 0 6950 6832"/>
                  <a:gd name="T21" fmla="*/ T20 w 280"/>
                  <a:gd name="T22" fmla="+- 0 1747 1508"/>
                  <a:gd name="T23" fmla="*/ 1747 h 486"/>
                  <a:gd name="T24" fmla="+- 0 6951 6832"/>
                  <a:gd name="T25" fmla="*/ T24 w 280"/>
                  <a:gd name="T26" fmla="+- 0 1747 1508"/>
                  <a:gd name="T27" fmla="*/ 1747 h 486"/>
                  <a:gd name="T28" fmla="+- 0 6962 6832"/>
                  <a:gd name="T29" fmla="*/ T28 w 280"/>
                  <a:gd name="T30" fmla="+- 0 1730 1508"/>
                  <a:gd name="T31" fmla="*/ 1730 h 486"/>
                  <a:gd name="T32" fmla="+- 0 6961 6832"/>
                  <a:gd name="T33" fmla="*/ T32 w 280"/>
                  <a:gd name="T34" fmla="+- 0 1730 1508"/>
                  <a:gd name="T35" fmla="*/ 1730 h 486"/>
                  <a:gd name="T36" fmla="+- 0 6954 6832"/>
                  <a:gd name="T37" fmla="*/ T36 w 280"/>
                  <a:gd name="T38" fmla="+- 0 1723 1508"/>
                  <a:gd name="T39" fmla="*/ 1723 h 486"/>
                  <a:gd name="T40" fmla="+- 0 6953 6832"/>
                  <a:gd name="T41" fmla="*/ T40 w 280"/>
                  <a:gd name="T42" fmla="+- 0 1723 1508"/>
                  <a:gd name="T43" fmla="*/ 1723 h 486"/>
                  <a:gd name="T44" fmla="+- 0 6943 6832"/>
                  <a:gd name="T45" fmla="*/ T44 w 280"/>
                  <a:gd name="T46" fmla="+- 0 1712 1508"/>
                  <a:gd name="T47" fmla="*/ 1712 h 486"/>
                  <a:gd name="T48" fmla="+- 0 6943 6832"/>
                  <a:gd name="T49" fmla="*/ T48 w 280"/>
                  <a:gd name="T50" fmla="+- 0 1712 1508"/>
                  <a:gd name="T51" fmla="*/ 1712 h 486"/>
                  <a:gd name="T52" fmla="+- 0 6935 6832"/>
                  <a:gd name="T53" fmla="*/ T52 w 280"/>
                  <a:gd name="T54" fmla="+- 0 1701 1508"/>
                  <a:gd name="T55" fmla="*/ 1701 h 486"/>
                  <a:gd name="T56" fmla="+- 0 6927 6832"/>
                  <a:gd name="T57" fmla="*/ T56 w 280"/>
                  <a:gd name="T58" fmla="+- 0 1688 1508"/>
                  <a:gd name="T59" fmla="*/ 1688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280" h="486">
                    <a:moveTo>
                      <a:pt x="95" y="180"/>
                    </a:moveTo>
                    <a:lnTo>
                      <a:pt x="78" y="190"/>
                    </a:lnTo>
                    <a:lnTo>
                      <a:pt x="86" y="203"/>
                    </a:lnTo>
                    <a:lnTo>
                      <a:pt x="96" y="217"/>
                    </a:lnTo>
                    <a:lnTo>
                      <a:pt x="107" y="229"/>
                    </a:lnTo>
                    <a:lnTo>
                      <a:pt x="118" y="239"/>
                    </a:lnTo>
                    <a:lnTo>
                      <a:pt x="119" y="239"/>
                    </a:lnTo>
                    <a:lnTo>
                      <a:pt x="130" y="222"/>
                    </a:lnTo>
                    <a:lnTo>
                      <a:pt x="129" y="222"/>
                    </a:lnTo>
                    <a:lnTo>
                      <a:pt x="122" y="215"/>
                    </a:lnTo>
                    <a:lnTo>
                      <a:pt x="121" y="215"/>
                    </a:lnTo>
                    <a:lnTo>
                      <a:pt x="111" y="204"/>
                    </a:lnTo>
                    <a:lnTo>
                      <a:pt x="103" y="193"/>
                    </a:lnTo>
                    <a:lnTo>
                      <a:pt x="95" y="18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7" name="Freeform 95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61 6832"/>
                  <a:gd name="T1" fmla="*/ T0 w 280"/>
                  <a:gd name="T2" fmla="+- 0 1730 1508"/>
                  <a:gd name="T3" fmla="*/ 1730 h 486"/>
                  <a:gd name="T4" fmla="+- 0 6963 6832"/>
                  <a:gd name="T5" fmla="*/ T4 w 280"/>
                  <a:gd name="T6" fmla="+- 0 1731 1508"/>
                  <a:gd name="T7" fmla="*/ 1731 h 486"/>
                  <a:gd name="T8" fmla="+- 0 6961 6832"/>
                  <a:gd name="T9" fmla="*/ T8 w 280"/>
                  <a:gd name="T10" fmla="+- 0 1730 1508"/>
                  <a:gd name="T11" fmla="*/ 1730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0" h="486">
                    <a:moveTo>
                      <a:pt x="129" y="222"/>
                    </a:moveTo>
                    <a:lnTo>
                      <a:pt x="131" y="223"/>
                    </a:lnTo>
                    <a:lnTo>
                      <a:pt x="129" y="22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8" name="Freeform 96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52 6832"/>
                  <a:gd name="T1" fmla="*/ T0 w 280"/>
                  <a:gd name="T2" fmla="+- 0 1722 1508"/>
                  <a:gd name="T3" fmla="*/ 1722 h 486"/>
                  <a:gd name="T4" fmla="+- 0 6953 6832"/>
                  <a:gd name="T5" fmla="*/ T4 w 280"/>
                  <a:gd name="T6" fmla="+- 0 1723 1508"/>
                  <a:gd name="T7" fmla="*/ 1723 h 486"/>
                  <a:gd name="T8" fmla="+- 0 6954 6832"/>
                  <a:gd name="T9" fmla="*/ T8 w 280"/>
                  <a:gd name="T10" fmla="+- 0 1723 1508"/>
                  <a:gd name="T11" fmla="*/ 1723 h 486"/>
                  <a:gd name="T12" fmla="+- 0 6952 6832"/>
                  <a:gd name="T13" fmla="*/ T12 w 280"/>
                  <a:gd name="T14" fmla="+- 0 1722 1508"/>
                  <a:gd name="T15" fmla="*/ 1722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0" h="486">
                    <a:moveTo>
                      <a:pt x="120" y="214"/>
                    </a:moveTo>
                    <a:lnTo>
                      <a:pt x="121" y="215"/>
                    </a:lnTo>
                    <a:lnTo>
                      <a:pt x="122" y="215"/>
                    </a:lnTo>
                    <a:lnTo>
                      <a:pt x="120" y="21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09" name="Freeform 97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43 6832"/>
                  <a:gd name="T1" fmla="*/ T0 w 280"/>
                  <a:gd name="T2" fmla="+- 0 1712 1508"/>
                  <a:gd name="T3" fmla="*/ 1712 h 486"/>
                  <a:gd name="T4" fmla="+- 0 6943 6832"/>
                  <a:gd name="T5" fmla="*/ T4 w 280"/>
                  <a:gd name="T6" fmla="+- 0 1712 1508"/>
                  <a:gd name="T7" fmla="*/ 1712 h 486"/>
                  <a:gd name="T8" fmla="+- 0 6944 6832"/>
                  <a:gd name="T9" fmla="*/ T8 w 280"/>
                  <a:gd name="T10" fmla="+- 0 1713 1508"/>
                  <a:gd name="T11" fmla="*/ 1713 h 486"/>
                  <a:gd name="T12" fmla="+- 0 6943 6832"/>
                  <a:gd name="T13" fmla="*/ T12 w 280"/>
                  <a:gd name="T14" fmla="+- 0 1712 1508"/>
                  <a:gd name="T15" fmla="*/ 1712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0" h="486">
                    <a:moveTo>
                      <a:pt x="111" y="204"/>
                    </a:moveTo>
                    <a:lnTo>
                      <a:pt x="111" y="204"/>
                    </a:lnTo>
                    <a:lnTo>
                      <a:pt x="112" y="205"/>
                    </a:lnTo>
                    <a:lnTo>
                      <a:pt x="111" y="20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0" name="Freeform 98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35 6832"/>
                  <a:gd name="T1" fmla="*/ T0 w 280"/>
                  <a:gd name="T2" fmla="+- 0 1700 1508"/>
                  <a:gd name="T3" fmla="*/ 1700 h 486"/>
                  <a:gd name="T4" fmla="+- 0 6935 6832"/>
                  <a:gd name="T5" fmla="*/ T4 w 280"/>
                  <a:gd name="T6" fmla="+- 0 1701 1508"/>
                  <a:gd name="T7" fmla="*/ 1701 h 486"/>
                  <a:gd name="T8" fmla="+- 0 6935 6832"/>
                  <a:gd name="T9" fmla="*/ T8 w 280"/>
                  <a:gd name="T10" fmla="+- 0 1700 1508"/>
                  <a:gd name="T11" fmla="*/ 1700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0" h="486">
                    <a:moveTo>
                      <a:pt x="103" y="192"/>
                    </a:moveTo>
                    <a:lnTo>
                      <a:pt x="103" y="193"/>
                    </a:lnTo>
                    <a:lnTo>
                      <a:pt x="103" y="19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1" name="Freeform 99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35 6832"/>
                  <a:gd name="T1" fmla="*/ T0 w 280"/>
                  <a:gd name="T2" fmla="+- 0 1700 1508"/>
                  <a:gd name="T3" fmla="*/ 1700 h 486"/>
                  <a:gd name="T4" fmla="+- 0 6935 6832"/>
                  <a:gd name="T5" fmla="*/ T4 w 280"/>
                  <a:gd name="T6" fmla="+- 0 1700 1508"/>
                  <a:gd name="T7" fmla="*/ 1700 h 486"/>
                  <a:gd name="T8" fmla="+- 0 6935 6832"/>
                  <a:gd name="T9" fmla="*/ T8 w 280"/>
                  <a:gd name="T10" fmla="+- 0 1700 1508"/>
                  <a:gd name="T11" fmla="*/ 1700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0" h="486">
                    <a:moveTo>
                      <a:pt x="103" y="192"/>
                    </a:moveTo>
                    <a:lnTo>
                      <a:pt x="103" y="19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2" name="Freeform 100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02 6832"/>
                  <a:gd name="T1" fmla="*/ T0 w 280"/>
                  <a:gd name="T2" fmla="+- 0 1625 1508"/>
                  <a:gd name="T3" fmla="*/ 1625 h 486"/>
                  <a:gd name="T4" fmla="+- 0 6882 6832"/>
                  <a:gd name="T5" fmla="*/ T4 w 280"/>
                  <a:gd name="T6" fmla="+- 0 1628 1508"/>
                  <a:gd name="T7" fmla="*/ 1628 h 486"/>
                  <a:gd name="T8" fmla="+- 0 6885 6832"/>
                  <a:gd name="T9" fmla="*/ T8 w 280"/>
                  <a:gd name="T10" fmla="+- 0 1641 1508"/>
                  <a:gd name="T11" fmla="*/ 1641 h 486"/>
                  <a:gd name="T12" fmla="+- 0 6892 6832"/>
                  <a:gd name="T13" fmla="*/ T12 w 280"/>
                  <a:gd name="T14" fmla="+- 0 1661 1508"/>
                  <a:gd name="T15" fmla="*/ 1661 h 486"/>
                  <a:gd name="T16" fmla="+- 0 6900 6832"/>
                  <a:gd name="T17" fmla="*/ T16 w 280"/>
                  <a:gd name="T18" fmla="+- 0 1679 1508"/>
                  <a:gd name="T19" fmla="*/ 1679 h 486"/>
                  <a:gd name="T20" fmla="+- 0 6900 6832"/>
                  <a:gd name="T21" fmla="*/ T20 w 280"/>
                  <a:gd name="T22" fmla="+- 0 1680 1508"/>
                  <a:gd name="T23" fmla="*/ 1680 h 486"/>
                  <a:gd name="T24" fmla="+- 0 6918 6832"/>
                  <a:gd name="T25" fmla="*/ T24 w 280"/>
                  <a:gd name="T26" fmla="+- 0 1671 1508"/>
                  <a:gd name="T27" fmla="*/ 1671 h 486"/>
                  <a:gd name="T28" fmla="+- 0 6911 6832"/>
                  <a:gd name="T29" fmla="*/ T28 w 280"/>
                  <a:gd name="T30" fmla="+- 0 1653 1508"/>
                  <a:gd name="T31" fmla="*/ 1653 h 486"/>
                  <a:gd name="T32" fmla="+- 0 6905 6832"/>
                  <a:gd name="T33" fmla="*/ T32 w 280"/>
                  <a:gd name="T34" fmla="+- 0 1636 1508"/>
                  <a:gd name="T35" fmla="*/ 1636 h 486"/>
                  <a:gd name="T36" fmla="+- 0 6904 6832"/>
                  <a:gd name="T37" fmla="*/ T36 w 280"/>
                  <a:gd name="T38" fmla="+- 0 1635 1508"/>
                  <a:gd name="T39" fmla="*/ 1635 h 486"/>
                  <a:gd name="T40" fmla="+- 0 6904 6832"/>
                  <a:gd name="T41" fmla="*/ T40 w 280"/>
                  <a:gd name="T42" fmla="+- 0 1635 1508"/>
                  <a:gd name="T43" fmla="*/ 1635 h 486"/>
                  <a:gd name="T44" fmla="+- 0 6902 6832"/>
                  <a:gd name="T45" fmla="*/ T44 w 280"/>
                  <a:gd name="T46" fmla="+- 0 1625 1508"/>
                  <a:gd name="T47" fmla="*/ 1625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280" h="486">
                    <a:moveTo>
                      <a:pt x="70" y="117"/>
                    </a:moveTo>
                    <a:lnTo>
                      <a:pt x="50" y="120"/>
                    </a:lnTo>
                    <a:lnTo>
                      <a:pt x="53" y="133"/>
                    </a:lnTo>
                    <a:lnTo>
                      <a:pt x="60" y="153"/>
                    </a:lnTo>
                    <a:lnTo>
                      <a:pt x="68" y="171"/>
                    </a:lnTo>
                    <a:lnTo>
                      <a:pt x="68" y="172"/>
                    </a:lnTo>
                    <a:lnTo>
                      <a:pt x="86" y="163"/>
                    </a:lnTo>
                    <a:lnTo>
                      <a:pt x="79" y="145"/>
                    </a:lnTo>
                    <a:lnTo>
                      <a:pt x="73" y="128"/>
                    </a:lnTo>
                    <a:lnTo>
                      <a:pt x="72" y="127"/>
                    </a:lnTo>
                    <a:lnTo>
                      <a:pt x="70" y="11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3" name="Freeform 101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11 6832"/>
                  <a:gd name="T1" fmla="*/ T0 w 280"/>
                  <a:gd name="T2" fmla="+- 0 1653 1508"/>
                  <a:gd name="T3" fmla="*/ 1653 h 486"/>
                  <a:gd name="T4" fmla="+- 0 6911 6832"/>
                  <a:gd name="T5" fmla="*/ T4 w 280"/>
                  <a:gd name="T6" fmla="+- 0 1654 1508"/>
                  <a:gd name="T7" fmla="*/ 1654 h 486"/>
                  <a:gd name="T8" fmla="+- 0 6911 6832"/>
                  <a:gd name="T9" fmla="*/ T8 w 280"/>
                  <a:gd name="T10" fmla="+- 0 1653 1508"/>
                  <a:gd name="T11" fmla="*/ 1653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0" h="486">
                    <a:moveTo>
                      <a:pt x="79" y="145"/>
                    </a:moveTo>
                    <a:lnTo>
                      <a:pt x="79" y="146"/>
                    </a:lnTo>
                    <a:lnTo>
                      <a:pt x="79" y="145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4" name="Freeform 102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04 6832"/>
                  <a:gd name="T1" fmla="*/ T0 w 280"/>
                  <a:gd name="T2" fmla="+- 0 1635 1508"/>
                  <a:gd name="T3" fmla="*/ 1635 h 486"/>
                  <a:gd name="T4" fmla="+- 0 6904 6832"/>
                  <a:gd name="T5" fmla="*/ T4 w 280"/>
                  <a:gd name="T6" fmla="+- 0 1636 1508"/>
                  <a:gd name="T7" fmla="*/ 1636 h 486"/>
                  <a:gd name="T8" fmla="+- 0 6904 6832"/>
                  <a:gd name="T9" fmla="*/ T8 w 280"/>
                  <a:gd name="T10" fmla="+- 0 1635 1508"/>
                  <a:gd name="T11" fmla="*/ 1635 h 486"/>
                  <a:gd name="T12" fmla="+- 0 6904 6832"/>
                  <a:gd name="T13" fmla="*/ T12 w 280"/>
                  <a:gd name="T14" fmla="+- 0 1635 1508"/>
                  <a:gd name="T15" fmla="*/ 1635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80" h="486">
                    <a:moveTo>
                      <a:pt x="72" y="127"/>
                    </a:moveTo>
                    <a:lnTo>
                      <a:pt x="72" y="128"/>
                    </a:lnTo>
                    <a:lnTo>
                      <a:pt x="72" y="12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5" name="Freeform 103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04 6832"/>
                  <a:gd name="T1" fmla="*/ T0 w 280"/>
                  <a:gd name="T2" fmla="+- 0 1635 1508"/>
                  <a:gd name="T3" fmla="*/ 1635 h 486"/>
                  <a:gd name="T4" fmla="+- 0 6904 6832"/>
                  <a:gd name="T5" fmla="*/ T4 w 280"/>
                  <a:gd name="T6" fmla="+- 0 1636 1508"/>
                  <a:gd name="T7" fmla="*/ 1636 h 486"/>
                  <a:gd name="T8" fmla="+- 0 6904 6832"/>
                  <a:gd name="T9" fmla="*/ T8 w 280"/>
                  <a:gd name="T10" fmla="+- 0 1635 1508"/>
                  <a:gd name="T11" fmla="*/ 1635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0" h="486">
                    <a:moveTo>
                      <a:pt x="72" y="127"/>
                    </a:moveTo>
                    <a:lnTo>
                      <a:pt x="72" y="128"/>
                    </a:lnTo>
                    <a:lnTo>
                      <a:pt x="72" y="12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6" name="Freeform 104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874 6832"/>
                  <a:gd name="T1" fmla="*/ T0 w 280"/>
                  <a:gd name="T2" fmla="+- 0 1508 1508"/>
                  <a:gd name="T3" fmla="*/ 1508 h 486"/>
                  <a:gd name="T4" fmla="+- 0 6832 6832"/>
                  <a:gd name="T5" fmla="*/ T4 w 280"/>
                  <a:gd name="T6" fmla="+- 0 1635 1508"/>
                  <a:gd name="T7" fmla="*/ 1635 h 486"/>
                  <a:gd name="T8" fmla="+- 0 6882 6832"/>
                  <a:gd name="T9" fmla="*/ T8 w 280"/>
                  <a:gd name="T10" fmla="+- 0 1628 1508"/>
                  <a:gd name="T11" fmla="*/ 1628 h 486"/>
                  <a:gd name="T12" fmla="+- 0 6881 6832"/>
                  <a:gd name="T13" fmla="*/ T12 w 280"/>
                  <a:gd name="T14" fmla="+- 0 1620 1508"/>
                  <a:gd name="T15" fmla="*/ 1620 h 486"/>
                  <a:gd name="T16" fmla="+- 0 6900 6832"/>
                  <a:gd name="T17" fmla="*/ T16 w 280"/>
                  <a:gd name="T18" fmla="+- 0 1616 1508"/>
                  <a:gd name="T19" fmla="*/ 1616 h 486"/>
                  <a:gd name="T20" fmla="+- 0 6949 6832"/>
                  <a:gd name="T21" fmla="*/ T20 w 280"/>
                  <a:gd name="T22" fmla="+- 0 1616 1508"/>
                  <a:gd name="T23" fmla="*/ 1616 h 486"/>
                  <a:gd name="T24" fmla="+- 0 6874 6832"/>
                  <a:gd name="T25" fmla="*/ T24 w 280"/>
                  <a:gd name="T26" fmla="+- 0 1508 1508"/>
                  <a:gd name="T27" fmla="*/ 1508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80" h="486">
                    <a:moveTo>
                      <a:pt x="42" y="0"/>
                    </a:moveTo>
                    <a:lnTo>
                      <a:pt x="0" y="127"/>
                    </a:lnTo>
                    <a:lnTo>
                      <a:pt x="50" y="120"/>
                    </a:lnTo>
                    <a:lnTo>
                      <a:pt x="49" y="112"/>
                    </a:lnTo>
                    <a:lnTo>
                      <a:pt x="68" y="108"/>
                    </a:lnTo>
                    <a:lnTo>
                      <a:pt x="117" y="108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7" name="Freeform 105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04 6832"/>
                  <a:gd name="T1" fmla="*/ T0 w 280"/>
                  <a:gd name="T2" fmla="+- 0 1635 1508"/>
                  <a:gd name="T3" fmla="*/ 1635 h 486"/>
                  <a:gd name="T4" fmla="+- 0 6904 6832"/>
                  <a:gd name="T5" fmla="*/ T4 w 280"/>
                  <a:gd name="T6" fmla="+- 0 1635 1508"/>
                  <a:gd name="T7" fmla="*/ 1635 h 486"/>
                  <a:gd name="T8" fmla="+- 0 6904 6832"/>
                  <a:gd name="T9" fmla="*/ T8 w 280"/>
                  <a:gd name="T10" fmla="+- 0 1635 1508"/>
                  <a:gd name="T11" fmla="*/ 1635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280" h="486">
                    <a:moveTo>
                      <a:pt x="72" y="127"/>
                    </a:moveTo>
                    <a:lnTo>
                      <a:pt x="72" y="12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8" name="Freeform 106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00 6832"/>
                  <a:gd name="T1" fmla="*/ T0 w 280"/>
                  <a:gd name="T2" fmla="+- 0 1616 1508"/>
                  <a:gd name="T3" fmla="*/ 1616 h 486"/>
                  <a:gd name="T4" fmla="+- 0 6881 6832"/>
                  <a:gd name="T5" fmla="*/ T4 w 280"/>
                  <a:gd name="T6" fmla="+- 0 1620 1508"/>
                  <a:gd name="T7" fmla="*/ 1620 h 486"/>
                  <a:gd name="T8" fmla="+- 0 6882 6832"/>
                  <a:gd name="T9" fmla="*/ T8 w 280"/>
                  <a:gd name="T10" fmla="+- 0 1628 1508"/>
                  <a:gd name="T11" fmla="*/ 1628 h 486"/>
                  <a:gd name="T12" fmla="+- 0 6902 6832"/>
                  <a:gd name="T13" fmla="*/ T12 w 280"/>
                  <a:gd name="T14" fmla="+- 0 1625 1508"/>
                  <a:gd name="T15" fmla="*/ 1625 h 486"/>
                  <a:gd name="T16" fmla="+- 0 6900 6832"/>
                  <a:gd name="T17" fmla="*/ T16 w 280"/>
                  <a:gd name="T18" fmla="+- 0 1616 1508"/>
                  <a:gd name="T19" fmla="*/ 1616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0" h="486">
                    <a:moveTo>
                      <a:pt x="68" y="108"/>
                    </a:moveTo>
                    <a:lnTo>
                      <a:pt x="49" y="112"/>
                    </a:lnTo>
                    <a:lnTo>
                      <a:pt x="50" y="120"/>
                    </a:lnTo>
                    <a:lnTo>
                      <a:pt x="70" y="117"/>
                    </a:lnTo>
                    <a:lnTo>
                      <a:pt x="68" y="10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19" name="Freeform 107"/>
              <p:cNvSpPr>
                <a:spLocks/>
              </p:cNvSpPr>
              <p:nvPr/>
            </p:nvSpPr>
            <p:spPr bwMode="auto">
              <a:xfrm>
                <a:off x="6832" y="1508"/>
                <a:ext cx="280" cy="486"/>
              </a:xfrm>
              <a:custGeom>
                <a:avLst/>
                <a:gdLst>
                  <a:gd name="T0" fmla="+- 0 6949 6832"/>
                  <a:gd name="T1" fmla="*/ T0 w 280"/>
                  <a:gd name="T2" fmla="+- 0 1616 1508"/>
                  <a:gd name="T3" fmla="*/ 1616 h 486"/>
                  <a:gd name="T4" fmla="+- 0 6900 6832"/>
                  <a:gd name="T5" fmla="*/ T4 w 280"/>
                  <a:gd name="T6" fmla="+- 0 1616 1508"/>
                  <a:gd name="T7" fmla="*/ 1616 h 486"/>
                  <a:gd name="T8" fmla="+- 0 6902 6832"/>
                  <a:gd name="T9" fmla="*/ T8 w 280"/>
                  <a:gd name="T10" fmla="+- 0 1625 1508"/>
                  <a:gd name="T11" fmla="*/ 1625 h 486"/>
                  <a:gd name="T12" fmla="+- 0 6951 6832"/>
                  <a:gd name="T13" fmla="*/ T12 w 280"/>
                  <a:gd name="T14" fmla="+- 0 1618 1508"/>
                  <a:gd name="T15" fmla="*/ 1618 h 486"/>
                  <a:gd name="T16" fmla="+- 0 6949 6832"/>
                  <a:gd name="T17" fmla="*/ T16 w 280"/>
                  <a:gd name="T18" fmla="+- 0 1616 1508"/>
                  <a:gd name="T19" fmla="*/ 1616 h 48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80" h="486">
                    <a:moveTo>
                      <a:pt x="117" y="108"/>
                    </a:moveTo>
                    <a:lnTo>
                      <a:pt x="68" y="108"/>
                    </a:lnTo>
                    <a:lnTo>
                      <a:pt x="70" y="117"/>
                    </a:lnTo>
                    <a:lnTo>
                      <a:pt x="119" y="110"/>
                    </a:lnTo>
                    <a:lnTo>
                      <a:pt x="117" y="10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108"/>
            <p:cNvGrpSpPr>
              <a:grpSpLocks/>
            </p:cNvGrpSpPr>
            <p:nvPr/>
          </p:nvGrpSpPr>
          <p:grpSpPr bwMode="auto">
            <a:xfrm>
              <a:off x="7152" y="1371"/>
              <a:ext cx="660" cy="142"/>
              <a:chOff x="7152" y="1371"/>
              <a:chExt cx="660" cy="142"/>
            </a:xfrm>
          </p:grpSpPr>
          <p:sp>
            <p:nvSpPr>
              <p:cNvPr id="4579" name="Freeform 109"/>
              <p:cNvSpPr>
                <a:spLocks/>
              </p:cNvSpPr>
              <p:nvPr/>
            </p:nvSpPr>
            <p:spPr bwMode="auto">
              <a:xfrm>
                <a:off x="7152" y="1371"/>
                <a:ext cx="660" cy="142"/>
              </a:xfrm>
              <a:custGeom>
                <a:avLst/>
                <a:gdLst>
                  <a:gd name="T0" fmla="+- 0 7801 7152"/>
                  <a:gd name="T1" fmla="*/ T0 w 660"/>
                  <a:gd name="T2" fmla="+- 0 1371 1371"/>
                  <a:gd name="T3" fmla="*/ 1371 h 142"/>
                  <a:gd name="T4" fmla="+- 0 7163 7152"/>
                  <a:gd name="T5" fmla="*/ T4 w 660"/>
                  <a:gd name="T6" fmla="+- 0 1371 1371"/>
                  <a:gd name="T7" fmla="*/ 1371 h 142"/>
                  <a:gd name="T8" fmla="+- 0 7152 7152"/>
                  <a:gd name="T9" fmla="*/ T8 w 660"/>
                  <a:gd name="T10" fmla="+- 0 1382 1371"/>
                  <a:gd name="T11" fmla="*/ 1382 h 142"/>
                  <a:gd name="T12" fmla="+- 0 7152 7152"/>
                  <a:gd name="T13" fmla="*/ T12 w 660"/>
                  <a:gd name="T14" fmla="+- 0 1502 1371"/>
                  <a:gd name="T15" fmla="*/ 1502 h 142"/>
                  <a:gd name="T16" fmla="+- 0 7163 7152"/>
                  <a:gd name="T17" fmla="*/ T16 w 660"/>
                  <a:gd name="T18" fmla="+- 0 1513 1371"/>
                  <a:gd name="T19" fmla="*/ 1513 h 142"/>
                  <a:gd name="T20" fmla="+- 0 7801 7152"/>
                  <a:gd name="T21" fmla="*/ T20 w 660"/>
                  <a:gd name="T22" fmla="+- 0 1513 1371"/>
                  <a:gd name="T23" fmla="*/ 1513 h 142"/>
                  <a:gd name="T24" fmla="+- 0 7812 7152"/>
                  <a:gd name="T25" fmla="*/ T24 w 660"/>
                  <a:gd name="T26" fmla="+- 0 1502 1371"/>
                  <a:gd name="T27" fmla="*/ 1502 h 142"/>
                  <a:gd name="T28" fmla="+- 0 7812 7152"/>
                  <a:gd name="T29" fmla="*/ T28 w 660"/>
                  <a:gd name="T30" fmla="+- 0 1382 1371"/>
                  <a:gd name="T31" fmla="*/ 1382 h 142"/>
                  <a:gd name="T32" fmla="+- 0 7801 7152"/>
                  <a:gd name="T33" fmla="*/ T32 w 660"/>
                  <a:gd name="T34" fmla="+- 0 1371 1371"/>
                  <a:gd name="T35" fmla="*/ 1371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60" h="142">
                    <a:moveTo>
                      <a:pt x="649" y="0"/>
                    </a:moveTo>
                    <a:lnTo>
                      <a:pt x="11" y="0"/>
                    </a:lnTo>
                    <a:lnTo>
                      <a:pt x="0" y="11"/>
                    </a:lnTo>
                    <a:lnTo>
                      <a:pt x="0" y="131"/>
                    </a:lnTo>
                    <a:lnTo>
                      <a:pt x="11" y="142"/>
                    </a:lnTo>
                    <a:lnTo>
                      <a:pt x="649" y="142"/>
                    </a:lnTo>
                    <a:lnTo>
                      <a:pt x="660" y="131"/>
                    </a:lnTo>
                    <a:lnTo>
                      <a:pt x="660" y="11"/>
                    </a:lnTo>
                    <a:lnTo>
                      <a:pt x="649" y="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110"/>
            <p:cNvGrpSpPr>
              <a:grpSpLocks/>
            </p:cNvGrpSpPr>
            <p:nvPr/>
          </p:nvGrpSpPr>
          <p:grpSpPr bwMode="auto">
            <a:xfrm>
              <a:off x="7152" y="1371"/>
              <a:ext cx="660" cy="142"/>
              <a:chOff x="7152" y="1371"/>
              <a:chExt cx="660" cy="142"/>
            </a:xfrm>
          </p:grpSpPr>
          <p:sp>
            <p:nvSpPr>
              <p:cNvPr id="4578" name="Freeform 111"/>
              <p:cNvSpPr>
                <a:spLocks/>
              </p:cNvSpPr>
              <p:nvPr/>
            </p:nvSpPr>
            <p:spPr bwMode="auto">
              <a:xfrm>
                <a:off x="7152" y="1371"/>
                <a:ext cx="660" cy="142"/>
              </a:xfrm>
              <a:custGeom>
                <a:avLst/>
                <a:gdLst>
                  <a:gd name="T0" fmla="+- 0 7152 7152"/>
                  <a:gd name="T1" fmla="*/ T0 w 660"/>
                  <a:gd name="T2" fmla="+- 0 1395 1371"/>
                  <a:gd name="T3" fmla="*/ 1395 h 142"/>
                  <a:gd name="T4" fmla="+- 0 7152 7152"/>
                  <a:gd name="T5" fmla="*/ T4 w 660"/>
                  <a:gd name="T6" fmla="+- 0 1382 1371"/>
                  <a:gd name="T7" fmla="*/ 1382 h 142"/>
                  <a:gd name="T8" fmla="+- 0 7163 7152"/>
                  <a:gd name="T9" fmla="*/ T8 w 660"/>
                  <a:gd name="T10" fmla="+- 0 1371 1371"/>
                  <a:gd name="T11" fmla="*/ 1371 h 142"/>
                  <a:gd name="T12" fmla="+- 0 7176 7152"/>
                  <a:gd name="T13" fmla="*/ T12 w 660"/>
                  <a:gd name="T14" fmla="+- 0 1371 1371"/>
                  <a:gd name="T15" fmla="*/ 1371 h 142"/>
                  <a:gd name="T16" fmla="+- 0 7788 7152"/>
                  <a:gd name="T17" fmla="*/ T16 w 660"/>
                  <a:gd name="T18" fmla="+- 0 1371 1371"/>
                  <a:gd name="T19" fmla="*/ 1371 h 142"/>
                  <a:gd name="T20" fmla="+- 0 7801 7152"/>
                  <a:gd name="T21" fmla="*/ T20 w 660"/>
                  <a:gd name="T22" fmla="+- 0 1371 1371"/>
                  <a:gd name="T23" fmla="*/ 1371 h 142"/>
                  <a:gd name="T24" fmla="+- 0 7812 7152"/>
                  <a:gd name="T25" fmla="*/ T24 w 660"/>
                  <a:gd name="T26" fmla="+- 0 1382 1371"/>
                  <a:gd name="T27" fmla="*/ 1382 h 142"/>
                  <a:gd name="T28" fmla="+- 0 7812 7152"/>
                  <a:gd name="T29" fmla="*/ T28 w 660"/>
                  <a:gd name="T30" fmla="+- 0 1395 1371"/>
                  <a:gd name="T31" fmla="*/ 1395 h 142"/>
                  <a:gd name="T32" fmla="+- 0 7812 7152"/>
                  <a:gd name="T33" fmla="*/ T32 w 660"/>
                  <a:gd name="T34" fmla="+- 0 1489 1371"/>
                  <a:gd name="T35" fmla="*/ 1489 h 142"/>
                  <a:gd name="T36" fmla="+- 0 7812 7152"/>
                  <a:gd name="T37" fmla="*/ T36 w 660"/>
                  <a:gd name="T38" fmla="+- 0 1502 1371"/>
                  <a:gd name="T39" fmla="*/ 1502 h 142"/>
                  <a:gd name="T40" fmla="+- 0 7801 7152"/>
                  <a:gd name="T41" fmla="*/ T40 w 660"/>
                  <a:gd name="T42" fmla="+- 0 1513 1371"/>
                  <a:gd name="T43" fmla="*/ 1513 h 142"/>
                  <a:gd name="T44" fmla="+- 0 7788 7152"/>
                  <a:gd name="T45" fmla="*/ T44 w 660"/>
                  <a:gd name="T46" fmla="+- 0 1513 1371"/>
                  <a:gd name="T47" fmla="*/ 1513 h 142"/>
                  <a:gd name="T48" fmla="+- 0 7176 7152"/>
                  <a:gd name="T49" fmla="*/ T48 w 660"/>
                  <a:gd name="T50" fmla="+- 0 1513 1371"/>
                  <a:gd name="T51" fmla="*/ 1513 h 142"/>
                  <a:gd name="T52" fmla="+- 0 7163 7152"/>
                  <a:gd name="T53" fmla="*/ T52 w 660"/>
                  <a:gd name="T54" fmla="+- 0 1513 1371"/>
                  <a:gd name="T55" fmla="*/ 1513 h 142"/>
                  <a:gd name="T56" fmla="+- 0 7152 7152"/>
                  <a:gd name="T57" fmla="*/ T56 w 660"/>
                  <a:gd name="T58" fmla="+- 0 1502 1371"/>
                  <a:gd name="T59" fmla="*/ 1502 h 142"/>
                  <a:gd name="T60" fmla="+- 0 7152 7152"/>
                  <a:gd name="T61" fmla="*/ T60 w 660"/>
                  <a:gd name="T62" fmla="+- 0 1489 1371"/>
                  <a:gd name="T63" fmla="*/ 1489 h 142"/>
                  <a:gd name="T64" fmla="+- 0 7152 7152"/>
                  <a:gd name="T65" fmla="*/ T64 w 660"/>
                  <a:gd name="T66" fmla="+- 0 1395 1371"/>
                  <a:gd name="T67" fmla="*/ 1395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60" h="142">
                    <a:moveTo>
                      <a:pt x="0" y="24"/>
                    </a:moveTo>
                    <a:lnTo>
                      <a:pt x="0" y="11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636" y="0"/>
                    </a:lnTo>
                    <a:lnTo>
                      <a:pt x="649" y="0"/>
                    </a:lnTo>
                    <a:lnTo>
                      <a:pt x="660" y="11"/>
                    </a:lnTo>
                    <a:lnTo>
                      <a:pt x="660" y="24"/>
                    </a:lnTo>
                    <a:lnTo>
                      <a:pt x="660" y="118"/>
                    </a:lnTo>
                    <a:lnTo>
                      <a:pt x="660" y="131"/>
                    </a:lnTo>
                    <a:lnTo>
                      <a:pt x="649" y="142"/>
                    </a:lnTo>
                    <a:lnTo>
                      <a:pt x="636" y="142"/>
                    </a:lnTo>
                    <a:lnTo>
                      <a:pt x="24" y="142"/>
                    </a:lnTo>
                    <a:lnTo>
                      <a:pt x="11" y="142"/>
                    </a:lnTo>
                    <a:lnTo>
                      <a:pt x="0" y="131"/>
                    </a:lnTo>
                    <a:lnTo>
                      <a:pt x="0" y="118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12192">
                <a:solidFill>
                  <a:srgbClr val="A6A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112"/>
            <p:cNvGrpSpPr>
              <a:grpSpLocks/>
            </p:cNvGrpSpPr>
            <p:nvPr/>
          </p:nvGrpSpPr>
          <p:grpSpPr bwMode="auto">
            <a:xfrm>
              <a:off x="7152" y="1165"/>
              <a:ext cx="660" cy="142"/>
              <a:chOff x="7152" y="1165"/>
              <a:chExt cx="660" cy="142"/>
            </a:xfrm>
          </p:grpSpPr>
          <p:sp>
            <p:nvSpPr>
              <p:cNvPr id="4577" name="Freeform 113"/>
              <p:cNvSpPr>
                <a:spLocks/>
              </p:cNvSpPr>
              <p:nvPr/>
            </p:nvSpPr>
            <p:spPr bwMode="auto">
              <a:xfrm>
                <a:off x="7152" y="1165"/>
                <a:ext cx="660" cy="142"/>
              </a:xfrm>
              <a:custGeom>
                <a:avLst/>
                <a:gdLst>
                  <a:gd name="T0" fmla="+- 0 7801 7152"/>
                  <a:gd name="T1" fmla="*/ T0 w 660"/>
                  <a:gd name="T2" fmla="+- 0 1165 1165"/>
                  <a:gd name="T3" fmla="*/ 1165 h 142"/>
                  <a:gd name="T4" fmla="+- 0 7163 7152"/>
                  <a:gd name="T5" fmla="*/ T4 w 660"/>
                  <a:gd name="T6" fmla="+- 0 1165 1165"/>
                  <a:gd name="T7" fmla="*/ 1165 h 142"/>
                  <a:gd name="T8" fmla="+- 0 7152 7152"/>
                  <a:gd name="T9" fmla="*/ T8 w 660"/>
                  <a:gd name="T10" fmla="+- 0 1175 1165"/>
                  <a:gd name="T11" fmla="*/ 1175 h 142"/>
                  <a:gd name="T12" fmla="+- 0 7152 7152"/>
                  <a:gd name="T13" fmla="*/ T12 w 660"/>
                  <a:gd name="T14" fmla="+- 0 1296 1165"/>
                  <a:gd name="T15" fmla="*/ 1296 h 142"/>
                  <a:gd name="T16" fmla="+- 0 7163 7152"/>
                  <a:gd name="T17" fmla="*/ T16 w 660"/>
                  <a:gd name="T18" fmla="+- 0 1306 1165"/>
                  <a:gd name="T19" fmla="*/ 1306 h 142"/>
                  <a:gd name="T20" fmla="+- 0 7801 7152"/>
                  <a:gd name="T21" fmla="*/ T20 w 660"/>
                  <a:gd name="T22" fmla="+- 0 1306 1165"/>
                  <a:gd name="T23" fmla="*/ 1306 h 142"/>
                  <a:gd name="T24" fmla="+- 0 7812 7152"/>
                  <a:gd name="T25" fmla="*/ T24 w 660"/>
                  <a:gd name="T26" fmla="+- 0 1296 1165"/>
                  <a:gd name="T27" fmla="*/ 1296 h 142"/>
                  <a:gd name="T28" fmla="+- 0 7812 7152"/>
                  <a:gd name="T29" fmla="*/ T28 w 660"/>
                  <a:gd name="T30" fmla="+- 0 1175 1165"/>
                  <a:gd name="T31" fmla="*/ 1175 h 142"/>
                  <a:gd name="T32" fmla="+- 0 7801 7152"/>
                  <a:gd name="T33" fmla="*/ T32 w 660"/>
                  <a:gd name="T34" fmla="+- 0 1165 1165"/>
                  <a:gd name="T35" fmla="*/ 1165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60" h="142">
                    <a:moveTo>
                      <a:pt x="649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131"/>
                    </a:lnTo>
                    <a:lnTo>
                      <a:pt x="11" y="141"/>
                    </a:lnTo>
                    <a:lnTo>
                      <a:pt x="649" y="141"/>
                    </a:lnTo>
                    <a:lnTo>
                      <a:pt x="660" y="131"/>
                    </a:lnTo>
                    <a:lnTo>
                      <a:pt x="660" y="10"/>
                    </a:lnTo>
                    <a:lnTo>
                      <a:pt x="649" y="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114"/>
            <p:cNvGrpSpPr>
              <a:grpSpLocks/>
            </p:cNvGrpSpPr>
            <p:nvPr/>
          </p:nvGrpSpPr>
          <p:grpSpPr bwMode="auto">
            <a:xfrm>
              <a:off x="7152" y="1165"/>
              <a:ext cx="660" cy="142"/>
              <a:chOff x="7152" y="1165"/>
              <a:chExt cx="660" cy="142"/>
            </a:xfrm>
          </p:grpSpPr>
          <p:sp>
            <p:nvSpPr>
              <p:cNvPr id="4576" name="Freeform 115"/>
              <p:cNvSpPr>
                <a:spLocks/>
              </p:cNvSpPr>
              <p:nvPr/>
            </p:nvSpPr>
            <p:spPr bwMode="auto">
              <a:xfrm>
                <a:off x="7152" y="1165"/>
                <a:ext cx="660" cy="142"/>
              </a:xfrm>
              <a:custGeom>
                <a:avLst/>
                <a:gdLst>
                  <a:gd name="T0" fmla="+- 0 7152 7152"/>
                  <a:gd name="T1" fmla="*/ T0 w 660"/>
                  <a:gd name="T2" fmla="+- 0 1188 1165"/>
                  <a:gd name="T3" fmla="*/ 1188 h 142"/>
                  <a:gd name="T4" fmla="+- 0 7152 7152"/>
                  <a:gd name="T5" fmla="*/ T4 w 660"/>
                  <a:gd name="T6" fmla="+- 0 1175 1165"/>
                  <a:gd name="T7" fmla="*/ 1175 h 142"/>
                  <a:gd name="T8" fmla="+- 0 7163 7152"/>
                  <a:gd name="T9" fmla="*/ T8 w 660"/>
                  <a:gd name="T10" fmla="+- 0 1165 1165"/>
                  <a:gd name="T11" fmla="*/ 1165 h 142"/>
                  <a:gd name="T12" fmla="+- 0 7176 7152"/>
                  <a:gd name="T13" fmla="*/ T12 w 660"/>
                  <a:gd name="T14" fmla="+- 0 1165 1165"/>
                  <a:gd name="T15" fmla="*/ 1165 h 142"/>
                  <a:gd name="T16" fmla="+- 0 7788 7152"/>
                  <a:gd name="T17" fmla="*/ T16 w 660"/>
                  <a:gd name="T18" fmla="+- 0 1165 1165"/>
                  <a:gd name="T19" fmla="*/ 1165 h 142"/>
                  <a:gd name="T20" fmla="+- 0 7801 7152"/>
                  <a:gd name="T21" fmla="*/ T20 w 660"/>
                  <a:gd name="T22" fmla="+- 0 1165 1165"/>
                  <a:gd name="T23" fmla="*/ 1165 h 142"/>
                  <a:gd name="T24" fmla="+- 0 7812 7152"/>
                  <a:gd name="T25" fmla="*/ T24 w 660"/>
                  <a:gd name="T26" fmla="+- 0 1175 1165"/>
                  <a:gd name="T27" fmla="*/ 1175 h 142"/>
                  <a:gd name="T28" fmla="+- 0 7812 7152"/>
                  <a:gd name="T29" fmla="*/ T28 w 660"/>
                  <a:gd name="T30" fmla="+- 0 1188 1165"/>
                  <a:gd name="T31" fmla="*/ 1188 h 142"/>
                  <a:gd name="T32" fmla="+- 0 7812 7152"/>
                  <a:gd name="T33" fmla="*/ T32 w 660"/>
                  <a:gd name="T34" fmla="+- 0 1283 1165"/>
                  <a:gd name="T35" fmla="*/ 1283 h 142"/>
                  <a:gd name="T36" fmla="+- 0 7812 7152"/>
                  <a:gd name="T37" fmla="*/ T36 w 660"/>
                  <a:gd name="T38" fmla="+- 0 1296 1165"/>
                  <a:gd name="T39" fmla="*/ 1296 h 142"/>
                  <a:gd name="T40" fmla="+- 0 7801 7152"/>
                  <a:gd name="T41" fmla="*/ T40 w 660"/>
                  <a:gd name="T42" fmla="+- 0 1306 1165"/>
                  <a:gd name="T43" fmla="*/ 1306 h 142"/>
                  <a:gd name="T44" fmla="+- 0 7788 7152"/>
                  <a:gd name="T45" fmla="*/ T44 w 660"/>
                  <a:gd name="T46" fmla="+- 0 1306 1165"/>
                  <a:gd name="T47" fmla="*/ 1306 h 142"/>
                  <a:gd name="T48" fmla="+- 0 7176 7152"/>
                  <a:gd name="T49" fmla="*/ T48 w 660"/>
                  <a:gd name="T50" fmla="+- 0 1306 1165"/>
                  <a:gd name="T51" fmla="*/ 1306 h 142"/>
                  <a:gd name="T52" fmla="+- 0 7163 7152"/>
                  <a:gd name="T53" fmla="*/ T52 w 660"/>
                  <a:gd name="T54" fmla="+- 0 1306 1165"/>
                  <a:gd name="T55" fmla="*/ 1306 h 142"/>
                  <a:gd name="T56" fmla="+- 0 7152 7152"/>
                  <a:gd name="T57" fmla="*/ T56 w 660"/>
                  <a:gd name="T58" fmla="+- 0 1296 1165"/>
                  <a:gd name="T59" fmla="*/ 1296 h 142"/>
                  <a:gd name="T60" fmla="+- 0 7152 7152"/>
                  <a:gd name="T61" fmla="*/ T60 w 660"/>
                  <a:gd name="T62" fmla="+- 0 1283 1165"/>
                  <a:gd name="T63" fmla="*/ 1283 h 142"/>
                  <a:gd name="T64" fmla="+- 0 7152 7152"/>
                  <a:gd name="T65" fmla="*/ T64 w 660"/>
                  <a:gd name="T66" fmla="+- 0 1188 1165"/>
                  <a:gd name="T67" fmla="*/ 1188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60" h="142">
                    <a:moveTo>
                      <a:pt x="0" y="23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636" y="0"/>
                    </a:lnTo>
                    <a:lnTo>
                      <a:pt x="649" y="0"/>
                    </a:lnTo>
                    <a:lnTo>
                      <a:pt x="660" y="10"/>
                    </a:lnTo>
                    <a:lnTo>
                      <a:pt x="660" y="23"/>
                    </a:lnTo>
                    <a:lnTo>
                      <a:pt x="660" y="118"/>
                    </a:lnTo>
                    <a:lnTo>
                      <a:pt x="660" y="131"/>
                    </a:lnTo>
                    <a:lnTo>
                      <a:pt x="649" y="141"/>
                    </a:lnTo>
                    <a:lnTo>
                      <a:pt x="636" y="141"/>
                    </a:lnTo>
                    <a:lnTo>
                      <a:pt x="24" y="141"/>
                    </a:lnTo>
                    <a:lnTo>
                      <a:pt x="11" y="141"/>
                    </a:lnTo>
                    <a:lnTo>
                      <a:pt x="0" y="131"/>
                    </a:lnTo>
                    <a:lnTo>
                      <a:pt x="0" y="118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192">
                <a:solidFill>
                  <a:srgbClr val="A6A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116"/>
            <p:cNvGrpSpPr>
              <a:grpSpLocks/>
            </p:cNvGrpSpPr>
            <p:nvPr/>
          </p:nvGrpSpPr>
          <p:grpSpPr bwMode="auto">
            <a:xfrm>
              <a:off x="8088" y="1165"/>
              <a:ext cx="660" cy="142"/>
              <a:chOff x="8088" y="1165"/>
              <a:chExt cx="660" cy="142"/>
            </a:xfrm>
          </p:grpSpPr>
          <p:sp>
            <p:nvSpPr>
              <p:cNvPr id="4575" name="Freeform 117"/>
              <p:cNvSpPr>
                <a:spLocks/>
              </p:cNvSpPr>
              <p:nvPr/>
            </p:nvSpPr>
            <p:spPr bwMode="auto">
              <a:xfrm>
                <a:off x="8088" y="1165"/>
                <a:ext cx="660" cy="142"/>
              </a:xfrm>
              <a:custGeom>
                <a:avLst/>
                <a:gdLst>
                  <a:gd name="T0" fmla="+- 0 8737 8088"/>
                  <a:gd name="T1" fmla="*/ T0 w 660"/>
                  <a:gd name="T2" fmla="+- 0 1165 1165"/>
                  <a:gd name="T3" fmla="*/ 1165 h 142"/>
                  <a:gd name="T4" fmla="+- 0 8099 8088"/>
                  <a:gd name="T5" fmla="*/ T4 w 660"/>
                  <a:gd name="T6" fmla="+- 0 1165 1165"/>
                  <a:gd name="T7" fmla="*/ 1165 h 142"/>
                  <a:gd name="T8" fmla="+- 0 8088 8088"/>
                  <a:gd name="T9" fmla="*/ T8 w 660"/>
                  <a:gd name="T10" fmla="+- 0 1175 1165"/>
                  <a:gd name="T11" fmla="*/ 1175 h 142"/>
                  <a:gd name="T12" fmla="+- 0 8088 8088"/>
                  <a:gd name="T13" fmla="*/ T12 w 660"/>
                  <a:gd name="T14" fmla="+- 0 1296 1165"/>
                  <a:gd name="T15" fmla="*/ 1296 h 142"/>
                  <a:gd name="T16" fmla="+- 0 8099 8088"/>
                  <a:gd name="T17" fmla="*/ T16 w 660"/>
                  <a:gd name="T18" fmla="+- 0 1306 1165"/>
                  <a:gd name="T19" fmla="*/ 1306 h 142"/>
                  <a:gd name="T20" fmla="+- 0 8737 8088"/>
                  <a:gd name="T21" fmla="*/ T20 w 660"/>
                  <a:gd name="T22" fmla="+- 0 1306 1165"/>
                  <a:gd name="T23" fmla="*/ 1306 h 142"/>
                  <a:gd name="T24" fmla="+- 0 8748 8088"/>
                  <a:gd name="T25" fmla="*/ T24 w 660"/>
                  <a:gd name="T26" fmla="+- 0 1296 1165"/>
                  <a:gd name="T27" fmla="*/ 1296 h 142"/>
                  <a:gd name="T28" fmla="+- 0 8748 8088"/>
                  <a:gd name="T29" fmla="*/ T28 w 660"/>
                  <a:gd name="T30" fmla="+- 0 1175 1165"/>
                  <a:gd name="T31" fmla="*/ 1175 h 142"/>
                  <a:gd name="T32" fmla="+- 0 8737 8088"/>
                  <a:gd name="T33" fmla="*/ T32 w 660"/>
                  <a:gd name="T34" fmla="+- 0 1165 1165"/>
                  <a:gd name="T35" fmla="*/ 1165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60" h="142">
                    <a:moveTo>
                      <a:pt x="649" y="0"/>
                    </a:moveTo>
                    <a:lnTo>
                      <a:pt x="11" y="0"/>
                    </a:lnTo>
                    <a:lnTo>
                      <a:pt x="0" y="10"/>
                    </a:lnTo>
                    <a:lnTo>
                      <a:pt x="0" y="131"/>
                    </a:lnTo>
                    <a:lnTo>
                      <a:pt x="11" y="141"/>
                    </a:lnTo>
                    <a:lnTo>
                      <a:pt x="649" y="141"/>
                    </a:lnTo>
                    <a:lnTo>
                      <a:pt x="660" y="131"/>
                    </a:lnTo>
                    <a:lnTo>
                      <a:pt x="660" y="10"/>
                    </a:lnTo>
                    <a:lnTo>
                      <a:pt x="649" y="0"/>
                    </a:lnTo>
                  </a:path>
                </a:pathLst>
              </a:custGeom>
              <a:solidFill>
                <a:srgbClr val="00A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118"/>
            <p:cNvGrpSpPr>
              <a:grpSpLocks/>
            </p:cNvGrpSpPr>
            <p:nvPr/>
          </p:nvGrpSpPr>
          <p:grpSpPr bwMode="auto">
            <a:xfrm>
              <a:off x="8088" y="1165"/>
              <a:ext cx="660" cy="142"/>
              <a:chOff x="8088" y="1165"/>
              <a:chExt cx="660" cy="142"/>
            </a:xfrm>
          </p:grpSpPr>
          <p:sp>
            <p:nvSpPr>
              <p:cNvPr id="4574" name="Freeform 119"/>
              <p:cNvSpPr>
                <a:spLocks/>
              </p:cNvSpPr>
              <p:nvPr/>
            </p:nvSpPr>
            <p:spPr bwMode="auto">
              <a:xfrm>
                <a:off x="8088" y="1165"/>
                <a:ext cx="660" cy="142"/>
              </a:xfrm>
              <a:custGeom>
                <a:avLst/>
                <a:gdLst>
                  <a:gd name="T0" fmla="+- 0 8088 8088"/>
                  <a:gd name="T1" fmla="*/ T0 w 660"/>
                  <a:gd name="T2" fmla="+- 0 1188 1165"/>
                  <a:gd name="T3" fmla="*/ 1188 h 142"/>
                  <a:gd name="T4" fmla="+- 0 8088 8088"/>
                  <a:gd name="T5" fmla="*/ T4 w 660"/>
                  <a:gd name="T6" fmla="+- 0 1175 1165"/>
                  <a:gd name="T7" fmla="*/ 1175 h 142"/>
                  <a:gd name="T8" fmla="+- 0 8099 8088"/>
                  <a:gd name="T9" fmla="*/ T8 w 660"/>
                  <a:gd name="T10" fmla="+- 0 1165 1165"/>
                  <a:gd name="T11" fmla="*/ 1165 h 142"/>
                  <a:gd name="T12" fmla="+- 0 8112 8088"/>
                  <a:gd name="T13" fmla="*/ T12 w 660"/>
                  <a:gd name="T14" fmla="+- 0 1165 1165"/>
                  <a:gd name="T15" fmla="*/ 1165 h 142"/>
                  <a:gd name="T16" fmla="+- 0 8724 8088"/>
                  <a:gd name="T17" fmla="*/ T16 w 660"/>
                  <a:gd name="T18" fmla="+- 0 1165 1165"/>
                  <a:gd name="T19" fmla="*/ 1165 h 142"/>
                  <a:gd name="T20" fmla="+- 0 8737 8088"/>
                  <a:gd name="T21" fmla="*/ T20 w 660"/>
                  <a:gd name="T22" fmla="+- 0 1165 1165"/>
                  <a:gd name="T23" fmla="*/ 1165 h 142"/>
                  <a:gd name="T24" fmla="+- 0 8748 8088"/>
                  <a:gd name="T25" fmla="*/ T24 w 660"/>
                  <a:gd name="T26" fmla="+- 0 1175 1165"/>
                  <a:gd name="T27" fmla="*/ 1175 h 142"/>
                  <a:gd name="T28" fmla="+- 0 8748 8088"/>
                  <a:gd name="T29" fmla="*/ T28 w 660"/>
                  <a:gd name="T30" fmla="+- 0 1188 1165"/>
                  <a:gd name="T31" fmla="*/ 1188 h 142"/>
                  <a:gd name="T32" fmla="+- 0 8748 8088"/>
                  <a:gd name="T33" fmla="*/ T32 w 660"/>
                  <a:gd name="T34" fmla="+- 0 1283 1165"/>
                  <a:gd name="T35" fmla="*/ 1283 h 142"/>
                  <a:gd name="T36" fmla="+- 0 8748 8088"/>
                  <a:gd name="T37" fmla="*/ T36 w 660"/>
                  <a:gd name="T38" fmla="+- 0 1296 1165"/>
                  <a:gd name="T39" fmla="*/ 1296 h 142"/>
                  <a:gd name="T40" fmla="+- 0 8737 8088"/>
                  <a:gd name="T41" fmla="*/ T40 w 660"/>
                  <a:gd name="T42" fmla="+- 0 1306 1165"/>
                  <a:gd name="T43" fmla="*/ 1306 h 142"/>
                  <a:gd name="T44" fmla="+- 0 8724 8088"/>
                  <a:gd name="T45" fmla="*/ T44 w 660"/>
                  <a:gd name="T46" fmla="+- 0 1306 1165"/>
                  <a:gd name="T47" fmla="*/ 1306 h 142"/>
                  <a:gd name="T48" fmla="+- 0 8112 8088"/>
                  <a:gd name="T49" fmla="*/ T48 w 660"/>
                  <a:gd name="T50" fmla="+- 0 1306 1165"/>
                  <a:gd name="T51" fmla="*/ 1306 h 142"/>
                  <a:gd name="T52" fmla="+- 0 8099 8088"/>
                  <a:gd name="T53" fmla="*/ T52 w 660"/>
                  <a:gd name="T54" fmla="+- 0 1306 1165"/>
                  <a:gd name="T55" fmla="*/ 1306 h 142"/>
                  <a:gd name="T56" fmla="+- 0 8088 8088"/>
                  <a:gd name="T57" fmla="*/ T56 w 660"/>
                  <a:gd name="T58" fmla="+- 0 1296 1165"/>
                  <a:gd name="T59" fmla="*/ 1296 h 142"/>
                  <a:gd name="T60" fmla="+- 0 8088 8088"/>
                  <a:gd name="T61" fmla="*/ T60 w 660"/>
                  <a:gd name="T62" fmla="+- 0 1283 1165"/>
                  <a:gd name="T63" fmla="*/ 1283 h 142"/>
                  <a:gd name="T64" fmla="+- 0 8088 8088"/>
                  <a:gd name="T65" fmla="*/ T64 w 660"/>
                  <a:gd name="T66" fmla="+- 0 1188 1165"/>
                  <a:gd name="T67" fmla="*/ 1188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60" h="142">
                    <a:moveTo>
                      <a:pt x="0" y="23"/>
                    </a:moveTo>
                    <a:lnTo>
                      <a:pt x="0" y="10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636" y="0"/>
                    </a:lnTo>
                    <a:lnTo>
                      <a:pt x="649" y="0"/>
                    </a:lnTo>
                    <a:lnTo>
                      <a:pt x="660" y="10"/>
                    </a:lnTo>
                    <a:lnTo>
                      <a:pt x="660" y="23"/>
                    </a:lnTo>
                    <a:lnTo>
                      <a:pt x="660" y="118"/>
                    </a:lnTo>
                    <a:lnTo>
                      <a:pt x="660" y="131"/>
                    </a:lnTo>
                    <a:lnTo>
                      <a:pt x="649" y="141"/>
                    </a:lnTo>
                    <a:lnTo>
                      <a:pt x="636" y="141"/>
                    </a:lnTo>
                    <a:lnTo>
                      <a:pt x="24" y="141"/>
                    </a:lnTo>
                    <a:lnTo>
                      <a:pt x="11" y="141"/>
                    </a:lnTo>
                    <a:lnTo>
                      <a:pt x="0" y="131"/>
                    </a:lnTo>
                    <a:lnTo>
                      <a:pt x="0" y="118"/>
                    </a:lnTo>
                    <a:lnTo>
                      <a:pt x="0" y="23"/>
                    </a:lnTo>
                    <a:close/>
                  </a:path>
                </a:pathLst>
              </a:custGeom>
              <a:noFill/>
              <a:ln w="12192">
                <a:solidFill>
                  <a:srgbClr val="A6A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120"/>
            <p:cNvGrpSpPr>
              <a:grpSpLocks/>
            </p:cNvGrpSpPr>
            <p:nvPr/>
          </p:nvGrpSpPr>
          <p:grpSpPr bwMode="auto">
            <a:xfrm>
              <a:off x="7481" y="1513"/>
              <a:ext cx="1987" cy="482"/>
              <a:chOff x="7481" y="1513"/>
              <a:chExt cx="1987" cy="482"/>
            </a:xfrm>
          </p:grpSpPr>
          <p:sp>
            <p:nvSpPr>
              <p:cNvPr id="4519" name="Freeform 121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66 7481"/>
                  <a:gd name="T1" fmla="*/ T0 w 1987"/>
                  <a:gd name="T2" fmla="+- 0 1984 1513"/>
                  <a:gd name="T3" fmla="*/ 1984 h 482"/>
                  <a:gd name="T4" fmla="+- 0 9446 7481"/>
                  <a:gd name="T5" fmla="*/ T4 w 1987"/>
                  <a:gd name="T6" fmla="+- 0 1984 1513"/>
                  <a:gd name="T7" fmla="*/ 1984 h 482"/>
                  <a:gd name="T8" fmla="+- 0 9447 7481"/>
                  <a:gd name="T9" fmla="*/ T8 w 1987"/>
                  <a:gd name="T10" fmla="+- 0 1986 1513"/>
                  <a:gd name="T11" fmla="*/ 1986 h 482"/>
                  <a:gd name="T12" fmla="+- 0 9447 7481"/>
                  <a:gd name="T13" fmla="*/ T12 w 1987"/>
                  <a:gd name="T14" fmla="+- 0 1986 1513"/>
                  <a:gd name="T15" fmla="*/ 1986 h 482"/>
                  <a:gd name="T16" fmla="+- 0 9448 7481"/>
                  <a:gd name="T17" fmla="*/ T16 w 1987"/>
                  <a:gd name="T18" fmla="+- 0 1995 1513"/>
                  <a:gd name="T19" fmla="*/ 1995 h 482"/>
                  <a:gd name="T20" fmla="+- 0 9468 7481"/>
                  <a:gd name="T21" fmla="*/ T20 w 1987"/>
                  <a:gd name="T22" fmla="+- 0 1992 1513"/>
                  <a:gd name="T23" fmla="*/ 1992 h 482"/>
                  <a:gd name="T24" fmla="+- 0 9467 7481"/>
                  <a:gd name="T25" fmla="*/ T24 w 1987"/>
                  <a:gd name="T26" fmla="+- 0 1986 1513"/>
                  <a:gd name="T27" fmla="*/ 1986 h 482"/>
                  <a:gd name="T28" fmla="+- 0 9447 7481"/>
                  <a:gd name="T29" fmla="*/ T28 w 1987"/>
                  <a:gd name="T30" fmla="+- 0 1986 1513"/>
                  <a:gd name="T31" fmla="*/ 1986 h 482"/>
                  <a:gd name="T32" fmla="+- 0 9446 7481"/>
                  <a:gd name="T33" fmla="*/ T32 w 1987"/>
                  <a:gd name="T34" fmla="+- 0 1985 1513"/>
                  <a:gd name="T35" fmla="*/ 1985 h 482"/>
                  <a:gd name="T36" fmla="+- 0 9467 7481"/>
                  <a:gd name="T37" fmla="*/ T36 w 1987"/>
                  <a:gd name="T38" fmla="+- 0 1985 1513"/>
                  <a:gd name="T39" fmla="*/ 1985 h 482"/>
                  <a:gd name="T40" fmla="+- 0 9466 7481"/>
                  <a:gd name="T41" fmla="*/ T40 w 1987"/>
                  <a:gd name="T42" fmla="+- 0 1984 1513"/>
                  <a:gd name="T43" fmla="*/ 1984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987" h="482">
                    <a:moveTo>
                      <a:pt x="1985" y="471"/>
                    </a:moveTo>
                    <a:lnTo>
                      <a:pt x="1965" y="471"/>
                    </a:lnTo>
                    <a:lnTo>
                      <a:pt x="1966" y="473"/>
                    </a:lnTo>
                    <a:lnTo>
                      <a:pt x="1967" y="482"/>
                    </a:lnTo>
                    <a:lnTo>
                      <a:pt x="1987" y="479"/>
                    </a:lnTo>
                    <a:lnTo>
                      <a:pt x="1986" y="473"/>
                    </a:lnTo>
                    <a:lnTo>
                      <a:pt x="1966" y="473"/>
                    </a:lnTo>
                    <a:lnTo>
                      <a:pt x="1965" y="472"/>
                    </a:lnTo>
                    <a:lnTo>
                      <a:pt x="1986" y="472"/>
                    </a:lnTo>
                    <a:lnTo>
                      <a:pt x="1985" y="47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0" name="Freeform 122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46 7481"/>
                  <a:gd name="T1" fmla="*/ T0 w 1987"/>
                  <a:gd name="T2" fmla="+- 0 1984 1513"/>
                  <a:gd name="T3" fmla="*/ 1984 h 482"/>
                  <a:gd name="T4" fmla="+- 0 9446 7481"/>
                  <a:gd name="T5" fmla="*/ T4 w 1987"/>
                  <a:gd name="T6" fmla="+- 0 1985 1513"/>
                  <a:gd name="T7" fmla="*/ 1985 h 482"/>
                  <a:gd name="T8" fmla="+- 0 9447 7481"/>
                  <a:gd name="T9" fmla="*/ T8 w 1987"/>
                  <a:gd name="T10" fmla="+- 0 1986 1513"/>
                  <a:gd name="T11" fmla="*/ 1986 h 482"/>
                  <a:gd name="T12" fmla="+- 0 9446 7481"/>
                  <a:gd name="T13" fmla="*/ T12 w 1987"/>
                  <a:gd name="T14" fmla="+- 0 1984 1513"/>
                  <a:gd name="T15" fmla="*/ 1984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7" h="482">
                    <a:moveTo>
                      <a:pt x="1965" y="471"/>
                    </a:moveTo>
                    <a:lnTo>
                      <a:pt x="1965" y="472"/>
                    </a:lnTo>
                    <a:lnTo>
                      <a:pt x="1966" y="473"/>
                    </a:lnTo>
                    <a:lnTo>
                      <a:pt x="1965" y="47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1" name="Freeform 123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64 7481"/>
                  <a:gd name="T1" fmla="*/ T0 w 1987"/>
                  <a:gd name="T2" fmla="+- 0 1975 1513"/>
                  <a:gd name="T3" fmla="*/ 1975 h 482"/>
                  <a:gd name="T4" fmla="+- 0 9443 7481"/>
                  <a:gd name="T5" fmla="*/ T4 w 1987"/>
                  <a:gd name="T6" fmla="+- 0 1975 1513"/>
                  <a:gd name="T7" fmla="*/ 1975 h 482"/>
                  <a:gd name="T8" fmla="+- 0 9443 7481"/>
                  <a:gd name="T9" fmla="*/ T8 w 1987"/>
                  <a:gd name="T10" fmla="+- 0 1976 1513"/>
                  <a:gd name="T11" fmla="*/ 1976 h 482"/>
                  <a:gd name="T12" fmla="+- 0 9446 7481"/>
                  <a:gd name="T13" fmla="*/ T12 w 1987"/>
                  <a:gd name="T14" fmla="+- 0 1985 1513"/>
                  <a:gd name="T15" fmla="*/ 1985 h 482"/>
                  <a:gd name="T16" fmla="+- 0 9446 7481"/>
                  <a:gd name="T17" fmla="*/ T16 w 1987"/>
                  <a:gd name="T18" fmla="+- 0 1984 1513"/>
                  <a:gd name="T19" fmla="*/ 1984 h 482"/>
                  <a:gd name="T20" fmla="+- 0 9466 7481"/>
                  <a:gd name="T21" fmla="*/ T20 w 1987"/>
                  <a:gd name="T22" fmla="+- 0 1984 1513"/>
                  <a:gd name="T23" fmla="*/ 1984 h 482"/>
                  <a:gd name="T24" fmla="+- 0 9466 7481"/>
                  <a:gd name="T25" fmla="*/ T24 w 1987"/>
                  <a:gd name="T26" fmla="+- 0 1980 1513"/>
                  <a:gd name="T27" fmla="*/ 1980 h 482"/>
                  <a:gd name="T28" fmla="+- 0 9464 7481"/>
                  <a:gd name="T29" fmla="*/ T28 w 1987"/>
                  <a:gd name="T30" fmla="+- 0 1975 1513"/>
                  <a:gd name="T31" fmla="*/ 197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987" h="482">
                    <a:moveTo>
                      <a:pt x="1983" y="462"/>
                    </a:moveTo>
                    <a:lnTo>
                      <a:pt x="1962" y="462"/>
                    </a:lnTo>
                    <a:lnTo>
                      <a:pt x="1962" y="463"/>
                    </a:lnTo>
                    <a:lnTo>
                      <a:pt x="1965" y="472"/>
                    </a:lnTo>
                    <a:lnTo>
                      <a:pt x="1965" y="471"/>
                    </a:lnTo>
                    <a:lnTo>
                      <a:pt x="1985" y="471"/>
                    </a:lnTo>
                    <a:lnTo>
                      <a:pt x="1985" y="467"/>
                    </a:lnTo>
                    <a:lnTo>
                      <a:pt x="1983" y="46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2" name="Freeform 124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43 7481"/>
                  <a:gd name="T1" fmla="*/ T0 w 1987"/>
                  <a:gd name="T2" fmla="+- 0 1975 1513"/>
                  <a:gd name="T3" fmla="*/ 1975 h 482"/>
                  <a:gd name="T4" fmla="+- 0 9443 7481"/>
                  <a:gd name="T5" fmla="*/ T4 w 1987"/>
                  <a:gd name="T6" fmla="+- 0 1976 1513"/>
                  <a:gd name="T7" fmla="*/ 1976 h 482"/>
                  <a:gd name="T8" fmla="+- 0 9443 7481"/>
                  <a:gd name="T9" fmla="*/ T8 w 1987"/>
                  <a:gd name="T10" fmla="+- 0 1975 1513"/>
                  <a:gd name="T11" fmla="*/ 197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987" h="482">
                    <a:moveTo>
                      <a:pt x="1962" y="462"/>
                    </a:moveTo>
                    <a:lnTo>
                      <a:pt x="1962" y="463"/>
                    </a:lnTo>
                    <a:lnTo>
                      <a:pt x="1962" y="46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3" name="Freeform 125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43 7481"/>
                  <a:gd name="T1" fmla="*/ T0 w 1987"/>
                  <a:gd name="T2" fmla="+- 0 1975 1513"/>
                  <a:gd name="T3" fmla="*/ 1975 h 482"/>
                  <a:gd name="T4" fmla="+- 0 9443 7481"/>
                  <a:gd name="T5" fmla="*/ T4 w 1987"/>
                  <a:gd name="T6" fmla="+- 0 1975 1513"/>
                  <a:gd name="T7" fmla="*/ 1975 h 482"/>
                  <a:gd name="T8" fmla="+- 0 9443 7481"/>
                  <a:gd name="T9" fmla="*/ T8 w 1987"/>
                  <a:gd name="T10" fmla="+- 0 1976 1513"/>
                  <a:gd name="T11" fmla="*/ 1976 h 482"/>
                  <a:gd name="T12" fmla="+- 0 9443 7481"/>
                  <a:gd name="T13" fmla="*/ T12 w 1987"/>
                  <a:gd name="T14" fmla="+- 0 1975 1513"/>
                  <a:gd name="T15" fmla="*/ 197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7" h="482">
                    <a:moveTo>
                      <a:pt x="1962" y="462"/>
                    </a:moveTo>
                    <a:lnTo>
                      <a:pt x="1962" y="462"/>
                    </a:lnTo>
                    <a:lnTo>
                      <a:pt x="1962" y="463"/>
                    </a:lnTo>
                    <a:lnTo>
                      <a:pt x="1962" y="46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4" name="Freeform 126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60 7481"/>
                  <a:gd name="T1" fmla="*/ T0 w 1987"/>
                  <a:gd name="T2" fmla="+- 0 1965 1513"/>
                  <a:gd name="T3" fmla="*/ 1965 h 482"/>
                  <a:gd name="T4" fmla="+- 0 9437 7481"/>
                  <a:gd name="T5" fmla="*/ T4 w 1987"/>
                  <a:gd name="T6" fmla="+- 0 1965 1513"/>
                  <a:gd name="T7" fmla="*/ 1965 h 482"/>
                  <a:gd name="T8" fmla="+- 0 9443 7481"/>
                  <a:gd name="T9" fmla="*/ T8 w 1987"/>
                  <a:gd name="T10" fmla="+- 0 1975 1513"/>
                  <a:gd name="T11" fmla="*/ 1975 h 482"/>
                  <a:gd name="T12" fmla="+- 0 9443 7481"/>
                  <a:gd name="T13" fmla="*/ T12 w 1987"/>
                  <a:gd name="T14" fmla="+- 0 1975 1513"/>
                  <a:gd name="T15" fmla="*/ 1975 h 482"/>
                  <a:gd name="T16" fmla="+- 0 9464 7481"/>
                  <a:gd name="T17" fmla="*/ T16 w 1987"/>
                  <a:gd name="T18" fmla="+- 0 1975 1513"/>
                  <a:gd name="T19" fmla="*/ 1975 h 482"/>
                  <a:gd name="T20" fmla="+- 0 9461 7481"/>
                  <a:gd name="T21" fmla="*/ T20 w 1987"/>
                  <a:gd name="T22" fmla="+- 0 1967 1513"/>
                  <a:gd name="T23" fmla="*/ 1967 h 482"/>
                  <a:gd name="T24" fmla="+- 0 9460 7481"/>
                  <a:gd name="T25" fmla="*/ T24 w 1987"/>
                  <a:gd name="T26" fmla="+- 0 1965 1513"/>
                  <a:gd name="T27" fmla="*/ 196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87" h="482">
                    <a:moveTo>
                      <a:pt x="1979" y="452"/>
                    </a:moveTo>
                    <a:lnTo>
                      <a:pt x="1956" y="452"/>
                    </a:lnTo>
                    <a:lnTo>
                      <a:pt x="1962" y="462"/>
                    </a:lnTo>
                    <a:lnTo>
                      <a:pt x="1983" y="462"/>
                    </a:lnTo>
                    <a:lnTo>
                      <a:pt x="1980" y="454"/>
                    </a:lnTo>
                    <a:lnTo>
                      <a:pt x="1979" y="45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5" name="Freeform 127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54 7481"/>
                  <a:gd name="T1" fmla="*/ T0 w 1987"/>
                  <a:gd name="T2" fmla="+- 0 1955 1513"/>
                  <a:gd name="T3" fmla="*/ 1955 h 482"/>
                  <a:gd name="T4" fmla="+- 0 9428 7481"/>
                  <a:gd name="T5" fmla="*/ T4 w 1987"/>
                  <a:gd name="T6" fmla="+- 0 1955 1513"/>
                  <a:gd name="T7" fmla="*/ 1955 h 482"/>
                  <a:gd name="T8" fmla="+- 0 9429 7481"/>
                  <a:gd name="T9" fmla="*/ T8 w 1987"/>
                  <a:gd name="T10" fmla="+- 0 1956 1513"/>
                  <a:gd name="T11" fmla="*/ 1956 h 482"/>
                  <a:gd name="T12" fmla="+- 0 9437 7481"/>
                  <a:gd name="T13" fmla="*/ T12 w 1987"/>
                  <a:gd name="T14" fmla="+- 0 1966 1513"/>
                  <a:gd name="T15" fmla="*/ 1966 h 482"/>
                  <a:gd name="T16" fmla="+- 0 9437 7481"/>
                  <a:gd name="T17" fmla="*/ T16 w 1987"/>
                  <a:gd name="T18" fmla="+- 0 1965 1513"/>
                  <a:gd name="T19" fmla="*/ 1965 h 482"/>
                  <a:gd name="T20" fmla="+- 0 9460 7481"/>
                  <a:gd name="T21" fmla="*/ T20 w 1987"/>
                  <a:gd name="T22" fmla="+- 0 1965 1513"/>
                  <a:gd name="T23" fmla="*/ 1965 h 482"/>
                  <a:gd name="T24" fmla="+- 0 9454 7481"/>
                  <a:gd name="T25" fmla="*/ T24 w 1987"/>
                  <a:gd name="T26" fmla="+- 0 1955 1513"/>
                  <a:gd name="T27" fmla="*/ 195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87" h="482">
                    <a:moveTo>
                      <a:pt x="1973" y="442"/>
                    </a:moveTo>
                    <a:lnTo>
                      <a:pt x="1947" y="442"/>
                    </a:lnTo>
                    <a:lnTo>
                      <a:pt x="1948" y="443"/>
                    </a:lnTo>
                    <a:lnTo>
                      <a:pt x="1956" y="453"/>
                    </a:lnTo>
                    <a:lnTo>
                      <a:pt x="1956" y="452"/>
                    </a:lnTo>
                    <a:lnTo>
                      <a:pt x="1979" y="452"/>
                    </a:lnTo>
                    <a:lnTo>
                      <a:pt x="1973" y="44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6" name="Freeform 128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28 7481"/>
                  <a:gd name="T1" fmla="*/ T0 w 1987"/>
                  <a:gd name="T2" fmla="+- 0 1956 1513"/>
                  <a:gd name="T3" fmla="*/ 1956 h 482"/>
                  <a:gd name="T4" fmla="+- 0 9429 7481"/>
                  <a:gd name="T5" fmla="*/ T4 w 1987"/>
                  <a:gd name="T6" fmla="+- 0 1956 1513"/>
                  <a:gd name="T7" fmla="*/ 1956 h 482"/>
                  <a:gd name="T8" fmla="+- 0 9428 7481"/>
                  <a:gd name="T9" fmla="*/ T8 w 1987"/>
                  <a:gd name="T10" fmla="+- 0 1956 1513"/>
                  <a:gd name="T11" fmla="*/ 1956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987" h="482">
                    <a:moveTo>
                      <a:pt x="1947" y="443"/>
                    </a:moveTo>
                    <a:lnTo>
                      <a:pt x="1948" y="443"/>
                    </a:lnTo>
                    <a:lnTo>
                      <a:pt x="1947" y="44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7" name="Freeform 129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28 7481"/>
                  <a:gd name="T1" fmla="*/ T0 w 1987"/>
                  <a:gd name="T2" fmla="+- 0 1955 1513"/>
                  <a:gd name="T3" fmla="*/ 1955 h 482"/>
                  <a:gd name="T4" fmla="+- 0 9428 7481"/>
                  <a:gd name="T5" fmla="*/ T4 w 1987"/>
                  <a:gd name="T6" fmla="+- 0 1956 1513"/>
                  <a:gd name="T7" fmla="*/ 1956 h 482"/>
                  <a:gd name="T8" fmla="+- 0 9429 7481"/>
                  <a:gd name="T9" fmla="*/ T8 w 1987"/>
                  <a:gd name="T10" fmla="+- 0 1956 1513"/>
                  <a:gd name="T11" fmla="*/ 1956 h 482"/>
                  <a:gd name="T12" fmla="+- 0 9428 7481"/>
                  <a:gd name="T13" fmla="*/ T12 w 1987"/>
                  <a:gd name="T14" fmla="+- 0 1955 1513"/>
                  <a:gd name="T15" fmla="*/ 195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7" h="482">
                    <a:moveTo>
                      <a:pt x="1947" y="442"/>
                    </a:moveTo>
                    <a:lnTo>
                      <a:pt x="1947" y="443"/>
                    </a:lnTo>
                    <a:lnTo>
                      <a:pt x="1948" y="443"/>
                    </a:lnTo>
                    <a:lnTo>
                      <a:pt x="1947" y="44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8" name="Freeform 130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36 7481"/>
                  <a:gd name="T1" fmla="*/ T0 w 1987"/>
                  <a:gd name="T2" fmla="+- 0 1935 1513"/>
                  <a:gd name="T3" fmla="*/ 1935 h 482"/>
                  <a:gd name="T4" fmla="+- 0 9422 7481"/>
                  <a:gd name="T5" fmla="*/ T4 w 1987"/>
                  <a:gd name="T6" fmla="+- 0 1950 1513"/>
                  <a:gd name="T7" fmla="*/ 1950 h 482"/>
                  <a:gd name="T8" fmla="+- 0 9428 7481"/>
                  <a:gd name="T9" fmla="*/ T8 w 1987"/>
                  <a:gd name="T10" fmla="+- 0 1956 1513"/>
                  <a:gd name="T11" fmla="*/ 1956 h 482"/>
                  <a:gd name="T12" fmla="+- 0 9428 7481"/>
                  <a:gd name="T13" fmla="*/ T12 w 1987"/>
                  <a:gd name="T14" fmla="+- 0 1955 1513"/>
                  <a:gd name="T15" fmla="*/ 1955 h 482"/>
                  <a:gd name="T16" fmla="+- 0 9454 7481"/>
                  <a:gd name="T17" fmla="*/ T16 w 1987"/>
                  <a:gd name="T18" fmla="+- 0 1955 1513"/>
                  <a:gd name="T19" fmla="*/ 1955 h 482"/>
                  <a:gd name="T20" fmla="+- 0 9453 7481"/>
                  <a:gd name="T21" fmla="*/ T20 w 1987"/>
                  <a:gd name="T22" fmla="+- 0 1954 1513"/>
                  <a:gd name="T23" fmla="*/ 1954 h 482"/>
                  <a:gd name="T24" fmla="+- 0 9443 7481"/>
                  <a:gd name="T25" fmla="*/ T24 w 1987"/>
                  <a:gd name="T26" fmla="+- 0 1942 1513"/>
                  <a:gd name="T27" fmla="*/ 1942 h 482"/>
                  <a:gd name="T28" fmla="+- 0 9436 7481"/>
                  <a:gd name="T29" fmla="*/ T28 w 1987"/>
                  <a:gd name="T30" fmla="+- 0 1935 1513"/>
                  <a:gd name="T31" fmla="*/ 193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987" h="482">
                    <a:moveTo>
                      <a:pt x="1955" y="422"/>
                    </a:moveTo>
                    <a:lnTo>
                      <a:pt x="1941" y="437"/>
                    </a:lnTo>
                    <a:lnTo>
                      <a:pt x="1947" y="443"/>
                    </a:lnTo>
                    <a:lnTo>
                      <a:pt x="1947" y="442"/>
                    </a:lnTo>
                    <a:lnTo>
                      <a:pt x="1973" y="442"/>
                    </a:lnTo>
                    <a:lnTo>
                      <a:pt x="1972" y="441"/>
                    </a:lnTo>
                    <a:lnTo>
                      <a:pt x="1962" y="429"/>
                    </a:lnTo>
                    <a:lnTo>
                      <a:pt x="1955" y="42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29" name="Freeform 131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10 7481"/>
                  <a:gd name="T1" fmla="*/ T0 w 1987"/>
                  <a:gd name="T2" fmla="+- 0 1935 1513"/>
                  <a:gd name="T3" fmla="*/ 1935 h 482"/>
                  <a:gd name="T4" fmla="+- 0 9403 7481"/>
                  <a:gd name="T5" fmla="*/ T4 w 1987"/>
                  <a:gd name="T6" fmla="+- 0 1935 1513"/>
                  <a:gd name="T7" fmla="*/ 1935 h 482"/>
                  <a:gd name="T8" fmla="+- 0 9403 7481"/>
                  <a:gd name="T9" fmla="*/ T8 w 1987"/>
                  <a:gd name="T10" fmla="+- 0 1935 1513"/>
                  <a:gd name="T11" fmla="*/ 1935 h 482"/>
                  <a:gd name="T12" fmla="+- 0 9407 7481"/>
                  <a:gd name="T13" fmla="*/ T12 w 1987"/>
                  <a:gd name="T14" fmla="+- 0 1938 1513"/>
                  <a:gd name="T15" fmla="*/ 1938 h 482"/>
                  <a:gd name="T16" fmla="+- 0 9410 7481"/>
                  <a:gd name="T17" fmla="*/ T16 w 1987"/>
                  <a:gd name="T18" fmla="+- 0 1935 1513"/>
                  <a:gd name="T19" fmla="*/ 193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87" h="482">
                    <a:moveTo>
                      <a:pt x="1929" y="422"/>
                    </a:moveTo>
                    <a:lnTo>
                      <a:pt x="1922" y="422"/>
                    </a:lnTo>
                    <a:lnTo>
                      <a:pt x="1926" y="425"/>
                    </a:lnTo>
                    <a:lnTo>
                      <a:pt x="1929" y="42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0" name="Freeform 132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03 7481"/>
                  <a:gd name="T1" fmla="*/ T0 w 1987"/>
                  <a:gd name="T2" fmla="+- 0 1935 1513"/>
                  <a:gd name="T3" fmla="*/ 1935 h 482"/>
                  <a:gd name="T4" fmla="+- 0 9403 7481"/>
                  <a:gd name="T5" fmla="*/ T4 w 1987"/>
                  <a:gd name="T6" fmla="+- 0 1935 1513"/>
                  <a:gd name="T7" fmla="*/ 1935 h 482"/>
                  <a:gd name="T8" fmla="+- 0 9403 7481"/>
                  <a:gd name="T9" fmla="*/ T8 w 1987"/>
                  <a:gd name="T10" fmla="+- 0 1935 1513"/>
                  <a:gd name="T11" fmla="*/ 193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987" h="482">
                    <a:moveTo>
                      <a:pt x="1922" y="422"/>
                    </a:moveTo>
                    <a:lnTo>
                      <a:pt x="1922" y="42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1" name="Freeform 133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18 7481"/>
                  <a:gd name="T1" fmla="*/ T0 w 1987"/>
                  <a:gd name="T2" fmla="+- 0 1924 1513"/>
                  <a:gd name="T3" fmla="*/ 1924 h 482"/>
                  <a:gd name="T4" fmla="+- 0 9386 7481"/>
                  <a:gd name="T5" fmla="*/ T4 w 1987"/>
                  <a:gd name="T6" fmla="+- 0 1924 1513"/>
                  <a:gd name="T7" fmla="*/ 1924 h 482"/>
                  <a:gd name="T8" fmla="+- 0 9403 7481"/>
                  <a:gd name="T9" fmla="*/ T8 w 1987"/>
                  <a:gd name="T10" fmla="+- 0 1935 1513"/>
                  <a:gd name="T11" fmla="*/ 1935 h 482"/>
                  <a:gd name="T12" fmla="+- 0 9410 7481"/>
                  <a:gd name="T13" fmla="*/ T12 w 1987"/>
                  <a:gd name="T14" fmla="+- 0 1935 1513"/>
                  <a:gd name="T15" fmla="*/ 1935 h 482"/>
                  <a:gd name="T16" fmla="+- 0 9418 7481"/>
                  <a:gd name="T17" fmla="*/ T16 w 1987"/>
                  <a:gd name="T18" fmla="+- 0 1924 1513"/>
                  <a:gd name="T19" fmla="*/ 1924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87" h="482">
                    <a:moveTo>
                      <a:pt x="1937" y="411"/>
                    </a:moveTo>
                    <a:lnTo>
                      <a:pt x="1905" y="411"/>
                    </a:lnTo>
                    <a:lnTo>
                      <a:pt x="1922" y="422"/>
                    </a:lnTo>
                    <a:lnTo>
                      <a:pt x="1929" y="422"/>
                    </a:lnTo>
                    <a:lnTo>
                      <a:pt x="1937" y="41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2" name="Freeform 134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407 7481"/>
                  <a:gd name="T1" fmla="*/ T0 w 1987"/>
                  <a:gd name="T2" fmla="+- 0 1914 1513"/>
                  <a:gd name="T3" fmla="*/ 1914 h 482"/>
                  <a:gd name="T4" fmla="+- 0 9368 7481"/>
                  <a:gd name="T5" fmla="*/ T4 w 1987"/>
                  <a:gd name="T6" fmla="+- 0 1914 1513"/>
                  <a:gd name="T7" fmla="*/ 1914 h 482"/>
                  <a:gd name="T8" fmla="+- 0 9387 7481"/>
                  <a:gd name="T9" fmla="*/ T8 w 1987"/>
                  <a:gd name="T10" fmla="+- 0 1925 1513"/>
                  <a:gd name="T11" fmla="*/ 1925 h 482"/>
                  <a:gd name="T12" fmla="+- 0 9386 7481"/>
                  <a:gd name="T13" fmla="*/ T12 w 1987"/>
                  <a:gd name="T14" fmla="+- 0 1924 1513"/>
                  <a:gd name="T15" fmla="*/ 1924 h 482"/>
                  <a:gd name="T16" fmla="+- 0 9418 7481"/>
                  <a:gd name="T17" fmla="*/ T16 w 1987"/>
                  <a:gd name="T18" fmla="+- 0 1924 1513"/>
                  <a:gd name="T19" fmla="*/ 1924 h 482"/>
                  <a:gd name="T20" fmla="+- 0 9419 7481"/>
                  <a:gd name="T21" fmla="*/ T20 w 1987"/>
                  <a:gd name="T22" fmla="+- 0 1922 1513"/>
                  <a:gd name="T23" fmla="*/ 1922 h 482"/>
                  <a:gd name="T24" fmla="+- 0 9414 7481"/>
                  <a:gd name="T25" fmla="*/ T24 w 1987"/>
                  <a:gd name="T26" fmla="+- 0 1919 1513"/>
                  <a:gd name="T27" fmla="*/ 1919 h 482"/>
                  <a:gd name="T28" fmla="+- 0 9407 7481"/>
                  <a:gd name="T29" fmla="*/ T28 w 1987"/>
                  <a:gd name="T30" fmla="+- 0 1914 1513"/>
                  <a:gd name="T31" fmla="*/ 1914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987" h="482">
                    <a:moveTo>
                      <a:pt x="1926" y="401"/>
                    </a:moveTo>
                    <a:lnTo>
                      <a:pt x="1887" y="401"/>
                    </a:lnTo>
                    <a:lnTo>
                      <a:pt x="1906" y="412"/>
                    </a:lnTo>
                    <a:lnTo>
                      <a:pt x="1905" y="411"/>
                    </a:lnTo>
                    <a:lnTo>
                      <a:pt x="1937" y="411"/>
                    </a:lnTo>
                    <a:lnTo>
                      <a:pt x="1938" y="409"/>
                    </a:lnTo>
                    <a:lnTo>
                      <a:pt x="1933" y="406"/>
                    </a:lnTo>
                    <a:lnTo>
                      <a:pt x="1926" y="40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3" name="Freeform 135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366 7481"/>
                  <a:gd name="T1" fmla="*/ T0 w 1987"/>
                  <a:gd name="T2" fmla="+- 0 1891 1513"/>
                  <a:gd name="T3" fmla="*/ 1891 h 482"/>
                  <a:gd name="T4" fmla="+- 0 9357 7481"/>
                  <a:gd name="T5" fmla="*/ T4 w 1987"/>
                  <a:gd name="T6" fmla="+- 0 1909 1513"/>
                  <a:gd name="T7" fmla="*/ 1909 h 482"/>
                  <a:gd name="T8" fmla="+- 0 9368 7481"/>
                  <a:gd name="T9" fmla="*/ T8 w 1987"/>
                  <a:gd name="T10" fmla="+- 0 1914 1513"/>
                  <a:gd name="T11" fmla="*/ 1914 h 482"/>
                  <a:gd name="T12" fmla="+- 0 9368 7481"/>
                  <a:gd name="T13" fmla="*/ T12 w 1987"/>
                  <a:gd name="T14" fmla="+- 0 1914 1513"/>
                  <a:gd name="T15" fmla="*/ 1914 h 482"/>
                  <a:gd name="T16" fmla="+- 0 9407 7481"/>
                  <a:gd name="T17" fmla="*/ T16 w 1987"/>
                  <a:gd name="T18" fmla="+- 0 1914 1513"/>
                  <a:gd name="T19" fmla="*/ 1914 h 482"/>
                  <a:gd name="T20" fmla="+- 0 9397 7481"/>
                  <a:gd name="T21" fmla="*/ T20 w 1987"/>
                  <a:gd name="T22" fmla="+- 0 1907 1513"/>
                  <a:gd name="T23" fmla="*/ 1907 h 482"/>
                  <a:gd name="T24" fmla="+- 0 9377 7481"/>
                  <a:gd name="T25" fmla="*/ T24 w 1987"/>
                  <a:gd name="T26" fmla="+- 0 1896 1513"/>
                  <a:gd name="T27" fmla="*/ 1896 h 482"/>
                  <a:gd name="T28" fmla="+- 0 9366 7481"/>
                  <a:gd name="T29" fmla="*/ T28 w 1987"/>
                  <a:gd name="T30" fmla="+- 0 1891 1513"/>
                  <a:gd name="T31" fmla="*/ 1891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987" h="482">
                    <a:moveTo>
                      <a:pt x="1885" y="378"/>
                    </a:moveTo>
                    <a:lnTo>
                      <a:pt x="1876" y="396"/>
                    </a:lnTo>
                    <a:lnTo>
                      <a:pt x="1887" y="401"/>
                    </a:lnTo>
                    <a:lnTo>
                      <a:pt x="1926" y="401"/>
                    </a:lnTo>
                    <a:lnTo>
                      <a:pt x="1916" y="394"/>
                    </a:lnTo>
                    <a:lnTo>
                      <a:pt x="1896" y="383"/>
                    </a:lnTo>
                    <a:lnTo>
                      <a:pt x="1885" y="37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4" name="Freeform 136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343 7481"/>
                  <a:gd name="T1" fmla="*/ T0 w 1987"/>
                  <a:gd name="T2" fmla="+- 0 1894 1513"/>
                  <a:gd name="T3" fmla="*/ 1894 h 482"/>
                  <a:gd name="T4" fmla="+- 0 9324 7481"/>
                  <a:gd name="T5" fmla="*/ T4 w 1987"/>
                  <a:gd name="T6" fmla="+- 0 1894 1513"/>
                  <a:gd name="T7" fmla="*/ 1894 h 482"/>
                  <a:gd name="T8" fmla="+- 0 9340 7481"/>
                  <a:gd name="T9" fmla="*/ T8 w 1987"/>
                  <a:gd name="T10" fmla="+- 0 1901 1513"/>
                  <a:gd name="T11" fmla="*/ 1901 h 482"/>
                  <a:gd name="T12" fmla="+- 0 9343 7481"/>
                  <a:gd name="T13" fmla="*/ T12 w 1987"/>
                  <a:gd name="T14" fmla="+- 0 1894 1513"/>
                  <a:gd name="T15" fmla="*/ 1894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7" h="482">
                    <a:moveTo>
                      <a:pt x="1862" y="381"/>
                    </a:moveTo>
                    <a:lnTo>
                      <a:pt x="1843" y="381"/>
                    </a:lnTo>
                    <a:lnTo>
                      <a:pt x="1859" y="388"/>
                    </a:lnTo>
                    <a:lnTo>
                      <a:pt x="1862" y="38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5" name="Freeform 137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291 7481"/>
                  <a:gd name="T1" fmla="*/ T0 w 1987"/>
                  <a:gd name="T2" fmla="+- 0 1860 1513"/>
                  <a:gd name="T3" fmla="*/ 1860 h 482"/>
                  <a:gd name="T4" fmla="+- 0 9285 7481"/>
                  <a:gd name="T5" fmla="*/ T4 w 1987"/>
                  <a:gd name="T6" fmla="+- 0 1879 1513"/>
                  <a:gd name="T7" fmla="*/ 1879 h 482"/>
                  <a:gd name="T8" fmla="+- 0 9299 7481"/>
                  <a:gd name="T9" fmla="*/ T8 w 1987"/>
                  <a:gd name="T10" fmla="+- 0 1884 1513"/>
                  <a:gd name="T11" fmla="*/ 1884 h 482"/>
                  <a:gd name="T12" fmla="+- 0 9299 7481"/>
                  <a:gd name="T13" fmla="*/ T12 w 1987"/>
                  <a:gd name="T14" fmla="+- 0 1884 1513"/>
                  <a:gd name="T15" fmla="*/ 1884 h 482"/>
                  <a:gd name="T16" fmla="+- 0 9324 7481"/>
                  <a:gd name="T17" fmla="*/ T16 w 1987"/>
                  <a:gd name="T18" fmla="+- 0 1894 1513"/>
                  <a:gd name="T19" fmla="*/ 1894 h 482"/>
                  <a:gd name="T20" fmla="+- 0 9324 7481"/>
                  <a:gd name="T21" fmla="*/ T20 w 1987"/>
                  <a:gd name="T22" fmla="+- 0 1894 1513"/>
                  <a:gd name="T23" fmla="*/ 1894 h 482"/>
                  <a:gd name="T24" fmla="+- 0 9343 7481"/>
                  <a:gd name="T25" fmla="*/ T24 w 1987"/>
                  <a:gd name="T26" fmla="+- 0 1894 1513"/>
                  <a:gd name="T27" fmla="*/ 1894 h 482"/>
                  <a:gd name="T28" fmla="+- 0 9348 7481"/>
                  <a:gd name="T29" fmla="*/ T28 w 1987"/>
                  <a:gd name="T30" fmla="+- 0 1882 1513"/>
                  <a:gd name="T31" fmla="*/ 1882 h 482"/>
                  <a:gd name="T32" fmla="+- 0 9332 7481"/>
                  <a:gd name="T33" fmla="*/ T32 w 1987"/>
                  <a:gd name="T34" fmla="+- 0 1875 1513"/>
                  <a:gd name="T35" fmla="*/ 1875 h 482"/>
                  <a:gd name="T36" fmla="+- 0 9306 7481"/>
                  <a:gd name="T37" fmla="*/ T36 w 1987"/>
                  <a:gd name="T38" fmla="+- 0 1865 1513"/>
                  <a:gd name="T39" fmla="*/ 1865 h 482"/>
                  <a:gd name="T40" fmla="+- 0 9291 7481"/>
                  <a:gd name="T41" fmla="*/ T40 w 1987"/>
                  <a:gd name="T42" fmla="+- 0 1860 1513"/>
                  <a:gd name="T43" fmla="*/ 1860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987" h="482">
                    <a:moveTo>
                      <a:pt x="1810" y="347"/>
                    </a:moveTo>
                    <a:lnTo>
                      <a:pt x="1804" y="366"/>
                    </a:lnTo>
                    <a:lnTo>
                      <a:pt x="1818" y="371"/>
                    </a:lnTo>
                    <a:lnTo>
                      <a:pt x="1843" y="381"/>
                    </a:lnTo>
                    <a:lnTo>
                      <a:pt x="1862" y="381"/>
                    </a:lnTo>
                    <a:lnTo>
                      <a:pt x="1867" y="369"/>
                    </a:lnTo>
                    <a:lnTo>
                      <a:pt x="1851" y="362"/>
                    </a:lnTo>
                    <a:lnTo>
                      <a:pt x="1825" y="352"/>
                    </a:lnTo>
                    <a:lnTo>
                      <a:pt x="1810" y="34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6" name="Freeform 138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214 7481"/>
                  <a:gd name="T1" fmla="*/ T0 w 1987"/>
                  <a:gd name="T2" fmla="+- 0 1835 1513"/>
                  <a:gd name="T3" fmla="*/ 1835 h 482"/>
                  <a:gd name="T4" fmla="+- 0 9209 7481"/>
                  <a:gd name="T5" fmla="*/ T4 w 1987"/>
                  <a:gd name="T6" fmla="+- 0 1855 1513"/>
                  <a:gd name="T7" fmla="*/ 1855 h 482"/>
                  <a:gd name="T8" fmla="+- 0 9213 7481"/>
                  <a:gd name="T9" fmla="*/ T8 w 1987"/>
                  <a:gd name="T10" fmla="+- 0 1856 1513"/>
                  <a:gd name="T11" fmla="*/ 1856 h 482"/>
                  <a:gd name="T12" fmla="+- 0 9243 7481"/>
                  <a:gd name="T13" fmla="*/ T12 w 1987"/>
                  <a:gd name="T14" fmla="+- 0 1865 1513"/>
                  <a:gd name="T15" fmla="*/ 1865 h 482"/>
                  <a:gd name="T16" fmla="+- 0 9243 7481"/>
                  <a:gd name="T17" fmla="*/ T16 w 1987"/>
                  <a:gd name="T18" fmla="+- 0 1865 1513"/>
                  <a:gd name="T19" fmla="*/ 1865 h 482"/>
                  <a:gd name="T20" fmla="+- 0 9266 7481"/>
                  <a:gd name="T21" fmla="*/ T20 w 1987"/>
                  <a:gd name="T22" fmla="+- 0 1872 1513"/>
                  <a:gd name="T23" fmla="*/ 1872 h 482"/>
                  <a:gd name="T24" fmla="+- 0 9272 7481"/>
                  <a:gd name="T25" fmla="*/ T24 w 1987"/>
                  <a:gd name="T26" fmla="+- 0 1853 1513"/>
                  <a:gd name="T27" fmla="*/ 1853 h 482"/>
                  <a:gd name="T28" fmla="+- 0 9249 7481"/>
                  <a:gd name="T29" fmla="*/ T28 w 1987"/>
                  <a:gd name="T30" fmla="+- 0 1846 1513"/>
                  <a:gd name="T31" fmla="*/ 1846 h 482"/>
                  <a:gd name="T32" fmla="+- 0 9218 7481"/>
                  <a:gd name="T33" fmla="*/ T32 w 1987"/>
                  <a:gd name="T34" fmla="+- 0 1836 1513"/>
                  <a:gd name="T35" fmla="*/ 1836 h 482"/>
                  <a:gd name="T36" fmla="+- 0 9214 7481"/>
                  <a:gd name="T37" fmla="*/ T36 w 1987"/>
                  <a:gd name="T38" fmla="+- 0 1835 1513"/>
                  <a:gd name="T39" fmla="*/ 183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987" h="482">
                    <a:moveTo>
                      <a:pt x="1733" y="322"/>
                    </a:moveTo>
                    <a:lnTo>
                      <a:pt x="1728" y="342"/>
                    </a:lnTo>
                    <a:lnTo>
                      <a:pt x="1732" y="343"/>
                    </a:lnTo>
                    <a:lnTo>
                      <a:pt x="1762" y="352"/>
                    </a:lnTo>
                    <a:lnTo>
                      <a:pt x="1785" y="359"/>
                    </a:lnTo>
                    <a:lnTo>
                      <a:pt x="1791" y="340"/>
                    </a:lnTo>
                    <a:lnTo>
                      <a:pt x="1768" y="333"/>
                    </a:lnTo>
                    <a:lnTo>
                      <a:pt x="1737" y="323"/>
                    </a:lnTo>
                    <a:lnTo>
                      <a:pt x="1733" y="32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7" name="Freeform 139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193 7481"/>
                  <a:gd name="T1" fmla="*/ T0 w 1987"/>
                  <a:gd name="T2" fmla="+- 0 1838 1513"/>
                  <a:gd name="T3" fmla="*/ 1838 h 482"/>
                  <a:gd name="T4" fmla="+- 0 9146 7481"/>
                  <a:gd name="T5" fmla="*/ T4 w 1987"/>
                  <a:gd name="T6" fmla="+- 0 1838 1513"/>
                  <a:gd name="T7" fmla="*/ 1838 h 482"/>
                  <a:gd name="T8" fmla="+- 0 9180 7481"/>
                  <a:gd name="T9" fmla="*/ T8 w 1987"/>
                  <a:gd name="T10" fmla="+- 0 1847 1513"/>
                  <a:gd name="T11" fmla="*/ 1847 h 482"/>
                  <a:gd name="T12" fmla="+- 0 9190 7481"/>
                  <a:gd name="T13" fmla="*/ T12 w 1987"/>
                  <a:gd name="T14" fmla="+- 0 1849 1513"/>
                  <a:gd name="T15" fmla="*/ 1849 h 482"/>
                  <a:gd name="T16" fmla="+- 0 9193 7481"/>
                  <a:gd name="T17" fmla="*/ T16 w 1987"/>
                  <a:gd name="T18" fmla="+- 0 1838 1513"/>
                  <a:gd name="T19" fmla="*/ 1838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87" h="482">
                    <a:moveTo>
                      <a:pt x="1712" y="325"/>
                    </a:moveTo>
                    <a:lnTo>
                      <a:pt x="1665" y="325"/>
                    </a:lnTo>
                    <a:lnTo>
                      <a:pt x="1699" y="334"/>
                    </a:lnTo>
                    <a:lnTo>
                      <a:pt x="1709" y="336"/>
                    </a:lnTo>
                    <a:lnTo>
                      <a:pt x="1712" y="32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8" name="Freeform 140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137 7481"/>
                  <a:gd name="T1" fmla="*/ T0 w 1987"/>
                  <a:gd name="T2" fmla="+- 0 1815 1513"/>
                  <a:gd name="T3" fmla="*/ 1815 h 482"/>
                  <a:gd name="T4" fmla="+- 0 9132 7481"/>
                  <a:gd name="T5" fmla="*/ T4 w 1987"/>
                  <a:gd name="T6" fmla="+- 0 1835 1513"/>
                  <a:gd name="T7" fmla="*/ 1835 h 482"/>
                  <a:gd name="T8" fmla="+- 0 9147 7481"/>
                  <a:gd name="T9" fmla="*/ T8 w 1987"/>
                  <a:gd name="T10" fmla="+- 0 1838 1513"/>
                  <a:gd name="T11" fmla="*/ 1838 h 482"/>
                  <a:gd name="T12" fmla="+- 0 9193 7481"/>
                  <a:gd name="T13" fmla="*/ T12 w 1987"/>
                  <a:gd name="T14" fmla="+- 0 1838 1513"/>
                  <a:gd name="T15" fmla="*/ 1838 h 482"/>
                  <a:gd name="T16" fmla="+- 0 9195 7481"/>
                  <a:gd name="T17" fmla="*/ T16 w 1987"/>
                  <a:gd name="T18" fmla="+- 0 1830 1513"/>
                  <a:gd name="T19" fmla="*/ 1830 h 482"/>
                  <a:gd name="T20" fmla="+- 0 9185 7481"/>
                  <a:gd name="T21" fmla="*/ T20 w 1987"/>
                  <a:gd name="T22" fmla="+- 0 1827 1513"/>
                  <a:gd name="T23" fmla="*/ 1827 h 482"/>
                  <a:gd name="T24" fmla="+- 0 9151 7481"/>
                  <a:gd name="T25" fmla="*/ T24 w 1987"/>
                  <a:gd name="T26" fmla="+- 0 1819 1513"/>
                  <a:gd name="T27" fmla="*/ 1819 h 482"/>
                  <a:gd name="T28" fmla="+- 0 9137 7481"/>
                  <a:gd name="T29" fmla="*/ T28 w 1987"/>
                  <a:gd name="T30" fmla="+- 0 1815 1513"/>
                  <a:gd name="T31" fmla="*/ 181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987" h="482">
                    <a:moveTo>
                      <a:pt x="1656" y="302"/>
                    </a:moveTo>
                    <a:lnTo>
                      <a:pt x="1651" y="322"/>
                    </a:lnTo>
                    <a:lnTo>
                      <a:pt x="1666" y="325"/>
                    </a:lnTo>
                    <a:lnTo>
                      <a:pt x="1712" y="325"/>
                    </a:lnTo>
                    <a:lnTo>
                      <a:pt x="1714" y="317"/>
                    </a:lnTo>
                    <a:lnTo>
                      <a:pt x="1704" y="314"/>
                    </a:lnTo>
                    <a:lnTo>
                      <a:pt x="1670" y="306"/>
                    </a:lnTo>
                    <a:lnTo>
                      <a:pt x="1656" y="30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39" name="Freeform 141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058 7481"/>
                  <a:gd name="T1" fmla="*/ T0 w 1987"/>
                  <a:gd name="T2" fmla="+- 0 1798 1513"/>
                  <a:gd name="T3" fmla="*/ 1798 h 482"/>
                  <a:gd name="T4" fmla="+- 0 9054 7481"/>
                  <a:gd name="T5" fmla="*/ T4 w 1987"/>
                  <a:gd name="T6" fmla="+- 0 1818 1513"/>
                  <a:gd name="T7" fmla="*/ 1818 h 482"/>
                  <a:gd name="T8" fmla="+- 0 9075 7481"/>
                  <a:gd name="T9" fmla="*/ T8 w 1987"/>
                  <a:gd name="T10" fmla="+- 0 1822 1513"/>
                  <a:gd name="T11" fmla="*/ 1822 h 482"/>
                  <a:gd name="T12" fmla="+- 0 9111 7481"/>
                  <a:gd name="T13" fmla="*/ T12 w 1987"/>
                  <a:gd name="T14" fmla="+- 0 1830 1513"/>
                  <a:gd name="T15" fmla="*/ 1830 h 482"/>
                  <a:gd name="T16" fmla="+- 0 9112 7481"/>
                  <a:gd name="T17" fmla="*/ T16 w 1987"/>
                  <a:gd name="T18" fmla="+- 0 1830 1513"/>
                  <a:gd name="T19" fmla="*/ 1830 h 482"/>
                  <a:gd name="T20" fmla="+- 0 9117 7481"/>
                  <a:gd name="T21" fmla="*/ T20 w 1987"/>
                  <a:gd name="T22" fmla="+- 0 1811 1513"/>
                  <a:gd name="T23" fmla="*/ 1811 h 482"/>
                  <a:gd name="T24" fmla="+- 0 9115 7481"/>
                  <a:gd name="T25" fmla="*/ T24 w 1987"/>
                  <a:gd name="T26" fmla="+- 0 1810 1513"/>
                  <a:gd name="T27" fmla="*/ 1810 h 482"/>
                  <a:gd name="T28" fmla="+- 0 9079 7481"/>
                  <a:gd name="T29" fmla="*/ T28 w 1987"/>
                  <a:gd name="T30" fmla="+- 0 1802 1513"/>
                  <a:gd name="T31" fmla="*/ 1802 h 482"/>
                  <a:gd name="T32" fmla="+- 0 9058 7481"/>
                  <a:gd name="T33" fmla="*/ T32 w 1987"/>
                  <a:gd name="T34" fmla="+- 0 1798 1513"/>
                  <a:gd name="T35" fmla="*/ 1798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987" h="482">
                    <a:moveTo>
                      <a:pt x="1577" y="285"/>
                    </a:moveTo>
                    <a:lnTo>
                      <a:pt x="1573" y="305"/>
                    </a:lnTo>
                    <a:lnTo>
                      <a:pt x="1594" y="309"/>
                    </a:lnTo>
                    <a:lnTo>
                      <a:pt x="1630" y="317"/>
                    </a:lnTo>
                    <a:lnTo>
                      <a:pt x="1631" y="317"/>
                    </a:lnTo>
                    <a:lnTo>
                      <a:pt x="1636" y="298"/>
                    </a:lnTo>
                    <a:lnTo>
                      <a:pt x="1634" y="297"/>
                    </a:lnTo>
                    <a:lnTo>
                      <a:pt x="1598" y="289"/>
                    </a:lnTo>
                    <a:lnTo>
                      <a:pt x="1577" y="28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0" name="Freeform 142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9036 7481"/>
                  <a:gd name="T1" fmla="*/ T0 w 1987"/>
                  <a:gd name="T2" fmla="+- 0 1807 1513"/>
                  <a:gd name="T3" fmla="*/ 1807 h 482"/>
                  <a:gd name="T4" fmla="+- 0 8997 7481"/>
                  <a:gd name="T5" fmla="*/ T4 w 1987"/>
                  <a:gd name="T6" fmla="+- 0 1807 1513"/>
                  <a:gd name="T7" fmla="*/ 1807 h 482"/>
                  <a:gd name="T8" fmla="+- 0 9035 7481"/>
                  <a:gd name="T9" fmla="*/ T8 w 1987"/>
                  <a:gd name="T10" fmla="+- 0 1814 1513"/>
                  <a:gd name="T11" fmla="*/ 1814 h 482"/>
                  <a:gd name="T12" fmla="+- 0 9036 7481"/>
                  <a:gd name="T13" fmla="*/ T12 w 1987"/>
                  <a:gd name="T14" fmla="+- 0 1807 1513"/>
                  <a:gd name="T15" fmla="*/ 1807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7" h="482">
                    <a:moveTo>
                      <a:pt x="1555" y="294"/>
                    </a:moveTo>
                    <a:lnTo>
                      <a:pt x="1516" y="294"/>
                    </a:lnTo>
                    <a:lnTo>
                      <a:pt x="1554" y="301"/>
                    </a:lnTo>
                    <a:lnTo>
                      <a:pt x="1555" y="29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1" name="Freeform 143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979 7481"/>
                  <a:gd name="T1" fmla="*/ T0 w 1987"/>
                  <a:gd name="T2" fmla="+- 0 1784 1513"/>
                  <a:gd name="T3" fmla="*/ 1784 h 482"/>
                  <a:gd name="T4" fmla="+- 0 8976 7481"/>
                  <a:gd name="T5" fmla="*/ T4 w 1987"/>
                  <a:gd name="T6" fmla="+- 0 1804 1513"/>
                  <a:gd name="T7" fmla="*/ 1804 h 482"/>
                  <a:gd name="T8" fmla="+- 0 8997 7481"/>
                  <a:gd name="T9" fmla="*/ T8 w 1987"/>
                  <a:gd name="T10" fmla="+- 0 1808 1513"/>
                  <a:gd name="T11" fmla="*/ 1808 h 482"/>
                  <a:gd name="T12" fmla="+- 0 9036 7481"/>
                  <a:gd name="T13" fmla="*/ T12 w 1987"/>
                  <a:gd name="T14" fmla="+- 0 1807 1513"/>
                  <a:gd name="T15" fmla="*/ 1807 h 482"/>
                  <a:gd name="T16" fmla="+- 0 9038 7481"/>
                  <a:gd name="T17" fmla="*/ T16 w 1987"/>
                  <a:gd name="T18" fmla="+- 0 1795 1513"/>
                  <a:gd name="T19" fmla="*/ 1795 h 482"/>
                  <a:gd name="T20" fmla="+- 0 9001 7481"/>
                  <a:gd name="T21" fmla="*/ T20 w 1987"/>
                  <a:gd name="T22" fmla="+- 0 1788 1513"/>
                  <a:gd name="T23" fmla="*/ 1788 h 482"/>
                  <a:gd name="T24" fmla="+- 0 8979 7481"/>
                  <a:gd name="T25" fmla="*/ T24 w 1987"/>
                  <a:gd name="T26" fmla="+- 0 1784 1513"/>
                  <a:gd name="T27" fmla="*/ 1784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87" h="482">
                    <a:moveTo>
                      <a:pt x="1498" y="271"/>
                    </a:moveTo>
                    <a:lnTo>
                      <a:pt x="1495" y="291"/>
                    </a:lnTo>
                    <a:lnTo>
                      <a:pt x="1516" y="295"/>
                    </a:lnTo>
                    <a:lnTo>
                      <a:pt x="1555" y="294"/>
                    </a:lnTo>
                    <a:lnTo>
                      <a:pt x="1557" y="282"/>
                    </a:lnTo>
                    <a:lnTo>
                      <a:pt x="1520" y="275"/>
                    </a:lnTo>
                    <a:lnTo>
                      <a:pt x="1498" y="27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2" name="Freeform 144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900 7481"/>
                  <a:gd name="T1" fmla="*/ T0 w 1987"/>
                  <a:gd name="T2" fmla="+- 0 1772 1513"/>
                  <a:gd name="T3" fmla="*/ 1772 h 482"/>
                  <a:gd name="T4" fmla="+- 0 8897 7481"/>
                  <a:gd name="T5" fmla="*/ T4 w 1987"/>
                  <a:gd name="T6" fmla="+- 0 1792 1513"/>
                  <a:gd name="T7" fmla="*/ 1792 h 482"/>
                  <a:gd name="T8" fmla="+- 0 8916 7481"/>
                  <a:gd name="T9" fmla="*/ T8 w 1987"/>
                  <a:gd name="T10" fmla="+- 0 1795 1513"/>
                  <a:gd name="T11" fmla="*/ 1795 h 482"/>
                  <a:gd name="T12" fmla="+- 0 8956 7481"/>
                  <a:gd name="T13" fmla="*/ T12 w 1987"/>
                  <a:gd name="T14" fmla="+- 0 1801 1513"/>
                  <a:gd name="T15" fmla="*/ 1801 h 482"/>
                  <a:gd name="T16" fmla="+- 0 8959 7481"/>
                  <a:gd name="T17" fmla="*/ T16 w 1987"/>
                  <a:gd name="T18" fmla="+- 0 1781 1513"/>
                  <a:gd name="T19" fmla="*/ 1781 h 482"/>
                  <a:gd name="T20" fmla="+- 0 8919 7481"/>
                  <a:gd name="T21" fmla="*/ T20 w 1987"/>
                  <a:gd name="T22" fmla="+- 0 1775 1513"/>
                  <a:gd name="T23" fmla="*/ 1775 h 482"/>
                  <a:gd name="T24" fmla="+- 0 8900 7481"/>
                  <a:gd name="T25" fmla="*/ T24 w 1987"/>
                  <a:gd name="T26" fmla="+- 0 1772 1513"/>
                  <a:gd name="T27" fmla="*/ 177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87" h="482">
                    <a:moveTo>
                      <a:pt x="1419" y="259"/>
                    </a:moveTo>
                    <a:lnTo>
                      <a:pt x="1416" y="279"/>
                    </a:lnTo>
                    <a:lnTo>
                      <a:pt x="1435" y="282"/>
                    </a:lnTo>
                    <a:lnTo>
                      <a:pt x="1475" y="288"/>
                    </a:lnTo>
                    <a:lnTo>
                      <a:pt x="1478" y="268"/>
                    </a:lnTo>
                    <a:lnTo>
                      <a:pt x="1438" y="262"/>
                    </a:lnTo>
                    <a:lnTo>
                      <a:pt x="1419" y="25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3" name="Freeform 145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878 7481"/>
                  <a:gd name="T1" fmla="*/ T0 w 1987"/>
                  <a:gd name="T2" fmla="+- 0 1784 1513"/>
                  <a:gd name="T3" fmla="*/ 1784 h 482"/>
                  <a:gd name="T4" fmla="+- 0 8831 7481"/>
                  <a:gd name="T5" fmla="*/ T4 w 1987"/>
                  <a:gd name="T6" fmla="+- 0 1784 1513"/>
                  <a:gd name="T7" fmla="*/ 1784 h 482"/>
                  <a:gd name="T8" fmla="+- 0 8874 7481"/>
                  <a:gd name="T9" fmla="*/ T8 w 1987"/>
                  <a:gd name="T10" fmla="+- 0 1789 1513"/>
                  <a:gd name="T11" fmla="*/ 1789 h 482"/>
                  <a:gd name="T12" fmla="+- 0 8877 7481"/>
                  <a:gd name="T13" fmla="*/ T12 w 1987"/>
                  <a:gd name="T14" fmla="+- 0 1789 1513"/>
                  <a:gd name="T15" fmla="*/ 1789 h 482"/>
                  <a:gd name="T16" fmla="+- 0 8878 7481"/>
                  <a:gd name="T17" fmla="*/ T16 w 1987"/>
                  <a:gd name="T18" fmla="+- 0 1784 1513"/>
                  <a:gd name="T19" fmla="*/ 1784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87" h="482">
                    <a:moveTo>
                      <a:pt x="1397" y="271"/>
                    </a:moveTo>
                    <a:lnTo>
                      <a:pt x="1350" y="271"/>
                    </a:lnTo>
                    <a:lnTo>
                      <a:pt x="1393" y="276"/>
                    </a:lnTo>
                    <a:lnTo>
                      <a:pt x="1396" y="276"/>
                    </a:lnTo>
                    <a:lnTo>
                      <a:pt x="1397" y="27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4" name="Freeform 146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820 7481"/>
                  <a:gd name="T1" fmla="*/ T0 w 1987"/>
                  <a:gd name="T2" fmla="+- 0 1763 1513"/>
                  <a:gd name="T3" fmla="*/ 1763 h 482"/>
                  <a:gd name="T4" fmla="+- 0 8818 7481"/>
                  <a:gd name="T5" fmla="*/ T4 w 1987"/>
                  <a:gd name="T6" fmla="+- 0 1783 1513"/>
                  <a:gd name="T7" fmla="*/ 1783 h 482"/>
                  <a:gd name="T8" fmla="+- 0 8831 7481"/>
                  <a:gd name="T9" fmla="*/ T8 w 1987"/>
                  <a:gd name="T10" fmla="+- 0 1784 1513"/>
                  <a:gd name="T11" fmla="*/ 1784 h 482"/>
                  <a:gd name="T12" fmla="+- 0 8878 7481"/>
                  <a:gd name="T13" fmla="*/ T12 w 1987"/>
                  <a:gd name="T14" fmla="+- 0 1784 1513"/>
                  <a:gd name="T15" fmla="*/ 1784 h 482"/>
                  <a:gd name="T16" fmla="+- 0 8880 7481"/>
                  <a:gd name="T17" fmla="*/ T16 w 1987"/>
                  <a:gd name="T18" fmla="+- 0 1770 1513"/>
                  <a:gd name="T19" fmla="*/ 1770 h 482"/>
                  <a:gd name="T20" fmla="+- 0 8833 7481"/>
                  <a:gd name="T21" fmla="*/ T20 w 1987"/>
                  <a:gd name="T22" fmla="+- 0 1764 1513"/>
                  <a:gd name="T23" fmla="*/ 1764 h 482"/>
                  <a:gd name="T24" fmla="+- 0 8820 7481"/>
                  <a:gd name="T25" fmla="*/ T24 w 1987"/>
                  <a:gd name="T26" fmla="+- 0 1763 1513"/>
                  <a:gd name="T27" fmla="*/ 1763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87" h="482">
                    <a:moveTo>
                      <a:pt x="1339" y="250"/>
                    </a:moveTo>
                    <a:lnTo>
                      <a:pt x="1337" y="270"/>
                    </a:lnTo>
                    <a:lnTo>
                      <a:pt x="1350" y="271"/>
                    </a:lnTo>
                    <a:lnTo>
                      <a:pt x="1397" y="271"/>
                    </a:lnTo>
                    <a:lnTo>
                      <a:pt x="1399" y="257"/>
                    </a:lnTo>
                    <a:lnTo>
                      <a:pt x="1352" y="251"/>
                    </a:lnTo>
                    <a:lnTo>
                      <a:pt x="1339" y="25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5" name="Freeform 147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740 7481"/>
                  <a:gd name="T1" fmla="*/ T0 w 1987"/>
                  <a:gd name="T2" fmla="+- 0 1755 1513"/>
                  <a:gd name="T3" fmla="*/ 1755 h 482"/>
                  <a:gd name="T4" fmla="+- 0 8738 7481"/>
                  <a:gd name="T5" fmla="*/ T4 w 1987"/>
                  <a:gd name="T6" fmla="+- 0 1775 1513"/>
                  <a:gd name="T7" fmla="*/ 1775 h 482"/>
                  <a:gd name="T8" fmla="+- 0 8743 7481"/>
                  <a:gd name="T9" fmla="*/ T8 w 1987"/>
                  <a:gd name="T10" fmla="+- 0 1775 1513"/>
                  <a:gd name="T11" fmla="*/ 1775 h 482"/>
                  <a:gd name="T12" fmla="+- 0 8743 7481"/>
                  <a:gd name="T13" fmla="*/ T12 w 1987"/>
                  <a:gd name="T14" fmla="+- 0 1775 1513"/>
                  <a:gd name="T15" fmla="*/ 1775 h 482"/>
                  <a:gd name="T16" fmla="+- 0 8798 7481"/>
                  <a:gd name="T17" fmla="*/ T16 w 1987"/>
                  <a:gd name="T18" fmla="+- 0 1781 1513"/>
                  <a:gd name="T19" fmla="*/ 1781 h 482"/>
                  <a:gd name="T20" fmla="+- 0 8800 7481"/>
                  <a:gd name="T21" fmla="*/ T20 w 1987"/>
                  <a:gd name="T22" fmla="+- 0 1761 1513"/>
                  <a:gd name="T23" fmla="*/ 1761 h 482"/>
                  <a:gd name="T24" fmla="+- 0 8745 7481"/>
                  <a:gd name="T25" fmla="*/ T24 w 1987"/>
                  <a:gd name="T26" fmla="+- 0 1755 1513"/>
                  <a:gd name="T27" fmla="*/ 1755 h 482"/>
                  <a:gd name="T28" fmla="+- 0 8740 7481"/>
                  <a:gd name="T29" fmla="*/ T28 w 1987"/>
                  <a:gd name="T30" fmla="+- 0 1755 1513"/>
                  <a:gd name="T31" fmla="*/ 175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987" h="482">
                    <a:moveTo>
                      <a:pt x="1259" y="242"/>
                    </a:moveTo>
                    <a:lnTo>
                      <a:pt x="1257" y="262"/>
                    </a:lnTo>
                    <a:lnTo>
                      <a:pt x="1262" y="262"/>
                    </a:lnTo>
                    <a:lnTo>
                      <a:pt x="1317" y="268"/>
                    </a:lnTo>
                    <a:lnTo>
                      <a:pt x="1319" y="248"/>
                    </a:lnTo>
                    <a:lnTo>
                      <a:pt x="1264" y="242"/>
                    </a:lnTo>
                    <a:lnTo>
                      <a:pt x="1259" y="24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6" name="Freeform 148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660 7481"/>
                  <a:gd name="T1" fmla="*/ T0 w 1987"/>
                  <a:gd name="T2" fmla="+- 0 1749 1513"/>
                  <a:gd name="T3" fmla="*/ 1749 h 482"/>
                  <a:gd name="T4" fmla="+- 0 8659 7481"/>
                  <a:gd name="T5" fmla="*/ T4 w 1987"/>
                  <a:gd name="T6" fmla="+- 0 1769 1513"/>
                  <a:gd name="T7" fmla="*/ 1769 h 482"/>
                  <a:gd name="T8" fmla="+- 0 8718 7481"/>
                  <a:gd name="T9" fmla="*/ T8 w 1987"/>
                  <a:gd name="T10" fmla="+- 0 1773 1513"/>
                  <a:gd name="T11" fmla="*/ 1773 h 482"/>
                  <a:gd name="T12" fmla="+- 0 8720 7481"/>
                  <a:gd name="T13" fmla="*/ T12 w 1987"/>
                  <a:gd name="T14" fmla="+- 0 1753 1513"/>
                  <a:gd name="T15" fmla="*/ 1753 h 482"/>
                  <a:gd name="T16" fmla="+- 0 8660 7481"/>
                  <a:gd name="T17" fmla="*/ T16 w 1987"/>
                  <a:gd name="T18" fmla="+- 0 1749 1513"/>
                  <a:gd name="T19" fmla="*/ 174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87" h="482">
                    <a:moveTo>
                      <a:pt x="1179" y="236"/>
                    </a:moveTo>
                    <a:lnTo>
                      <a:pt x="1178" y="256"/>
                    </a:lnTo>
                    <a:lnTo>
                      <a:pt x="1237" y="260"/>
                    </a:lnTo>
                    <a:lnTo>
                      <a:pt x="1239" y="240"/>
                    </a:lnTo>
                    <a:lnTo>
                      <a:pt x="1179" y="236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7" name="Freeform 149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580 7481"/>
                  <a:gd name="T1" fmla="*/ T0 w 1987"/>
                  <a:gd name="T2" fmla="+- 0 1745 1513"/>
                  <a:gd name="T3" fmla="*/ 1745 h 482"/>
                  <a:gd name="T4" fmla="+- 0 8579 7481"/>
                  <a:gd name="T5" fmla="*/ T4 w 1987"/>
                  <a:gd name="T6" fmla="+- 0 1765 1513"/>
                  <a:gd name="T7" fmla="*/ 1765 h 482"/>
                  <a:gd name="T8" fmla="+- 0 8639 7481"/>
                  <a:gd name="T9" fmla="*/ T8 w 1987"/>
                  <a:gd name="T10" fmla="+- 0 1768 1513"/>
                  <a:gd name="T11" fmla="*/ 1768 h 482"/>
                  <a:gd name="T12" fmla="+- 0 8640 7481"/>
                  <a:gd name="T13" fmla="*/ T12 w 1987"/>
                  <a:gd name="T14" fmla="+- 0 1748 1513"/>
                  <a:gd name="T15" fmla="*/ 1748 h 482"/>
                  <a:gd name="T16" fmla="+- 0 8580 7481"/>
                  <a:gd name="T17" fmla="*/ T16 w 1987"/>
                  <a:gd name="T18" fmla="+- 0 1745 1513"/>
                  <a:gd name="T19" fmla="*/ 174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87" h="482">
                    <a:moveTo>
                      <a:pt x="1099" y="232"/>
                    </a:moveTo>
                    <a:lnTo>
                      <a:pt x="1098" y="252"/>
                    </a:lnTo>
                    <a:lnTo>
                      <a:pt x="1158" y="255"/>
                    </a:lnTo>
                    <a:lnTo>
                      <a:pt x="1159" y="235"/>
                    </a:lnTo>
                    <a:lnTo>
                      <a:pt x="1099" y="23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8" name="Freeform 150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500 7481"/>
                  <a:gd name="T1" fmla="*/ T0 w 1987"/>
                  <a:gd name="T2" fmla="+- 0 1744 1513"/>
                  <a:gd name="T3" fmla="*/ 1744 h 482"/>
                  <a:gd name="T4" fmla="+- 0 8499 7481"/>
                  <a:gd name="T5" fmla="*/ T4 w 1987"/>
                  <a:gd name="T6" fmla="+- 0 1764 1513"/>
                  <a:gd name="T7" fmla="*/ 1764 h 482"/>
                  <a:gd name="T8" fmla="+- 0 8559 7481"/>
                  <a:gd name="T9" fmla="*/ T8 w 1987"/>
                  <a:gd name="T10" fmla="+- 0 1765 1513"/>
                  <a:gd name="T11" fmla="*/ 1765 h 482"/>
                  <a:gd name="T12" fmla="+- 0 8560 7481"/>
                  <a:gd name="T13" fmla="*/ T12 w 1987"/>
                  <a:gd name="T14" fmla="+- 0 1745 1513"/>
                  <a:gd name="T15" fmla="*/ 1745 h 482"/>
                  <a:gd name="T16" fmla="+- 0 8500 7481"/>
                  <a:gd name="T17" fmla="*/ T16 w 1987"/>
                  <a:gd name="T18" fmla="+- 0 1744 1513"/>
                  <a:gd name="T19" fmla="*/ 1744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87" h="482">
                    <a:moveTo>
                      <a:pt x="1019" y="231"/>
                    </a:moveTo>
                    <a:lnTo>
                      <a:pt x="1018" y="251"/>
                    </a:lnTo>
                    <a:lnTo>
                      <a:pt x="1078" y="252"/>
                    </a:lnTo>
                    <a:lnTo>
                      <a:pt x="1079" y="232"/>
                    </a:lnTo>
                    <a:lnTo>
                      <a:pt x="1019" y="23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49" name="Freeform 151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420 7481"/>
                  <a:gd name="T1" fmla="*/ T0 w 1987"/>
                  <a:gd name="T2" fmla="+- 0 1743 1513"/>
                  <a:gd name="T3" fmla="*/ 1743 h 482"/>
                  <a:gd name="T4" fmla="+- 0 8419 7481"/>
                  <a:gd name="T5" fmla="*/ T4 w 1987"/>
                  <a:gd name="T6" fmla="+- 0 1763 1513"/>
                  <a:gd name="T7" fmla="*/ 1763 h 482"/>
                  <a:gd name="T8" fmla="+- 0 8479 7481"/>
                  <a:gd name="T9" fmla="*/ T8 w 1987"/>
                  <a:gd name="T10" fmla="+- 0 1763 1513"/>
                  <a:gd name="T11" fmla="*/ 1763 h 482"/>
                  <a:gd name="T12" fmla="+- 0 8480 7481"/>
                  <a:gd name="T13" fmla="*/ T12 w 1987"/>
                  <a:gd name="T14" fmla="+- 0 1743 1513"/>
                  <a:gd name="T15" fmla="*/ 1743 h 482"/>
                  <a:gd name="T16" fmla="+- 0 8420 7481"/>
                  <a:gd name="T17" fmla="*/ T16 w 1987"/>
                  <a:gd name="T18" fmla="+- 0 1743 1513"/>
                  <a:gd name="T19" fmla="*/ 1743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87" h="482">
                    <a:moveTo>
                      <a:pt x="939" y="230"/>
                    </a:moveTo>
                    <a:lnTo>
                      <a:pt x="938" y="250"/>
                    </a:lnTo>
                    <a:lnTo>
                      <a:pt x="998" y="250"/>
                    </a:lnTo>
                    <a:lnTo>
                      <a:pt x="999" y="230"/>
                    </a:lnTo>
                    <a:lnTo>
                      <a:pt x="939" y="23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0" name="Freeform 152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340 7481"/>
                  <a:gd name="T1" fmla="*/ T0 w 1987"/>
                  <a:gd name="T2" fmla="+- 0 1740 1513"/>
                  <a:gd name="T3" fmla="*/ 1740 h 482"/>
                  <a:gd name="T4" fmla="+- 0 8339 7481"/>
                  <a:gd name="T5" fmla="*/ T4 w 1987"/>
                  <a:gd name="T6" fmla="+- 0 1760 1513"/>
                  <a:gd name="T7" fmla="*/ 1760 h 482"/>
                  <a:gd name="T8" fmla="+- 0 8376 7481"/>
                  <a:gd name="T9" fmla="*/ T8 w 1987"/>
                  <a:gd name="T10" fmla="+- 0 1762 1513"/>
                  <a:gd name="T11" fmla="*/ 1762 h 482"/>
                  <a:gd name="T12" fmla="+- 0 8399 7481"/>
                  <a:gd name="T13" fmla="*/ T12 w 1987"/>
                  <a:gd name="T14" fmla="+- 0 1762 1513"/>
                  <a:gd name="T15" fmla="*/ 1762 h 482"/>
                  <a:gd name="T16" fmla="+- 0 8400 7481"/>
                  <a:gd name="T17" fmla="*/ T16 w 1987"/>
                  <a:gd name="T18" fmla="+- 0 1742 1513"/>
                  <a:gd name="T19" fmla="*/ 1742 h 482"/>
                  <a:gd name="T20" fmla="+- 0 8377 7481"/>
                  <a:gd name="T21" fmla="*/ T20 w 1987"/>
                  <a:gd name="T22" fmla="+- 0 1742 1513"/>
                  <a:gd name="T23" fmla="*/ 1742 h 482"/>
                  <a:gd name="T24" fmla="+- 0 8340 7481"/>
                  <a:gd name="T25" fmla="*/ T24 w 1987"/>
                  <a:gd name="T26" fmla="+- 0 1740 1513"/>
                  <a:gd name="T27" fmla="*/ 1740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87" h="482">
                    <a:moveTo>
                      <a:pt x="859" y="227"/>
                    </a:moveTo>
                    <a:lnTo>
                      <a:pt x="858" y="247"/>
                    </a:lnTo>
                    <a:lnTo>
                      <a:pt x="895" y="249"/>
                    </a:lnTo>
                    <a:lnTo>
                      <a:pt x="918" y="249"/>
                    </a:lnTo>
                    <a:lnTo>
                      <a:pt x="919" y="229"/>
                    </a:lnTo>
                    <a:lnTo>
                      <a:pt x="896" y="229"/>
                    </a:lnTo>
                    <a:lnTo>
                      <a:pt x="859" y="22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1" name="Freeform 153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260 7481"/>
                  <a:gd name="T1" fmla="*/ T0 w 1987"/>
                  <a:gd name="T2" fmla="+- 0 1736 1513"/>
                  <a:gd name="T3" fmla="*/ 1736 h 482"/>
                  <a:gd name="T4" fmla="+- 0 8259 7481"/>
                  <a:gd name="T5" fmla="*/ T4 w 1987"/>
                  <a:gd name="T6" fmla="+- 0 1756 1513"/>
                  <a:gd name="T7" fmla="*/ 1756 h 482"/>
                  <a:gd name="T8" fmla="+- 0 8284 7481"/>
                  <a:gd name="T9" fmla="*/ T8 w 1987"/>
                  <a:gd name="T10" fmla="+- 0 1758 1513"/>
                  <a:gd name="T11" fmla="*/ 1758 h 482"/>
                  <a:gd name="T12" fmla="+- 0 8319 7481"/>
                  <a:gd name="T13" fmla="*/ T12 w 1987"/>
                  <a:gd name="T14" fmla="+- 0 1759 1513"/>
                  <a:gd name="T15" fmla="*/ 1759 h 482"/>
                  <a:gd name="T16" fmla="+- 0 8320 7481"/>
                  <a:gd name="T17" fmla="*/ T16 w 1987"/>
                  <a:gd name="T18" fmla="+- 0 1739 1513"/>
                  <a:gd name="T19" fmla="*/ 1739 h 482"/>
                  <a:gd name="T20" fmla="+- 0 8285 7481"/>
                  <a:gd name="T21" fmla="*/ T20 w 1987"/>
                  <a:gd name="T22" fmla="+- 0 1738 1513"/>
                  <a:gd name="T23" fmla="*/ 1738 h 482"/>
                  <a:gd name="T24" fmla="+- 0 8260 7481"/>
                  <a:gd name="T25" fmla="*/ T24 w 1987"/>
                  <a:gd name="T26" fmla="+- 0 1736 1513"/>
                  <a:gd name="T27" fmla="*/ 1736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87" h="482">
                    <a:moveTo>
                      <a:pt x="779" y="223"/>
                    </a:moveTo>
                    <a:lnTo>
                      <a:pt x="778" y="243"/>
                    </a:lnTo>
                    <a:lnTo>
                      <a:pt x="803" y="245"/>
                    </a:lnTo>
                    <a:lnTo>
                      <a:pt x="838" y="246"/>
                    </a:lnTo>
                    <a:lnTo>
                      <a:pt x="839" y="226"/>
                    </a:lnTo>
                    <a:lnTo>
                      <a:pt x="804" y="225"/>
                    </a:lnTo>
                    <a:lnTo>
                      <a:pt x="779" y="22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2" name="Freeform 154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181 7481"/>
                  <a:gd name="T1" fmla="*/ T0 w 1987"/>
                  <a:gd name="T2" fmla="+- 0 1730 1513"/>
                  <a:gd name="T3" fmla="*/ 1730 h 482"/>
                  <a:gd name="T4" fmla="+- 0 8179 7481"/>
                  <a:gd name="T5" fmla="*/ T4 w 1987"/>
                  <a:gd name="T6" fmla="+- 0 1750 1513"/>
                  <a:gd name="T7" fmla="*/ 1750 h 482"/>
                  <a:gd name="T8" fmla="+- 0 8194 7481"/>
                  <a:gd name="T9" fmla="*/ T8 w 1987"/>
                  <a:gd name="T10" fmla="+- 0 1751 1513"/>
                  <a:gd name="T11" fmla="*/ 1751 h 482"/>
                  <a:gd name="T12" fmla="+- 0 8239 7481"/>
                  <a:gd name="T13" fmla="*/ T12 w 1987"/>
                  <a:gd name="T14" fmla="+- 0 1755 1513"/>
                  <a:gd name="T15" fmla="*/ 1755 h 482"/>
                  <a:gd name="T16" fmla="+- 0 8240 7481"/>
                  <a:gd name="T17" fmla="*/ T16 w 1987"/>
                  <a:gd name="T18" fmla="+- 0 1735 1513"/>
                  <a:gd name="T19" fmla="*/ 1735 h 482"/>
                  <a:gd name="T20" fmla="+- 0 8195 7481"/>
                  <a:gd name="T21" fmla="*/ T20 w 1987"/>
                  <a:gd name="T22" fmla="+- 0 1731 1513"/>
                  <a:gd name="T23" fmla="*/ 1731 h 482"/>
                  <a:gd name="T24" fmla="+- 0 8181 7481"/>
                  <a:gd name="T25" fmla="*/ T24 w 1987"/>
                  <a:gd name="T26" fmla="+- 0 1730 1513"/>
                  <a:gd name="T27" fmla="*/ 1730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87" h="482">
                    <a:moveTo>
                      <a:pt x="700" y="217"/>
                    </a:moveTo>
                    <a:lnTo>
                      <a:pt x="698" y="237"/>
                    </a:lnTo>
                    <a:lnTo>
                      <a:pt x="713" y="238"/>
                    </a:lnTo>
                    <a:lnTo>
                      <a:pt x="758" y="242"/>
                    </a:lnTo>
                    <a:lnTo>
                      <a:pt x="759" y="222"/>
                    </a:lnTo>
                    <a:lnTo>
                      <a:pt x="714" y="218"/>
                    </a:lnTo>
                    <a:lnTo>
                      <a:pt x="700" y="21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3" name="Freeform 155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101 7481"/>
                  <a:gd name="T1" fmla="*/ T0 w 1987"/>
                  <a:gd name="T2" fmla="+- 0 1722 1513"/>
                  <a:gd name="T3" fmla="*/ 1722 h 482"/>
                  <a:gd name="T4" fmla="+- 0 8099 7481"/>
                  <a:gd name="T5" fmla="*/ T4 w 1987"/>
                  <a:gd name="T6" fmla="+- 0 1742 1513"/>
                  <a:gd name="T7" fmla="*/ 1742 h 482"/>
                  <a:gd name="T8" fmla="+- 0 8159 7481"/>
                  <a:gd name="T9" fmla="*/ T8 w 1987"/>
                  <a:gd name="T10" fmla="+- 0 1748 1513"/>
                  <a:gd name="T11" fmla="*/ 1748 h 482"/>
                  <a:gd name="T12" fmla="+- 0 8161 7481"/>
                  <a:gd name="T13" fmla="*/ T12 w 1987"/>
                  <a:gd name="T14" fmla="+- 0 1728 1513"/>
                  <a:gd name="T15" fmla="*/ 1728 h 482"/>
                  <a:gd name="T16" fmla="+- 0 8107 7481"/>
                  <a:gd name="T17" fmla="*/ T16 w 1987"/>
                  <a:gd name="T18" fmla="+- 0 1723 1513"/>
                  <a:gd name="T19" fmla="*/ 1723 h 482"/>
                  <a:gd name="T20" fmla="+- 0 8101 7481"/>
                  <a:gd name="T21" fmla="*/ T20 w 1987"/>
                  <a:gd name="T22" fmla="+- 0 1722 1513"/>
                  <a:gd name="T23" fmla="*/ 172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987" h="482">
                    <a:moveTo>
                      <a:pt x="620" y="209"/>
                    </a:moveTo>
                    <a:lnTo>
                      <a:pt x="618" y="229"/>
                    </a:lnTo>
                    <a:lnTo>
                      <a:pt x="678" y="235"/>
                    </a:lnTo>
                    <a:lnTo>
                      <a:pt x="680" y="215"/>
                    </a:lnTo>
                    <a:lnTo>
                      <a:pt x="626" y="210"/>
                    </a:lnTo>
                    <a:lnTo>
                      <a:pt x="620" y="20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4" name="Freeform 156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022 7481"/>
                  <a:gd name="T1" fmla="*/ T0 w 1987"/>
                  <a:gd name="T2" fmla="+- 0 1712 1513"/>
                  <a:gd name="T3" fmla="*/ 1712 h 482"/>
                  <a:gd name="T4" fmla="+- 0 8019 7481"/>
                  <a:gd name="T5" fmla="*/ T4 w 1987"/>
                  <a:gd name="T6" fmla="+- 0 1732 1513"/>
                  <a:gd name="T7" fmla="*/ 1732 h 482"/>
                  <a:gd name="T8" fmla="+- 0 8062 7481"/>
                  <a:gd name="T9" fmla="*/ T8 w 1987"/>
                  <a:gd name="T10" fmla="+- 0 1737 1513"/>
                  <a:gd name="T11" fmla="*/ 1737 h 482"/>
                  <a:gd name="T12" fmla="+- 0 8079 7481"/>
                  <a:gd name="T13" fmla="*/ T12 w 1987"/>
                  <a:gd name="T14" fmla="+- 0 1739 1513"/>
                  <a:gd name="T15" fmla="*/ 1739 h 482"/>
                  <a:gd name="T16" fmla="+- 0 8082 7481"/>
                  <a:gd name="T17" fmla="*/ T16 w 1987"/>
                  <a:gd name="T18" fmla="+- 0 1720 1513"/>
                  <a:gd name="T19" fmla="*/ 1720 h 482"/>
                  <a:gd name="T20" fmla="+- 0 8064 7481"/>
                  <a:gd name="T21" fmla="*/ T20 w 1987"/>
                  <a:gd name="T22" fmla="+- 0 1718 1513"/>
                  <a:gd name="T23" fmla="*/ 1718 h 482"/>
                  <a:gd name="T24" fmla="+- 0 8022 7481"/>
                  <a:gd name="T25" fmla="*/ T24 w 1987"/>
                  <a:gd name="T26" fmla="+- 0 1712 1513"/>
                  <a:gd name="T27" fmla="*/ 171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87" h="482">
                    <a:moveTo>
                      <a:pt x="541" y="199"/>
                    </a:moveTo>
                    <a:lnTo>
                      <a:pt x="538" y="219"/>
                    </a:lnTo>
                    <a:lnTo>
                      <a:pt x="581" y="224"/>
                    </a:lnTo>
                    <a:lnTo>
                      <a:pt x="598" y="226"/>
                    </a:lnTo>
                    <a:lnTo>
                      <a:pt x="601" y="207"/>
                    </a:lnTo>
                    <a:lnTo>
                      <a:pt x="583" y="205"/>
                    </a:lnTo>
                    <a:lnTo>
                      <a:pt x="541" y="19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5" name="Freeform 157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8022 7481"/>
                  <a:gd name="T1" fmla="*/ T0 w 1987"/>
                  <a:gd name="T2" fmla="+- 0 1712 1513"/>
                  <a:gd name="T3" fmla="*/ 1712 h 482"/>
                  <a:gd name="T4" fmla="+- 0 8022 7481"/>
                  <a:gd name="T5" fmla="*/ T4 w 1987"/>
                  <a:gd name="T6" fmla="+- 0 1712 1513"/>
                  <a:gd name="T7" fmla="*/ 171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987" h="482">
                    <a:moveTo>
                      <a:pt x="541" y="199"/>
                    </a:moveTo>
                    <a:lnTo>
                      <a:pt x="541" y="19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6" name="Freeform 158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944 7481"/>
                  <a:gd name="T1" fmla="*/ T0 w 1987"/>
                  <a:gd name="T2" fmla="+- 0 1699 1513"/>
                  <a:gd name="T3" fmla="*/ 1699 h 482"/>
                  <a:gd name="T4" fmla="+- 0 7940 7481"/>
                  <a:gd name="T5" fmla="*/ T4 w 1987"/>
                  <a:gd name="T6" fmla="+- 0 1719 1513"/>
                  <a:gd name="T7" fmla="*/ 1719 h 482"/>
                  <a:gd name="T8" fmla="+- 0 7978 7481"/>
                  <a:gd name="T9" fmla="*/ T8 w 1987"/>
                  <a:gd name="T10" fmla="+- 0 1725 1513"/>
                  <a:gd name="T11" fmla="*/ 1725 h 482"/>
                  <a:gd name="T12" fmla="+- 0 8000 7481"/>
                  <a:gd name="T13" fmla="*/ T12 w 1987"/>
                  <a:gd name="T14" fmla="+- 0 1729 1513"/>
                  <a:gd name="T15" fmla="*/ 1729 h 482"/>
                  <a:gd name="T16" fmla="+- 0 8003 7481"/>
                  <a:gd name="T17" fmla="*/ T16 w 1987"/>
                  <a:gd name="T18" fmla="+- 0 1709 1513"/>
                  <a:gd name="T19" fmla="*/ 1709 h 482"/>
                  <a:gd name="T20" fmla="+- 0 7981 7481"/>
                  <a:gd name="T21" fmla="*/ T20 w 1987"/>
                  <a:gd name="T22" fmla="+- 0 1706 1513"/>
                  <a:gd name="T23" fmla="*/ 1706 h 482"/>
                  <a:gd name="T24" fmla="+- 0 7944 7481"/>
                  <a:gd name="T25" fmla="*/ T24 w 1987"/>
                  <a:gd name="T26" fmla="+- 0 1699 1513"/>
                  <a:gd name="T27" fmla="*/ 169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87" h="482">
                    <a:moveTo>
                      <a:pt x="463" y="186"/>
                    </a:moveTo>
                    <a:lnTo>
                      <a:pt x="459" y="206"/>
                    </a:lnTo>
                    <a:lnTo>
                      <a:pt x="497" y="212"/>
                    </a:lnTo>
                    <a:lnTo>
                      <a:pt x="519" y="216"/>
                    </a:lnTo>
                    <a:lnTo>
                      <a:pt x="522" y="196"/>
                    </a:lnTo>
                    <a:lnTo>
                      <a:pt x="500" y="193"/>
                    </a:lnTo>
                    <a:lnTo>
                      <a:pt x="463" y="186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7" name="Freeform 159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865 7481"/>
                  <a:gd name="T1" fmla="*/ T0 w 1987"/>
                  <a:gd name="T2" fmla="+- 0 1685 1513"/>
                  <a:gd name="T3" fmla="*/ 1685 h 482"/>
                  <a:gd name="T4" fmla="+- 0 7861 7481"/>
                  <a:gd name="T5" fmla="*/ T4 w 1987"/>
                  <a:gd name="T6" fmla="+- 0 1704 1513"/>
                  <a:gd name="T7" fmla="*/ 1704 h 482"/>
                  <a:gd name="T8" fmla="+- 0 7898 7481"/>
                  <a:gd name="T9" fmla="*/ T8 w 1987"/>
                  <a:gd name="T10" fmla="+- 0 1712 1513"/>
                  <a:gd name="T11" fmla="*/ 1712 h 482"/>
                  <a:gd name="T12" fmla="+- 0 7920 7481"/>
                  <a:gd name="T13" fmla="*/ T12 w 1987"/>
                  <a:gd name="T14" fmla="+- 0 1716 1513"/>
                  <a:gd name="T15" fmla="*/ 1716 h 482"/>
                  <a:gd name="T16" fmla="+- 0 7924 7481"/>
                  <a:gd name="T17" fmla="*/ T16 w 1987"/>
                  <a:gd name="T18" fmla="+- 0 1696 1513"/>
                  <a:gd name="T19" fmla="*/ 1696 h 482"/>
                  <a:gd name="T20" fmla="+- 0 7902 7481"/>
                  <a:gd name="T21" fmla="*/ T20 w 1987"/>
                  <a:gd name="T22" fmla="+- 0 1692 1513"/>
                  <a:gd name="T23" fmla="*/ 1692 h 482"/>
                  <a:gd name="T24" fmla="+- 0 7902 7481"/>
                  <a:gd name="T25" fmla="*/ T24 w 1987"/>
                  <a:gd name="T26" fmla="+- 0 1692 1513"/>
                  <a:gd name="T27" fmla="*/ 1692 h 482"/>
                  <a:gd name="T28" fmla="+- 0 7865 7481"/>
                  <a:gd name="T29" fmla="*/ T28 w 1987"/>
                  <a:gd name="T30" fmla="+- 0 1685 1513"/>
                  <a:gd name="T31" fmla="*/ 1685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987" h="482">
                    <a:moveTo>
                      <a:pt x="384" y="172"/>
                    </a:moveTo>
                    <a:lnTo>
                      <a:pt x="380" y="191"/>
                    </a:lnTo>
                    <a:lnTo>
                      <a:pt x="417" y="199"/>
                    </a:lnTo>
                    <a:lnTo>
                      <a:pt x="439" y="203"/>
                    </a:lnTo>
                    <a:lnTo>
                      <a:pt x="443" y="183"/>
                    </a:lnTo>
                    <a:lnTo>
                      <a:pt x="421" y="179"/>
                    </a:lnTo>
                    <a:lnTo>
                      <a:pt x="384" y="17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8" name="Freeform 160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788 7481"/>
                  <a:gd name="T1" fmla="*/ T0 w 1987"/>
                  <a:gd name="T2" fmla="+- 0 1667 1513"/>
                  <a:gd name="T3" fmla="*/ 1667 h 482"/>
                  <a:gd name="T4" fmla="+- 0 7783 7481"/>
                  <a:gd name="T5" fmla="*/ T4 w 1987"/>
                  <a:gd name="T6" fmla="+- 0 1687 1513"/>
                  <a:gd name="T7" fmla="*/ 1687 h 482"/>
                  <a:gd name="T8" fmla="+- 0 7787 7481"/>
                  <a:gd name="T9" fmla="*/ T8 w 1987"/>
                  <a:gd name="T10" fmla="+- 0 1688 1513"/>
                  <a:gd name="T11" fmla="*/ 1688 h 482"/>
                  <a:gd name="T12" fmla="+- 0 7823 7481"/>
                  <a:gd name="T13" fmla="*/ T12 w 1987"/>
                  <a:gd name="T14" fmla="+- 0 1696 1513"/>
                  <a:gd name="T15" fmla="*/ 1696 h 482"/>
                  <a:gd name="T16" fmla="+- 0 7842 7481"/>
                  <a:gd name="T17" fmla="*/ T16 w 1987"/>
                  <a:gd name="T18" fmla="+- 0 1700 1513"/>
                  <a:gd name="T19" fmla="*/ 1700 h 482"/>
                  <a:gd name="T20" fmla="+- 0 7846 7481"/>
                  <a:gd name="T21" fmla="*/ T20 w 1987"/>
                  <a:gd name="T22" fmla="+- 0 1681 1513"/>
                  <a:gd name="T23" fmla="*/ 1681 h 482"/>
                  <a:gd name="T24" fmla="+- 0 7827 7481"/>
                  <a:gd name="T25" fmla="*/ T24 w 1987"/>
                  <a:gd name="T26" fmla="+- 0 1677 1513"/>
                  <a:gd name="T27" fmla="*/ 1677 h 482"/>
                  <a:gd name="T28" fmla="+- 0 7792 7481"/>
                  <a:gd name="T29" fmla="*/ T28 w 1987"/>
                  <a:gd name="T30" fmla="+- 0 1668 1513"/>
                  <a:gd name="T31" fmla="*/ 1668 h 482"/>
                  <a:gd name="T32" fmla="+- 0 7788 7481"/>
                  <a:gd name="T33" fmla="*/ T32 w 1987"/>
                  <a:gd name="T34" fmla="+- 0 1667 1513"/>
                  <a:gd name="T35" fmla="*/ 1667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987" h="482">
                    <a:moveTo>
                      <a:pt x="307" y="154"/>
                    </a:moveTo>
                    <a:lnTo>
                      <a:pt x="302" y="174"/>
                    </a:lnTo>
                    <a:lnTo>
                      <a:pt x="306" y="175"/>
                    </a:lnTo>
                    <a:lnTo>
                      <a:pt x="342" y="183"/>
                    </a:lnTo>
                    <a:lnTo>
                      <a:pt x="361" y="187"/>
                    </a:lnTo>
                    <a:lnTo>
                      <a:pt x="365" y="168"/>
                    </a:lnTo>
                    <a:lnTo>
                      <a:pt x="346" y="164"/>
                    </a:lnTo>
                    <a:lnTo>
                      <a:pt x="311" y="155"/>
                    </a:lnTo>
                    <a:lnTo>
                      <a:pt x="307" y="15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59" name="Freeform 161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711 7481"/>
                  <a:gd name="T1" fmla="*/ T0 w 1987"/>
                  <a:gd name="T2" fmla="+- 0 1646 1513"/>
                  <a:gd name="T3" fmla="*/ 1646 h 482"/>
                  <a:gd name="T4" fmla="+- 0 7705 7481"/>
                  <a:gd name="T5" fmla="*/ T4 w 1987"/>
                  <a:gd name="T6" fmla="+- 0 1666 1513"/>
                  <a:gd name="T7" fmla="*/ 1666 h 482"/>
                  <a:gd name="T8" fmla="+- 0 7720 7481"/>
                  <a:gd name="T9" fmla="*/ T8 w 1987"/>
                  <a:gd name="T10" fmla="+- 0 1670 1513"/>
                  <a:gd name="T11" fmla="*/ 1670 h 482"/>
                  <a:gd name="T12" fmla="+- 0 7753 7481"/>
                  <a:gd name="T13" fmla="*/ T12 w 1987"/>
                  <a:gd name="T14" fmla="+- 0 1679 1513"/>
                  <a:gd name="T15" fmla="*/ 1679 h 482"/>
                  <a:gd name="T16" fmla="+- 0 7763 7481"/>
                  <a:gd name="T17" fmla="*/ T16 w 1987"/>
                  <a:gd name="T18" fmla="+- 0 1682 1513"/>
                  <a:gd name="T19" fmla="*/ 1682 h 482"/>
                  <a:gd name="T20" fmla="+- 0 7768 7481"/>
                  <a:gd name="T21" fmla="*/ T20 w 1987"/>
                  <a:gd name="T22" fmla="+- 0 1662 1513"/>
                  <a:gd name="T23" fmla="*/ 1662 h 482"/>
                  <a:gd name="T24" fmla="+- 0 7759 7481"/>
                  <a:gd name="T25" fmla="*/ T24 w 1987"/>
                  <a:gd name="T26" fmla="+- 0 1660 1513"/>
                  <a:gd name="T27" fmla="*/ 1660 h 482"/>
                  <a:gd name="T28" fmla="+- 0 7758 7481"/>
                  <a:gd name="T29" fmla="*/ T28 w 1987"/>
                  <a:gd name="T30" fmla="+- 0 1660 1513"/>
                  <a:gd name="T31" fmla="*/ 1660 h 482"/>
                  <a:gd name="T32" fmla="+- 0 7726 7481"/>
                  <a:gd name="T33" fmla="*/ T32 w 1987"/>
                  <a:gd name="T34" fmla="+- 0 1651 1513"/>
                  <a:gd name="T35" fmla="*/ 1651 h 482"/>
                  <a:gd name="T36" fmla="+- 0 7711 7481"/>
                  <a:gd name="T37" fmla="*/ T36 w 1987"/>
                  <a:gd name="T38" fmla="+- 0 1646 1513"/>
                  <a:gd name="T39" fmla="*/ 1646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987" h="482">
                    <a:moveTo>
                      <a:pt x="230" y="133"/>
                    </a:moveTo>
                    <a:lnTo>
                      <a:pt x="224" y="153"/>
                    </a:lnTo>
                    <a:lnTo>
                      <a:pt x="239" y="157"/>
                    </a:lnTo>
                    <a:lnTo>
                      <a:pt x="272" y="166"/>
                    </a:lnTo>
                    <a:lnTo>
                      <a:pt x="282" y="169"/>
                    </a:lnTo>
                    <a:lnTo>
                      <a:pt x="287" y="149"/>
                    </a:lnTo>
                    <a:lnTo>
                      <a:pt x="278" y="147"/>
                    </a:lnTo>
                    <a:lnTo>
                      <a:pt x="277" y="147"/>
                    </a:lnTo>
                    <a:lnTo>
                      <a:pt x="245" y="138"/>
                    </a:lnTo>
                    <a:lnTo>
                      <a:pt x="230" y="13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0" name="Freeform 162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758 7481"/>
                  <a:gd name="T1" fmla="*/ T0 w 1987"/>
                  <a:gd name="T2" fmla="+- 0 1660 1513"/>
                  <a:gd name="T3" fmla="*/ 1660 h 482"/>
                  <a:gd name="T4" fmla="+- 0 7759 7481"/>
                  <a:gd name="T5" fmla="*/ T4 w 1987"/>
                  <a:gd name="T6" fmla="+- 0 1660 1513"/>
                  <a:gd name="T7" fmla="*/ 1660 h 482"/>
                  <a:gd name="T8" fmla="+- 0 7758 7481"/>
                  <a:gd name="T9" fmla="*/ T8 w 1987"/>
                  <a:gd name="T10" fmla="+- 0 1660 1513"/>
                  <a:gd name="T11" fmla="*/ 1660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987" h="482">
                    <a:moveTo>
                      <a:pt x="277" y="147"/>
                    </a:moveTo>
                    <a:lnTo>
                      <a:pt x="278" y="147"/>
                    </a:lnTo>
                    <a:lnTo>
                      <a:pt x="277" y="14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1" name="Freeform 163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636 7481"/>
                  <a:gd name="T1" fmla="*/ T0 w 1987"/>
                  <a:gd name="T2" fmla="+- 0 1621 1513"/>
                  <a:gd name="T3" fmla="*/ 1621 h 482"/>
                  <a:gd name="T4" fmla="+- 0 7629 7481"/>
                  <a:gd name="T5" fmla="*/ T4 w 1987"/>
                  <a:gd name="T6" fmla="+- 0 1640 1513"/>
                  <a:gd name="T7" fmla="*/ 1640 h 482"/>
                  <a:gd name="T8" fmla="+- 0 7660 7481"/>
                  <a:gd name="T9" fmla="*/ T8 w 1987"/>
                  <a:gd name="T10" fmla="+- 0 1651 1513"/>
                  <a:gd name="T11" fmla="*/ 1651 h 482"/>
                  <a:gd name="T12" fmla="+- 0 7686 7481"/>
                  <a:gd name="T13" fmla="*/ T12 w 1987"/>
                  <a:gd name="T14" fmla="+- 0 1660 1513"/>
                  <a:gd name="T15" fmla="*/ 1660 h 482"/>
                  <a:gd name="T16" fmla="+- 0 7692 7481"/>
                  <a:gd name="T17" fmla="*/ T16 w 1987"/>
                  <a:gd name="T18" fmla="+- 0 1641 1513"/>
                  <a:gd name="T19" fmla="*/ 1641 h 482"/>
                  <a:gd name="T20" fmla="+- 0 7667 7481"/>
                  <a:gd name="T21" fmla="*/ T20 w 1987"/>
                  <a:gd name="T22" fmla="+- 0 1632 1513"/>
                  <a:gd name="T23" fmla="*/ 1632 h 482"/>
                  <a:gd name="T24" fmla="+- 0 7667 7481"/>
                  <a:gd name="T25" fmla="*/ T24 w 1987"/>
                  <a:gd name="T26" fmla="+- 0 1632 1513"/>
                  <a:gd name="T27" fmla="*/ 1632 h 482"/>
                  <a:gd name="T28" fmla="+- 0 7640 7481"/>
                  <a:gd name="T29" fmla="*/ T28 w 1987"/>
                  <a:gd name="T30" fmla="+- 0 1623 1513"/>
                  <a:gd name="T31" fmla="*/ 1623 h 482"/>
                  <a:gd name="T32" fmla="+- 0 7640 7481"/>
                  <a:gd name="T33" fmla="*/ T32 w 1987"/>
                  <a:gd name="T34" fmla="+- 0 1623 1513"/>
                  <a:gd name="T35" fmla="*/ 1623 h 482"/>
                  <a:gd name="T36" fmla="+- 0 7636 7481"/>
                  <a:gd name="T37" fmla="*/ T36 w 1987"/>
                  <a:gd name="T38" fmla="+- 0 1621 1513"/>
                  <a:gd name="T39" fmla="*/ 1621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987" h="482">
                    <a:moveTo>
                      <a:pt x="155" y="108"/>
                    </a:moveTo>
                    <a:lnTo>
                      <a:pt x="148" y="127"/>
                    </a:lnTo>
                    <a:lnTo>
                      <a:pt x="179" y="138"/>
                    </a:lnTo>
                    <a:lnTo>
                      <a:pt x="205" y="147"/>
                    </a:lnTo>
                    <a:lnTo>
                      <a:pt x="211" y="128"/>
                    </a:lnTo>
                    <a:lnTo>
                      <a:pt x="186" y="119"/>
                    </a:lnTo>
                    <a:lnTo>
                      <a:pt x="159" y="110"/>
                    </a:lnTo>
                    <a:lnTo>
                      <a:pt x="155" y="10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2" name="Freeform 164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666 7481"/>
                  <a:gd name="T1" fmla="*/ T0 w 1987"/>
                  <a:gd name="T2" fmla="+- 0 1632 1513"/>
                  <a:gd name="T3" fmla="*/ 1632 h 482"/>
                  <a:gd name="T4" fmla="+- 0 7667 7481"/>
                  <a:gd name="T5" fmla="*/ T4 w 1987"/>
                  <a:gd name="T6" fmla="+- 0 1632 1513"/>
                  <a:gd name="T7" fmla="*/ 1632 h 482"/>
                  <a:gd name="T8" fmla="+- 0 7667 7481"/>
                  <a:gd name="T9" fmla="*/ T8 w 1987"/>
                  <a:gd name="T10" fmla="+- 0 1632 1513"/>
                  <a:gd name="T11" fmla="*/ 1632 h 482"/>
                  <a:gd name="T12" fmla="+- 0 7666 7481"/>
                  <a:gd name="T13" fmla="*/ T12 w 1987"/>
                  <a:gd name="T14" fmla="+- 0 1632 1513"/>
                  <a:gd name="T15" fmla="*/ 163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7" h="482">
                    <a:moveTo>
                      <a:pt x="185" y="119"/>
                    </a:moveTo>
                    <a:lnTo>
                      <a:pt x="186" y="119"/>
                    </a:lnTo>
                    <a:lnTo>
                      <a:pt x="185" y="11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3" name="Freeform 165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639 7481"/>
                  <a:gd name="T1" fmla="*/ T0 w 1987"/>
                  <a:gd name="T2" fmla="+- 0 1622 1513"/>
                  <a:gd name="T3" fmla="*/ 1622 h 482"/>
                  <a:gd name="T4" fmla="+- 0 7640 7481"/>
                  <a:gd name="T5" fmla="*/ T4 w 1987"/>
                  <a:gd name="T6" fmla="+- 0 1623 1513"/>
                  <a:gd name="T7" fmla="*/ 1623 h 482"/>
                  <a:gd name="T8" fmla="+- 0 7639 7481"/>
                  <a:gd name="T9" fmla="*/ T8 w 1987"/>
                  <a:gd name="T10" fmla="+- 0 1622 1513"/>
                  <a:gd name="T11" fmla="*/ 162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987" h="482">
                    <a:moveTo>
                      <a:pt x="158" y="109"/>
                    </a:moveTo>
                    <a:lnTo>
                      <a:pt x="159" y="110"/>
                    </a:lnTo>
                    <a:lnTo>
                      <a:pt x="158" y="10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4" name="Freeform 166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481 7481"/>
                  <a:gd name="T1" fmla="*/ T0 w 1987"/>
                  <a:gd name="T2" fmla="+- 0 1513 1513"/>
                  <a:gd name="T3" fmla="*/ 1513 h 482"/>
                  <a:gd name="T4" fmla="+- 0 7520 7481"/>
                  <a:gd name="T5" fmla="*/ T4 w 1987"/>
                  <a:gd name="T6" fmla="+- 0 1641 1513"/>
                  <a:gd name="T7" fmla="*/ 1641 h 482"/>
                  <a:gd name="T8" fmla="+- 0 7557 7481"/>
                  <a:gd name="T9" fmla="*/ T8 w 1987"/>
                  <a:gd name="T10" fmla="+- 0 1606 1513"/>
                  <a:gd name="T11" fmla="*/ 1606 h 482"/>
                  <a:gd name="T12" fmla="+- 0 7554 7481"/>
                  <a:gd name="T13" fmla="*/ T12 w 1987"/>
                  <a:gd name="T14" fmla="+- 0 1603 1513"/>
                  <a:gd name="T15" fmla="*/ 1603 h 482"/>
                  <a:gd name="T16" fmla="+- 0 7568 7481"/>
                  <a:gd name="T17" fmla="*/ T16 w 1987"/>
                  <a:gd name="T18" fmla="+- 0 1589 1513"/>
                  <a:gd name="T19" fmla="*/ 1589 h 482"/>
                  <a:gd name="T20" fmla="+- 0 7575 7481"/>
                  <a:gd name="T21" fmla="*/ T20 w 1987"/>
                  <a:gd name="T22" fmla="+- 0 1589 1513"/>
                  <a:gd name="T23" fmla="*/ 1589 h 482"/>
                  <a:gd name="T24" fmla="+- 0 7607 7481"/>
                  <a:gd name="T25" fmla="*/ T24 w 1987"/>
                  <a:gd name="T26" fmla="+- 0 1559 1513"/>
                  <a:gd name="T27" fmla="*/ 1559 h 482"/>
                  <a:gd name="T28" fmla="+- 0 7481 7481"/>
                  <a:gd name="T29" fmla="*/ T28 w 1987"/>
                  <a:gd name="T30" fmla="+- 0 1513 1513"/>
                  <a:gd name="T31" fmla="*/ 1513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987" h="482">
                    <a:moveTo>
                      <a:pt x="0" y="0"/>
                    </a:moveTo>
                    <a:lnTo>
                      <a:pt x="39" y="128"/>
                    </a:lnTo>
                    <a:lnTo>
                      <a:pt x="76" y="93"/>
                    </a:lnTo>
                    <a:lnTo>
                      <a:pt x="73" y="90"/>
                    </a:lnTo>
                    <a:lnTo>
                      <a:pt x="87" y="76"/>
                    </a:lnTo>
                    <a:lnTo>
                      <a:pt x="94" y="76"/>
                    </a:lnTo>
                    <a:lnTo>
                      <a:pt x="126" y="4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5" name="Freeform 167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571 7481"/>
                  <a:gd name="T1" fmla="*/ T0 w 1987"/>
                  <a:gd name="T2" fmla="+- 0 1593 1513"/>
                  <a:gd name="T3" fmla="*/ 1593 h 482"/>
                  <a:gd name="T4" fmla="+- 0 7557 7481"/>
                  <a:gd name="T5" fmla="*/ T4 w 1987"/>
                  <a:gd name="T6" fmla="+- 0 1606 1513"/>
                  <a:gd name="T7" fmla="*/ 1606 h 482"/>
                  <a:gd name="T8" fmla="+- 0 7560 7481"/>
                  <a:gd name="T9" fmla="*/ T8 w 1987"/>
                  <a:gd name="T10" fmla="+- 0 1609 1513"/>
                  <a:gd name="T11" fmla="*/ 1609 h 482"/>
                  <a:gd name="T12" fmla="+- 0 7583 7481"/>
                  <a:gd name="T13" fmla="*/ T12 w 1987"/>
                  <a:gd name="T14" fmla="+- 0 1621 1513"/>
                  <a:gd name="T15" fmla="*/ 1621 h 482"/>
                  <a:gd name="T16" fmla="+- 0 7610 7481"/>
                  <a:gd name="T17" fmla="*/ T16 w 1987"/>
                  <a:gd name="T18" fmla="+- 0 1632 1513"/>
                  <a:gd name="T19" fmla="*/ 1632 h 482"/>
                  <a:gd name="T20" fmla="+- 0 7617 7481"/>
                  <a:gd name="T21" fmla="*/ T20 w 1987"/>
                  <a:gd name="T22" fmla="+- 0 1614 1513"/>
                  <a:gd name="T23" fmla="*/ 1614 h 482"/>
                  <a:gd name="T24" fmla="+- 0 7614 7481"/>
                  <a:gd name="T25" fmla="*/ T24 w 1987"/>
                  <a:gd name="T26" fmla="+- 0 1613 1513"/>
                  <a:gd name="T27" fmla="*/ 1613 h 482"/>
                  <a:gd name="T28" fmla="+- 0 7615 7481"/>
                  <a:gd name="T29" fmla="*/ T28 w 1987"/>
                  <a:gd name="T30" fmla="+- 0 1613 1513"/>
                  <a:gd name="T31" fmla="*/ 1613 h 482"/>
                  <a:gd name="T32" fmla="+- 0 7592 7481"/>
                  <a:gd name="T33" fmla="*/ T32 w 1987"/>
                  <a:gd name="T34" fmla="+- 0 1603 1513"/>
                  <a:gd name="T35" fmla="*/ 1603 h 482"/>
                  <a:gd name="T36" fmla="+- 0 7574 7481"/>
                  <a:gd name="T37" fmla="*/ T36 w 1987"/>
                  <a:gd name="T38" fmla="+- 0 1594 1513"/>
                  <a:gd name="T39" fmla="*/ 1594 h 482"/>
                  <a:gd name="T40" fmla="+- 0 7573 7481"/>
                  <a:gd name="T41" fmla="*/ T40 w 1987"/>
                  <a:gd name="T42" fmla="+- 0 1594 1513"/>
                  <a:gd name="T43" fmla="*/ 1594 h 482"/>
                  <a:gd name="T44" fmla="+- 0 7571 7481"/>
                  <a:gd name="T45" fmla="*/ T44 w 1987"/>
                  <a:gd name="T46" fmla="+- 0 1593 1513"/>
                  <a:gd name="T47" fmla="*/ 1593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987" h="482">
                    <a:moveTo>
                      <a:pt x="90" y="80"/>
                    </a:moveTo>
                    <a:lnTo>
                      <a:pt x="76" y="93"/>
                    </a:lnTo>
                    <a:lnTo>
                      <a:pt x="79" y="96"/>
                    </a:lnTo>
                    <a:lnTo>
                      <a:pt x="102" y="108"/>
                    </a:lnTo>
                    <a:lnTo>
                      <a:pt x="129" y="119"/>
                    </a:lnTo>
                    <a:lnTo>
                      <a:pt x="136" y="101"/>
                    </a:lnTo>
                    <a:lnTo>
                      <a:pt x="133" y="100"/>
                    </a:lnTo>
                    <a:lnTo>
                      <a:pt x="134" y="100"/>
                    </a:lnTo>
                    <a:lnTo>
                      <a:pt x="111" y="90"/>
                    </a:lnTo>
                    <a:lnTo>
                      <a:pt x="93" y="81"/>
                    </a:lnTo>
                    <a:lnTo>
                      <a:pt x="92" y="81"/>
                    </a:lnTo>
                    <a:lnTo>
                      <a:pt x="90" y="8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6" name="Freeform 168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568 7481"/>
                  <a:gd name="T1" fmla="*/ T0 w 1987"/>
                  <a:gd name="T2" fmla="+- 0 1589 1513"/>
                  <a:gd name="T3" fmla="*/ 1589 h 482"/>
                  <a:gd name="T4" fmla="+- 0 7554 7481"/>
                  <a:gd name="T5" fmla="*/ T4 w 1987"/>
                  <a:gd name="T6" fmla="+- 0 1603 1513"/>
                  <a:gd name="T7" fmla="*/ 1603 h 482"/>
                  <a:gd name="T8" fmla="+- 0 7557 7481"/>
                  <a:gd name="T9" fmla="*/ T8 w 1987"/>
                  <a:gd name="T10" fmla="+- 0 1606 1513"/>
                  <a:gd name="T11" fmla="*/ 1606 h 482"/>
                  <a:gd name="T12" fmla="+- 0 7571 7481"/>
                  <a:gd name="T13" fmla="*/ T12 w 1987"/>
                  <a:gd name="T14" fmla="+- 0 1593 1513"/>
                  <a:gd name="T15" fmla="*/ 1593 h 482"/>
                  <a:gd name="T16" fmla="+- 0 7570 7481"/>
                  <a:gd name="T17" fmla="*/ T16 w 1987"/>
                  <a:gd name="T18" fmla="+- 0 1592 1513"/>
                  <a:gd name="T19" fmla="*/ 1592 h 482"/>
                  <a:gd name="T20" fmla="+- 0 7571 7481"/>
                  <a:gd name="T21" fmla="*/ T20 w 1987"/>
                  <a:gd name="T22" fmla="+- 0 1592 1513"/>
                  <a:gd name="T23" fmla="*/ 1592 h 482"/>
                  <a:gd name="T24" fmla="+- 0 7568 7481"/>
                  <a:gd name="T25" fmla="*/ T24 w 1987"/>
                  <a:gd name="T26" fmla="+- 0 1589 1513"/>
                  <a:gd name="T27" fmla="*/ 158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87" h="482">
                    <a:moveTo>
                      <a:pt x="87" y="76"/>
                    </a:moveTo>
                    <a:lnTo>
                      <a:pt x="73" y="90"/>
                    </a:lnTo>
                    <a:lnTo>
                      <a:pt x="76" y="93"/>
                    </a:lnTo>
                    <a:lnTo>
                      <a:pt x="90" y="80"/>
                    </a:lnTo>
                    <a:lnTo>
                      <a:pt x="89" y="79"/>
                    </a:lnTo>
                    <a:lnTo>
                      <a:pt x="90" y="79"/>
                    </a:lnTo>
                    <a:lnTo>
                      <a:pt x="87" y="76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7" name="Freeform 169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591 7481"/>
                  <a:gd name="T1" fmla="*/ T0 w 1987"/>
                  <a:gd name="T2" fmla="+- 0 1602 1513"/>
                  <a:gd name="T3" fmla="*/ 1602 h 482"/>
                  <a:gd name="T4" fmla="+- 0 7592 7481"/>
                  <a:gd name="T5" fmla="*/ T4 w 1987"/>
                  <a:gd name="T6" fmla="+- 0 1603 1513"/>
                  <a:gd name="T7" fmla="*/ 1603 h 482"/>
                  <a:gd name="T8" fmla="+- 0 7591 7481"/>
                  <a:gd name="T9" fmla="*/ T8 w 1987"/>
                  <a:gd name="T10" fmla="+- 0 1602 1513"/>
                  <a:gd name="T11" fmla="*/ 160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987" h="482">
                    <a:moveTo>
                      <a:pt x="110" y="89"/>
                    </a:moveTo>
                    <a:lnTo>
                      <a:pt x="111" y="90"/>
                    </a:lnTo>
                    <a:lnTo>
                      <a:pt x="110" y="8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8" name="Freeform 170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571 7481"/>
                  <a:gd name="T1" fmla="*/ T0 w 1987"/>
                  <a:gd name="T2" fmla="+- 0 1593 1513"/>
                  <a:gd name="T3" fmla="*/ 1593 h 482"/>
                  <a:gd name="T4" fmla="+- 0 7573 7481"/>
                  <a:gd name="T5" fmla="*/ T4 w 1987"/>
                  <a:gd name="T6" fmla="+- 0 1594 1513"/>
                  <a:gd name="T7" fmla="*/ 1594 h 482"/>
                  <a:gd name="T8" fmla="+- 0 7572 7481"/>
                  <a:gd name="T9" fmla="*/ T8 w 1987"/>
                  <a:gd name="T10" fmla="+- 0 1593 1513"/>
                  <a:gd name="T11" fmla="*/ 1593 h 482"/>
                  <a:gd name="T12" fmla="+- 0 7571 7481"/>
                  <a:gd name="T13" fmla="*/ T12 w 1987"/>
                  <a:gd name="T14" fmla="+- 0 1593 1513"/>
                  <a:gd name="T15" fmla="*/ 1593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7" h="482">
                    <a:moveTo>
                      <a:pt x="90" y="80"/>
                    </a:moveTo>
                    <a:lnTo>
                      <a:pt x="92" y="81"/>
                    </a:lnTo>
                    <a:lnTo>
                      <a:pt x="91" y="80"/>
                    </a:lnTo>
                    <a:lnTo>
                      <a:pt x="90" y="8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69" name="Freeform 171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572 7481"/>
                  <a:gd name="T1" fmla="*/ T0 w 1987"/>
                  <a:gd name="T2" fmla="+- 0 1593 1513"/>
                  <a:gd name="T3" fmla="*/ 1593 h 482"/>
                  <a:gd name="T4" fmla="+- 0 7573 7481"/>
                  <a:gd name="T5" fmla="*/ T4 w 1987"/>
                  <a:gd name="T6" fmla="+- 0 1594 1513"/>
                  <a:gd name="T7" fmla="*/ 1594 h 482"/>
                  <a:gd name="T8" fmla="+- 0 7574 7481"/>
                  <a:gd name="T9" fmla="*/ T8 w 1987"/>
                  <a:gd name="T10" fmla="+- 0 1594 1513"/>
                  <a:gd name="T11" fmla="*/ 1594 h 482"/>
                  <a:gd name="T12" fmla="+- 0 7572 7481"/>
                  <a:gd name="T13" fmla="*/ T12 w 1987"/>
                  <a:gd name="T14" fmla="+- 0 1593 1513"/>
                  <a:gd name="T15" fmla="*/ 1593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7" h="482">
                    <a:moveTo>
                      <a:pt x="91" y="80"/>
                    </a:moveTo>
                    <a:lnTo>
                      <a:pt x="92" y="81"/>
                    </a:lnTo>
                    <a:lnTo>
                      <a:pt x="93" y="81"/>
                    </a:lnTo>
                    <a:lnTo>
                      <a:pt x="91" y="8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0" name="Freeform 172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571 7481"/>
                  <a:gd name="T1" fmla="*/ T0 w 1987"/>
                  <a:gd name="T2" fmla="+- 0 1592 1513"/>
                  <a:gd name="T3" fmla="*/ 1592 h 482"/>
                  <a:gd name="T4" fmla="+- 0 7571 7481"/>
                  <a:gd name="T5" fmla="*/ T4 w 1987"/>
                  <a:gd name="T6" fmla="+- 0 1593 1513"/>
                  <a:gd name="T7" fmla="*/ 1593 h 482"/>
                  <a:gd name="T8" fmla="+- 0 7572 7481"/>
                  <a:gd name="T9" fmla="*/ T8 w 1987"/>
                  <a:gd name="T10" fmla="+- 0 1593 1513"/>
                  <a:gd name="T11" fmla="*/ 1593 h 482"/>
                  <a:gd name="T12" fmla="+- 0 7571 7481"/>
                  <a:gd name="T13" fmla="*/ T12 w 1987"/>
                  <a:gd name="T14" fmla="+- 0 1592 1513"/>
                  <a:gd name="T15" fmla="*/ 159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7" h="482">
                    <a:moveTo>
                      <a:pt x="90" y="79"/>
                    </a:moveTo>
                    <a:lnTo>
                      <a:pt x="90" y="80"/>
                    </a:lnTo>
                    <a:lnTo>
                      <a:pt x="91" y="80"/>
                    </a:lnTo>
                    <a:lnTo>
                      <a:pt x="90" y="7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1" name="Freeform 173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570 7481"/>
                  <a:gd name="T1" fmla="*/ T0 w 1987"/>
                  <a:gd name="T2" fmla="+- 0 1592 1513"/>
                  <a:gd name="T3" fmla="*/ 1592 h 482"/>
                  <a:gd name="T4" fmla="+- 0 7571 7481"/>
                  <a:gd name="T5" fmla="*/ T4 w 1987"/>
                  <a:gd name="T6" fmla="+- 0 1593 1513"/>
                  <a:gd name="T7" fmla="*/ 1593 h 482"/>
                  <a:gd name="T8" fmla="+- 0 7570 7481"/>
                  <a:gd name="T9" fmla="*/ T8 w 1987"/>
                  <a:gd name="T10" fmla="+- 0 1592 1513"/>
                  <a:gd name="T11" fmla="*/ 159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987" h="482">
                    <a:moveTo>
                      <a:pt x="89" y="79"/>
                    </a:moveTo>
                    <a:lnTo>
                      <a:pt x="90" y="80"/>
                    </a:lnTo>
                    <a:lnTo>
                      <a:pt x="89" y="7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2" name="Freeform 174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571 7481"/>
                  <a:gd name="T1" fmla="*/ T0 w 1987"/>
                  <a:gd name="T2" fmla="+- 0 1592 1513"/>
                  <a:gd name="T3" fmla="*/ 1592 h 482"/>
                  <a:gd name="T4" fmla="+- 0 7570 7481"/>
                  <a:gd name="T5" fmla="*/ T4 w 1987"/>
                  <a:gd name="T6" fmla="+- 0 1592 1513"/>
                  <a:gd name="T7" fmla="*/ 1592 h 482"/>
                  <a:gd name="T8" fmla="+- 0 7571 7481"/>
                  <a:gd name="T9" fmla="*/ T8 w 1987"/>
                  <a:gd name="T10" fmla="+- 0 1593 1513"/>
                  <a:gd name="T11" fmla="*/ 1593 h 482"/>
                  <a:gd name="T12" fmla="+- 0 7571 7481"/>
                  <a:gd name="T13" fmla="*/ T12 w 1987"/>
                  <a:gd name="T14" fmla="+- 0 1592 1513"/>
                  <a:gd name="T15" fmla="*/ 1592 h 482"/>
                  <a:gd name="T16" fmla="+- 0 7571 7481"/>
                  <a:gd name="T17" fmla="*/ T16 w 1987"/>
                  <a:gd name="T18" fmla="+- 0 1592 1513"/>
                  <a:gd name="T19" fmla="*/ 1592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87" h="482">
                    <a:moveTo>
                      <a:pt x="90" y="79"/>
                    </a:moveTo>
                    <a:lnTo>
                      <a:pt x="89" y="79"/>
                    </a:lnTo>
                    <a:lnTo>
                      <a:pt x="90" y="80"/>
                    </a:lnTo>
                    <a:lnTo>
                      <a:pt x="90" y="7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73" name="Freeform 175"/>
              <p:cNvSpPr>
                <a:spLocks/>
              </p:cNvSpPr>
              <p:nvPr/>
            </p:nvSpPr>
            <p:spPr bwMode="auto">
              <a:xfrm>
                <a:off x="7481" y="1513"/>
                <a:ext cx="1987" cy="482"/>
              </a:xfrm>
              <a:custGeom>
                <a:avLst/>
                <a:gdLst>
                  <a:gd name="T0" fmla="+- 0 7575 7481"/>
                  <a:gd name="T1" fmla="*/ T0 w 1987"/>
                  <a:gd name="T2" fmla="+- 0 1589 1513"/>
                  <a:gd name="T3" fmla="*/ 1589 h 482"/>
                  <a:gd name="T4" fmla="+- 0 7568 7481"/>
                  <a:gd name="T5" fmla="*/ T4 w 1987"/>
                  <a:gd name="T6" fmla="+- 0 1589 1513"/>
                  <a:gd name="T7" fmla="*/ 1589 h 482"/>
                  <a:gd name="T8" fmla="+- 0 7571 7481"/>
                  <a:gd name="T9" fmla="*/ T8 w 1987"/>
                  <a:gd name="T10" fmla="+- 0 1592 1513"/>
                  <a:gd name="T11" fmla="*/ 1592 h 482"/>
                  <a:gd name="T12" fmla="+- 0 7575 7481"/>
                  <a:gd name="T13" fmla="*/ T12 w 1987"/>
                  <a:gd name="T14" fmla="+- 0 1589 1513"/>
                  <a:gd name="T15" fmla="*/ 1589 h 4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87" h="482">
                    <a:moveTo>
                      <a:pt x="94" y="76"/>
                    </a:moveTo>
                    <a:lnTo>
                      <a:pt x="87" y="76"/>
                    </a:lnTo>
                    <a:lnTo>
                      <a:pt x="90" y="79"/>
                    </a:lnTo>
                    <a:lnTo>
                      <a:pt x="94" y="76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176"/>
            <p:cNvGrpSpPr>
              <a:grpSpLocks/>
            </p:cNvGrpSpPr>
            <p:nvPr/>
          </p:nvGrpSpPr>
          <p:grpSpPr bwMode="auto">
            <a:xfrm>
              <a:off x="8671" y="1449"/>
              <a:ext cx="3653" cy="539"/>
              <a:chOff x="8671" y="1449"/>
              <a:chExt cx="3653" cy="539"/>
            </a:xfrm>
          </p:grpSpPr>
          <p:sp>
            <p:nvSpPr>
              <p:cNvPr id="4454" name="Freeform 177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323 8671"/>
                  <a:gd name="T1" fmla="*/ T0 w 3653"/>
                  <a:gd name="T2" fmla="+- 0 1977 1449"/>
                  <a:gd name="T3" fmla="*/ 1977 h 539"/>
                  <a:gd name="T4" fmla="+- 0 12303 8671"/>
                  <a:gd name="T5" fmla="*/ T4 w 3653"/>
                  <a:gd name="T6" fmla="+- 0 1977 1449"/>
                  <a:gd name="T7" fmla="*/ 1977 h 539"/>
                  <a:gd name="T8" fmla="+- 0 12304 8671"/>
                  <a:gd name="T9" fmla="*/ T8 w 3653"/>
                  <a:gd name="T10" fmla="+- 0 1979 1449"/>
                  <a:gd name="T11" fmla="*/ 1979 h 539"/>
                  <a:gd name="T12" fmla="+- 0 12303 8671"/>
                  <a:gd name="T13" fmla="*/ T12 w 3653"/>
                  <a:gd name="T14" fmla="+- 0 1979 1449"/>
                  <a:gd name="T15" fmla="*/ 1979 h 539"/>
                  <a:gd name="T16" fmla="+- 0 12305 8671"/>
                  <a:gd name="T17" fmla="*/ T16 w 3653"/>
                  <a:gd name="T18" fmla="+- 0 1988 1449"/>
                  <a:gd name="T19" fmla="*/ 1988 h 539"/>
                  <a:gd name="T20" fmla="+- 0 12324 8671"/>
                  <a:gd name="T21" fmla="*/ T20 w 3653"/>
                  <a:gd name="T22" fmla="+- 0 1985 1449"/>
                  <a:gd name="T23" fmla="*/ 1985 h 539"/>
                  <a:gd name="T24" fmla="+- 0 12324 8671"/>
                  <a:gd name="T25" fmla="*/ T24 w 3653"/>
                  <a:gd name="T26" fmla="+- 0 1979 1449"/>
                  <a:gd name="T27" fmla="*/ 1979 h 539"/>
                  <a:gd name="T28" fmla="+- 0 12304 8671"/>
                  <a:gd name="T29" fmla="*/ T28 w 3653"/>
                  <a:gd name="T30" fmla="+- 0 1979 1449"/>
                  <a:gd name="T31" fmla="*/ 1979 h 539"/>
                  <a:gd name="T32" fmla="+- 0 12303 8671"/>
                  <a:gd name="T33" fmla="*/ T32 w 3653"/>
                  <a:gd name="T34" fmla="+- 0 1977 1449"/>
                  <a:gd name="T35" fmla="*/ 1977 h 539"/>
                  <a:gd name="T36" fmla="+- 0 12323 8671"/>
                  <a:gd name="T37" fmla="*/ T36 w 3653"/>
                  <a:gd name="T38" fmla="+- 0 1977 1449"/>
                  <a:gd name="T39" fmla="*/ 1977 h 539"/>
                  <a:gd name="T40" fmla="+- 0 12323 8671"/>
                  <a:gd name="T41" fmla="*/ T40 w 3653"/>
                  <a:gd name="T42" fmla="+- 0 1977 1449"/>
                  <a:gd name="T43" fmla="*/ 1977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3653" h="539">
                    <a:moveTo>
                      <a:pt x="3652" y="528"/>
                    </a:moveTo>
                    <a:lnTo>
                      <a:pt x="3632" y="528"/>
                    </a:lnTo>
                    <a:lnTo>
                      <a:pt x="3633" y="530"/>
                    </a:lnTo>
                    <a:lnTo>
                      <a:pt x="3632" y="530"/>
                    </a:lnTo>
                    <a:lnTo>
                      <a:pt x="3634" y="539"/>
                    </a:lnTo>
                    <a:lnTo>
                      <a:pt x="3653" y="536"/>
                    </a:lnTo>
                    <a:lnTo>
                      <a:pt x="3653" y="530"/>
                    </a:lnTo>
                    <a:lnTo>
                      <a:pt x="3633" y="530"/>
                    </a:lnTo>
                    <a:lnTo>
                      <a:pt x="3632" y="528"/>
                    </a:lnTo>
                    <a:lnTo>
                      <a:pt x="3652" y="52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5" name="Freeform 178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303 8671"/>
                  <a:gd name="T1" fmla="*/ T0 w 3653"/>
                  <a:gd name="T2" fmla="+- 0 1977 1449"/>
                  <a:gd name="T3" fmla="*/ 1977 h 539"/>
                  <a:gd name="T4" fmla="+- 0 12303 8671"/>
                  <a:gd name="T5" fmla="*/ T4 w 3653"/>
                  <a:gd name="T6" fmla="+- 0 1977 1449"/>
                  <a:gd name="T7" fmla="*/ 1977 h 539"/>
                  <a:gd name="T8" fmla="+- 0 12304 8671"/>
                  <a:gd name="T9" fmla="*/ T8 w 3653"/>
                  <a:gd name="T10" fmla="+- 0 1979 1449"/>
                  <a:gd name="T11" fmla="*/ 1979 h 539"/>
                  <a:gd name="T12" fmla="+- 0 12303 8671"/>
                  <a:gd name="T13" fmla="*/ T12 w 3653"/>
                  <a:gd name="T14" fmla="+- 0 1977 1449"/>
                  <a:gd name="T15" fmla="*/ 1977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653" h="539">
                    <a:moveTo>
                      <a:pt x="3632" y="528"/>
                    </a:moveTo>
                    <a:lnTo>
                      <a:pt x="3632" y="528"/>
                    </a:lnTo>
                    <a:lnTo>
                      <a:pt x="3633" y="530"/>
                    </a:lnTo>
                    <a:lnTo>
                      <a:pt x="3632" y="52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6" name="Freeform 179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321 8671"/>
                  <a:gd name="T1" fmla="*/ T0 w 3653"/>
                  <a:gd name="T2" fmla="+- 0 1968 1449"/>
                  <a:gd name="T3" fmla="*/ 1968 h 539"/>
                  <a:gd name="T4" fmla="+- 0 12300 8671"/>
                  <a:gd name="T5" fmla="*/ T4 w 3653"/>
                  <a:gd name="T6" fmla="+- 0 1968 1449"/>
                  <a:gd name="T7" fmla="*/ 1968 h 539"/>
                  <a:gd name="T8" fmla="+- 0 12301 8671"/>
                  <a:gd name="T9" fmla="*/ T8 w 3653"/>
                  <a:gd name="T10" fmla="+- 0 1969 1449"/>
                  <a:gd name="T11" fmla="*/ 1969 h 539"/>
                  <a:gd name="T12" fmla="+- 0 12303 8671"/>
                  <a:gd name="T13" fmla="*/ T12 w 3653"/>
                  <a:gd name="T14" fmla="+- 0 1977 1449"/>
                  <a:gd name="T15" fmla="*/ 1977 h 539"/>
                  <a:gd name="T16" fmla="+- 0 12303 8671"/>
                  <a:gd name="T17" fmla="*/ T16 w 3653"/>
                  <a:gd name="T18" fmla="+- 0 1977 1449"/>
                  <a:gd name="T19" fmla="*/ 1977 h 539"/>
                  <a:gd name="T20" fmla="+- 0 12323 8671"/>
                  <a:gd name="T21" fmla="*/ T20 w 3653"/>
                  <a:gd name="T22" fmla="+- 0 1977 1449"/>
                  <a:gd name="T23" fmla="*/ 1977 h 539"/>
                  <a:gd name="T24" fmla="+- 0 12323 8671"/>
                  <a:gd name="T25" fmla="*/ T24 w 3653"/>
                  <a:gd name="T26" fmla="+- 0 1973 1449"/>
                  <a:gd name="T27" fmla="*/ 1973 h 539"/>
                  <a:gd name="T28" fmla="+- 0 12321 8671"/>
                  <a:gd name="T29" fmla="*/ T28 w 3653"/>
                  <a:gd name="T30" fmla="+- 0 1968 1449"/>
                  <a:gd name="T31" fmla="*/ 1968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653" h="539">
                    <a:moveTo>
                      <a:pt x="3650" y="519"/>
                    </a:moveTo>
                    <a:lnTo>
                      <a:pt x="3629" y="519"/>
                    </a:lnTo>
                    <a:lnTo>
                      <a:pt x="3630" y="520"/>
                    </a:lnTo>
                    <a:lnTo>
                      <a:pt x="3632" y="528"/>
                    </a:lnTo>
                    <a:lnTo>
                      <a:pt x="3652" y="528"/>
                    </a:lnTo>
                    <a:lnTo>
                      <a:pt x="3652" y="524"/>
                    </a:lnTo>
                    <a:lnTo>
                      <a:pt x="3650" y="51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7" name="Freeform 180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300 8671"/>
                  <a:gd name="T1" fmla="*/ T0 w 3653"/>
                  <a:gd name="T2" fmla="+- 0 1969 1449"/>
                  <a:gd name="T3" fmla="*/ 1969 h 539"/>
                  <a:gd name="T4" fmla="+- 0 12300 8671"/>
                  <a:gd name="T5" fmla="*/ T4 w 3653"/>
                  <a:gd name="T6" fmla="+- 0 1969 1449"/>
                  <a:gd name="T7" fmla="*/ 1969 h 539"/>
                  <a:gd name="T8" fmla="+- 0 12300 8671"/>
                  <a:gd name="T9" fmla="*/ T8 w 3653"/>
                  <a:gd name="T10" fmla="+- 0 1969 1449"/>
                  <a:gd name="T11" fmla="*/ 1969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653" h="539">
                    <a:moveTo>
                      <a:pt x="3629" y="520"/>
                    </a:moveTo>
                    <a:lnTo>
                      <a:pt x="3629" y="52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8" name="Freeform 181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300 8671"/>
                  <a:gd name="T1" fmla="*/ T0 w 3653"/>
                  <a:gd name="T2" fmla="+- 0 1968 1449"/>
                  <a:gd name="T3" fmla="*/ 1968 h 539"/>
                  <a:gd name="T4" fmla="+- 0 12300 8671"/>
                  <a:gd name="T5" fmla="*/ T4 w 3653"/>
                  <a:gd name="T6" fmla="+- 0 1969 1449"/>
                  <a:gd name="T7" fmla="*/ 1969 h 539"/>
                  <a:gd name="T8" fmla="+- 0 12301 8671"/>
                  <a:gd name="T9" fmla="*/ T8 w 3653"/>
                  <a:gd name="T10" fmla="+- 0 1969 1449"/>
                  <a:gd name="T11" fmla="*/ 1969 h 539"/>
                  <a:gd name="T12" fmla="+- 0 12300 8671"/>
                  <a:gd name="T13" fmla="*/ T12 w 3653"/>
                  <a:gd name="T14" fmla="+- 0 1968 1449"/>
                  <a:gd name="T15" fmla="*/ 1968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653" h="539">
                    <a:moveTo>
                      <a:pt x="3629" y="519"/>
                    </a:moveTo>
                    <a:lnTo>
                      <a:pt x="3629" y="520"/>
                    </a:lnTo>
                    <a:lnTo>
                      <a:pt x="3630" y="520"/>
                    </a:lnTo>
                    <a:lnTo>
                      <a:pt x="3629" y="51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9" name="Freeform 182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294 8671"/>
                  <a:gd name="T1" fmla="*/ T0 w 3653"/>
                  <a:gd name="T2" fmla="+- 0 1958 1449"/>
                  <a:gd name="T3" fmla="*/ 1958 h 539"/>
                  <a:gd name="T4" fmla="+- 0 12300 8671"/>
                  <a:gd name="T5" fmla="*/ T4 w 3653"/>
                  <a:gd name="T6" fmla="+- 0 1969 1449"/>
                  <a:gd name="T7" fmla="*/ 1969 h 539"/>
                  <a:gd name="T8" fmla="+- 0 12300 8671"/>
                  <a:gd name="T9" fmla="*/ T8 w 3653"/>
                  <a:gd name="T10" fmla="+- 0 1968 1449"/>
                  <a:gd name="T11" fmla="*/ 1968 h 539"/>
                  <a:gd name="T12" fmla="+- 0 12321 8671"/>
                  <a:gd name="T13" fmla="*/ T12 w 3653"/>
                  <a:gd name="T14" fmla="+- 0 1968 1449"/>
                  <a:gd name="T15" fmla="*/ 1968 h 539"/>
                  <a:gd name="T16" fmla="+- 0 12318 8671"/>
                  <a:gd name="T17" fmla="*/ T16 w 3653"/>
                  <a:gd name="T18" fmla="+- 0 1960 1449"/>
                  <a:gd name="T19" fmla="*/ 1960 h 539"/>
                  <a:gd name="T20" fmla="+- 0 12318 8671"/>
                  <a:gd name="T21" fmla="*/ T20 w 3653"/>
                  <a:gd name="T22" fmla="+- 0 1959 1449"/>
                  <a:gd name="T23" fmla="*/ 1959 h 539"/>
                  <a:gd name="T24" fmla="+- 0 12295 8671"/>
                  <a:gd name="T25" fmla="*/ T24 w 3653"/>
                  <a:gd name="T26" fmla="+- 0 1959 1449"/>
                  <a:gd name="T27" fmla="*/ 1959 h 539"/>
                  <a:gd name="T28" fmla="+- 0 12294 8671"/>
                  <a:gd name="T29" fmla="*/ T28 w 3653"/>
                  <a:gd name="T30" fmla="+- 0 1958 1449"/>
                  <a:gd name="T31" fmla="*/ 1958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653" h="539">
                    <a:moveTo>
                      <a:pt x="3623" y="509"/>
                    </a:moveTo>
                    <a:lnTo>
                      <a:pt x="3629" y="520"/>
                    </a:lnTo>
                    <a:lnTo>
                      <a:pt x="3629" y="519"/>
                    </a:lnTo>
                    <a:lnTo>
                      <a:pt x="3650" y="519"/>
                    </a:lnTo>
                    <a:lnTo>
                      <a:pt x="3647" y="511"/>
                    </a:lnTo>
                    <a:lnTo>
                      <a:pt x="3647" y="510"/>
                    </a:lnTo>
                    <a:lnTo>
                      <a:pt x="3624" y="510"/>
                    </a:lnTo>
                    <a:lnTo>
                      <a:pt x="3623" y="50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0" name="Freeform 183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317 8671"/>
                  <a:gd name="T1" fmla="*/ T0 w 3653"/>
                  <a:gd name="T2" fmla="+- 0 1958 1449"/>
                  <a:gd name="T3" fmla="*/ 1958 h 539"/>
                  <a:gd name="T4" fmla="+- 0 12294 8671"/>
                  <a:gd name="T5" fmla="*/ T4 w 3653"/>
                  <a:gd name="T6" fmla="+- 0 1958 1449"/>
                  <a:gd name="T7" fmla="*/ 1958 h 539"/>
                  <a:gd name="T8" fmla="+- 0 12295 8671"/>
                  <a:gd name="T9" fmla="*/ T8 w 3653"/>
                  <a:gd name="T10" fmla="+- 0 1959 1449"/>
                  <a:gd name="T11" fmla="*/ 1959 h 539"/>
                  <a:gd name="T12" fmla="+- 0 12318 8671"/>
                  <a:gd name="T13" fmla="*/ T12 w 3653"/>
                  <a:gd name="T14" fmla="+- 0 1959 1449"/>
                  <a:gd name="T15" fmla="*/ 1959 h 539"/>
                  <a:gd name="T16" fmla="+- 0 12317 8671"/>
                  <a:gd name="T17" fmla="*/ T16 w 3653"/>
                  <a:gd name="T18" fmla="+- 0 1958 1449"/>
                  <a:gd name="T19" fmla="*/ 1958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3646" y="509"/>
                    </a:moveTo>
                    <a:lnTo>
                      <a:pt x="3623" y="509"/>
                    </a:lnTo>
                    <a:lnTo>
                      <a:pt x="3624" y="510"/>
                    </a:lnTo>
                    <a:lnTo>
                      <a:pt x="3647" y="510"/>
                    </a:lnTo>
                    <a:lnTo>
                      <a:pt x="3646" y="50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1" name="Freeform 184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311 8671"/>
                  <a:gd name="T1" fmla="*/ T0 w 3653"/>
                  <a:gd name="T2" fmla="+- 0 1948 1449"/>
                  <a:gd name="T3" fmla="*/ 1948 h 539"/>
                  <a:gd name="T4" fmla="+- 0 12286 8671"/>
                  <a:gd name="T5" fmla="*/ T4 w 3653"/>
                  <a:gd name="T6" fmla="+- 0 1948 1449"/>
                  <a:gd name="T7" fmla="*/ 1948 h 539"/>
                  <a:gd name="T8" fmla="+- 0 12287 8671"/>
                  <a:gd name="T9" fmla="*/ T8 w 3653"/>
                  <a:gd name="T10" fmla="+- 0 1949 1449"/>
                  <a:gd name="T11" fmla="*/ 1949 h 539"/>
                  <a:gd name="T12" fmla="+- 0 12294 8671"/>
                  <a:gd name="T13" fmla="*/ T12 w 3653"/>
                  <a:gd name="T14" fmla="+- 0 1958 1449"/>
                  <a:gd name="T15" fmla="*/ 1958 h 539"/>
                  <a:gd name="T16" fmla="+- 0 12317 8671"/>
                  <a:gd name="T17" fmla="*/ T16 w 3653"/>
                  <a:gd name="T18" fmla="+- 0 1958 1449"/>
                  <a:gd name="T19" fmla="*/ 1958 h 539"/>
                  <a:gd name="T20" fmla="+- 0 12311 8671"/>
                  <a:gd name="T21" fmla="*/ T20 w 3653"/>
                  <a:gd name="T22" fmla="+- 0 1948 1449"/>
                  <a:gd name="T23" fmla="*/ 1948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653" h="539">
                    <a:moveTo>
                      <a:pt x="3640" y="499"/>
                    </a:moveTo>
                    <a:lnTo>
                      <a:pt x="3615" y="499"/>
                    </a:lnTo>
                    <a:lnTo>
                      <a:pt x="3616" y="500"/>
                    </a:lnTo>
                    <a:lnTo>
                      <a:pt x="3623" y="509"/>
                    </a:lnTo>
                    <a:lnTo>
                      <a:pt x="3646" y="509"/>
                    </a:lnTo>
                    <a:lnTo>
                      <a:pt x="3640" y="49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2" name="Freeform 185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286 8671"/>
                  <a:gd name="T1" fmla="*/ T0 w 3653"/>
                  <a:gd name="T2" fmla="+- 0 1948 1449"/>
                  <a:gd name="T3" fmla="*/ 1948 h 539"/>
                  <a:gd name="T4" fmla="+- 0 12287 8671"/>
                  <a:gd name="T5" fmla="*/ T4 w 3653"/>
                  <a:gd name="T6" fmla="+- 0 1949 1449"/>
                  <a:gd name="T7" fmla="*/ 1949 h 539"/>
                  <a:gd name="T8" fmla="+- 0 12286 8671"/>
                  <a:gd name="T9" fmla="*/ T8 w 3653"/>
                  <a:gd name="T10" fmla="+- 0 1948 1449"/>
                  <a:gd name="T11" fmla="*/ 1948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653" h="539">
                    <a:moveTo>
                      <a:pt x="3615" y="499"/>
                    </a:moveTo>
                    <a:lnTo>
                      <a:pt x="3616" y="500"/>
                    </a:lnTo>
                    <a:lnTo>
                      <a:pt x="3615" y="49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3" name="Freeform 186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286 8671"/>
                  <a:gd name="T1" fmla="*/ T0 w 3653"/>
                  <a:gd name="T2" fmla="+- 0 1948 1449"/>
                  <a:gd name="T3" fmla="*/ 1948 h 539"/>
                  <a:gd name="T4" fmla="+- 0 12286 8671"/>
                  <a:gd name="T5" fmla="*/ T4 w 3653"/>
                  <a:gd name="T6" fmla="+- 0 1948 1449"/>
                  <a:gd name="T7" fmla="*/ 1948 h 539"/>
                  <a:gd name="T8" fmla="+- 0 12287 8671"/>
                  <a:gd name="T9" fmla="*/ T8 w 3653"/>
                  <a:gd name="T10" fmla="+- 0 1949 1449"/>
                  <a:gd name="T11" fmla="*/ 1949 h 539"/>
                  <a:gd name="T12" fmla="+- 0 12286 8671"/>
                  <a:gd name="T13" fmla="*/ T12 w 3653"/>
                  <a:gd name="T14" fmla="+- 0 1948 1449"/>
                  <a:gd name="T15" fmla="*/ 1948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653" h="539">
                    <a:moveTo>
                      <a:pt x="3615" y="499"/>
                    </a:moveTo>
                    <a:lnTo>
                      <a:pt x="3615" y="499"/>
                    </a:lnTo>
                    <a:lnTo>
                      <a:pt x="3616" y="500"/>
                    </a:lnTo>
                    <a:lnTo>
                      <a:pt x="3615" y="49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4" name="Freeform 187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294 8671"/>
                  <a:gd name="T1" fmla="*/ T0 w 3653"/>
                  <a:gd name="T2" fmla="+- 0 1928 1449"/>
                  <a:gd name="T3" fmla="*/ 1928 h 539"/>
                  <a:gd name="T4" fmla="+- 0 12280 8671"/>
                  <a:gd name="T5" fmla="*/ T4 w 3653"/>
                  <a:gd name="T6" fmla="+- 0 1943 1449"/>
                  <a:gd name="T7" fmla="*/ 1943 h 539"/>
                  <a:gd name="T8" fmla="+- 0 12286 8671"/>
                  <a:gd name="T9" fmla="*/ T8 w 3653"/>
                  <a:gd name="T10" fmla="+- 0 1948 1449"/>
                  <a:gd name="T11" fmla="*/ 1948 h 539"/>
                  <a:gd name="T12" fmla="+- 0 12286 8671"/>
                  <a:gd name="T13" fmla="*/ T12 w 3653"/>
                  <a:gd name="T14" fmla="+- 0 1948 1449"/>
                  <a:gd name="T15" fmla="*/ 1948 h 539"/>
                  <a:gd name="T16" fmla="+- 0 12311 8671"/>
                  <a:gd name="T17" fmla="*/ T16 w 3653"/>
                  <a:gd name="T18" fmla="+- 0 1948 1449"/>
                  <a:gd name="T19" fmla="*/ 1948 h 539"/>
                  <a:gd name="T20" fmla="+- 0 12311 8671"/>
                  <a:gd name="T21" fmla="*/ T20 w 3653"/>
                  <a:gd name="T22" fmla="+- 0 1947 1449"/>
                  <a:gd name="T23" fmla="*/ 1947 h 539"/>
                  <a:gd name="T24" fmla="+- 0 12301 8671"/>
                  <a:gd name="T25" fmla="*/ T24 w 3653"/>
                  <a:gd name="T26" fmla="+- 0 1935 1449"/>
                  <a:gd name="T27" fmla="*/ 1935 h 539"/>
                  <a:gd name="T28" fmla="+- 0 12294 8671"/>
                  <a:gd name="T29" fmla="*/ T28 w 3653"/>
                  <a:gd name="T30" fmla="+- 0 1928 1449"/>
                  <a:gd name="T31" fmla="*/ 1928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653" h="539">
                    <a:moveTo>
                      <a:pt x="3623" y="479"/>
                    </a:moveTo>
                    <a:lnTo>
                      <a:pt x="3609" y="494"/>
                    </a:lnTo>
                    <a:lnTo>
                      <a:pt x="3615" y="499"/>
                    </a:lnTo>
                    <a:lnTo>
                      <a:pt x="3640" y="499"/>
                    </a:lnTo>
                    <a:lnTo>
                      <a:pt x="3640" y="498"/>
                    </a:lnTo>
                    <a:lnTo>
                      <a:pt x="3630" y="486"/>
                    </a:lnTo>
                    <a:lnTo>
                      <a:pt x="3623" y="47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5" name="Freeform 188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276 8671"/>
                  <a:gd name="T1" fmla="*/ T0 w 3653"/>
                  <a:gd name="T2" fmla="+- 0 1917 1449"/>
                  <a:gd name="T3" fmla="*/ 1917 h 539"/>
                  <a:gd name="T4" fmla="+- 0 12246 8671"/>
                  <a:gd name="T5" fmla="*/ T4 w 3653"/>
                  <a:gd name="T6" fmla="+- 0 1917 1449"/>
                  <a:gd name="T7" fmla="*/ 1917 h 539"/>
                  <a:gd name="T8" fmla="+- 0 12262 8671"/>
                  <a:gd name="T9" fmla="*/ T8 w 3653"/>
                  <a:gd name="T10" fmla="+- 0 1928 1449"/>
                  <a:gd name="T11" fmla="*/ 1928 h 539"/>
                  <a:gd name="T12" fmla="+- 0 12265 8671"/>
                  <a:gd name="T13" fmla="*/ T12 w 3653"/>
                  <a:gd name="T14" fmla="+- 0 1930 1449"/>
                  <a:gd name="T15" fmla="*/ 1930 h 539"/>
                  <a:gd name="T16" fmla="+- 0 12276 8671"/>
                  <a:gd name="T17" fmla="*/ T16 w 3653"/>
                  <a:gd name="T18" fmla="+- 0 1917 1449"/>
                  <a:gd name="T19" fmla="*/ 1917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3605" y="468"/>
                    </a:moveTo>
                    <a:lnTo>
                      <a:pt x="3575" y="468"/>
                    </a:lnTo>
                    <a:lnTo>
                      <a:pt x="3591" y="479"/>
                    </a:lnTo>
                    <a:lnTo>
                      <a:pt x="3594" y="481"/>
                    </a:lnTo>
                    <a:lnTo>
                      <a:pt x="3605" y="46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6" name="Freeform 189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262 8671"/>
                  <a:gd name="T1" fmla="*/ T0 w 3653"/>
                  <a:gd name="T2" fmla="+- 0 1927 1449"/>
                  <a:gd name="T3" fmla="*/ 1927 h 539"/>
                  <a:gd name="T4" fmla="+- 0 12262 8671"/>
                  <a:gd name="T5" fmla="*/ T4 w 3653"/>
                  <a:gd name="T6" fmla="+- 0 1928 1449"/>
                  <a:gd name="T7" fmla="*/ 1928 h 539"/>
                  <a:gd name="T8" fmla="+- 0 12262 8671"/>
                  <a:gd name="T9" fmla="*/ T8 w 3653"/>
                  <a:gd name="T10" fmla="+- 0 1927 1449"/>
                  <a:gd name="T11" fmla="*/ 1927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653" h="539">
                    <a:moveTo>
                      <a:pt x="3591" y="478"/>
                    </a:moveTo>
                    <a:lnTo>
                      <a:pt x="3591" y="479"/>
                    </a:lnTo>
                    <a:lnTo>
                      <a:pt x="3591" y="47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7" name="Freeform 190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266 8671"/>
                  <a:gd name="T1" fmla="*/ T0 w 3653"/>
                  <a:gd name="T2" fmla="+- 0 1906 1449"/>
                  <a:gd name="T3" fmla="*/ 1906 h 539"/>
                  <a:gd name="T4" fmla="+- 0 12228 8671"/>
                  <a:gd name="T5" fmla="*/ T4 w 3653"/>
                  <a:gd name="T6" fmla="+- 0 1906 1449"/>
                  <a:gd name="T7" fmla="*/ 1906 h 539"/>
                  <a:gd name="T8" fmla="+- 0 12246 8671"/>
                  <a:gd name="T9" fmla="*/ T8 w 3653"/>
                  <a:gd name="T10" fmla="+- 0 1917 1449"/>
                  <a:gd name="T11" fmla="*/ 1917 h 539"/>
                  <a:gd name="T12" fmla="+- 0 12246 8671"/>
                  <a:gd name="T13" fmla="*/ T12 w 3653"/>
                  <a:gd name="T14" fmla="+- 0 1917 1449"/>
                  <a:gd name="T15" fmla="*/ 1917 h 539"/>
                  <a:gd name="T16" fmla="+- 0 12276 8671"/>
                  <a:gd name="T17" fmla="*/ T16 w 3653"/>
                  <a:gd name="T18" fmla="+- 0 1917 1449"/>
                  <a:gd name="T19" fmla="*/ 1917 h 539"/>
                  <a:gd name="T20" fmla="+- 0 12278 8671"/>
                  <a:gd name="T21" fmla="*/ T20 w 3653"/>
                  <a:gd name="T22" fmla="+- 0 1915 1449"/>
                  <a:gd name="T23" fmla="*/ 1915 h 539"/>
                  <a:gd name="T24" fmla="+- 0 12274 8671"/>
                  <a:gd name="T25" fmla="*/ T24 w 3653"/>
                  <a:gd name="T26" fmla="+- 0 1912 1449"/>
                  <a:gd name="T27" fmla="*/ 1912 h 539"/>
                  <a:gd name="T28" fmla="+- 0 12266 8671"/>
                  <a:gd name="T29" fmla="*/ T28 w 3653"/>
                  <a:gd name="T30" fmla="+- 0 1906 1449"/>
                  <a:gd name="T31" fmla="*/ 1906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653" h="539">
                    <a:moveTo>
                      <a:pt x="3595" y="457"/>
                    </a:moveTo>
                    <a:lnTo>
                      <a:pt x="3557" y="457"/>
                    </a:lnTo>
                    <a:lnTo>
                      <a:pt x="3575" y="468"/>
                    </a:lnTo>
                    <a:lnTo>
                      <a:pt x="3605" y="468"/>
                    </a:lnTo>
                    <a:lnTo>
                      <a:pt x="3607" y="466"/>
                    </a:lnTo>
                    <a:lnTo>
                      <a:pt x="3603" y="463"/>
                    </a:lnTo>
                    <a:lnTo>
                      <a:pt x="3595" y="45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8" name="Freeform 191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225 8671"/>
                  <a:gd name="T1" fmla="*/ T0 w 3653"/>
                  <a:gd name="T2" fmla="+- 0 1882 1449"/>
                  <a:gd name="T3" fmla="*/ 1882 h 539"/>
                  <a:gd name="T4" fmla="+- 0 12216 8671"/>
                  <a:gd name="T5" fmla="*/ T4 w 3653"/>
                  <a:gd name="T6" fmla="+- 0 1900 1449"/>
                  <a:gd name="T7" fmla="*/ 1900 h 539"/>
                  <a:gd name="T8" fmla="+- 0 12228 8671"/>
                  <a:gd name="T9" fmla="*/ T8 w 3653"/>
                  <a:gd name="T10" fmla="+- 0 1906 1449"/>
                  <a:gd name="T11" fmla="*/ 1906 h 539"/>
                  <a:gd name="T12" fmla="+- 0 12228 8671"/>
                  <a:gd name="T13" fmla="*/ T12 w 3653"/>
                  <a:gd name="T14" fmla="+- 0 1906 1449"/>
                  <a:gd name="T15" fmla="*/ 1906 h 539"/>
                  <a:gd name="T16" fmla="+- 0 12266 8671"/>
                  <a:gd name="T17" fmla="*/ T16 w 3653"/>
                  <a:gd name="T18" fmla="+- 0 1906 1449"/>
                  <a:gd name="T19" fmla="*/ 1906 h 539"/>
                  <a:gd name="T20" fmla="+- 0 12257 8671"/>
                  <a:gd name="T21" fmla="*/ T20 w 3653"/>
                  <a:gd name="T22" fmla="+- 0 1900 1449"/>
                  <a:gd name="T23" fmla="*/ 1900 h 539"/>
                  <a:gd name="T24" fmla="+- 0 12237 8671"/>
                  <a:gd name="T25" fmla="*/ T24 w 3653"/>
                  <a:gd name="T26" fmla="+- 0 1889 1449"/>
                  <a:gd name="T27" fmla="*/ 1889 h 539"/>
                  <a:gd name="T28" fmla="+- 0 12225 8671"/>
                  <a:gd name="T29" fmla="*/ T28 w 3653"/>
                  <a:gd name="T30" fmla="+- 0 1882 1449"/>
                  <a:gd name="T31" fmla="*/ 1882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653" h="539">
                    <a:moveTo>
                      <a:pt x="3554" y="433"/>
                    </a:moveTo>
                    <a:lnTo>
                      <a:pt x="3545" y="451"/>
                    </a:lnTo>
                    <a:lnTo>
                      <a:pt x="3557" y="457"/>
                    </a:lnTo>
                    <a:lnTo>
                      <a:pt x="3595" y="457"/>
                    </a:lnTo>
                    <a:lnTo>
                      <a:pt x="3586" y="451"/>
                    </a:lnTo>
                    <a:lnTo>
                      <a:pt x="3566" y="440"/>
                    </a:lnTo>
                    <a:lnTo>
                      <a:pt x="3554" y="43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69" name="Freeform 192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184 8671"/>
                  <a:gd name="T1" fmla="*/ T0 w 3653"/>
                  <a:gd name="T2" fmla="+- 0 1884 1449"/>
                  <a:gd name="T3" fmla="*/ 1884 h 539"/>
                  <a:gd name="T4" fmla="+- 0 12198 8671"/>
                  <a:gd name="T5" fmla="*/ T4 w 3653"/>
                  <a:gd name="T6" fmla="+- 0 1891 1449"/>
                  <a:gd name="T7" fmla="*/ 1891 h 539"/>
                  <a:gd name="T8" fmla="+- 0 12201 8671"/>
                  <a:gd name="T9" fmla="*/ T8 w 3653"/>
                  <a:gd name="T10" fmla="+- 0 1885 1449"/>
                  <a:gd name="T11" fmla="*/ 1885 h 539"/>
                  <a:gd name="T12" fmla="+- 0 12184 8671"/>
                  <a:gd name="T13" fmla="*/ T12 w 3653"/>
                  <a:gd name="T14" fmla="+- 0 1885 1449"/>
                  <a:gd name="T15" fmla="*/ 1885 h 539"/>
                  <a:gd name="T16" fmla="+- 0 12184 8671"/>
                  <a:gd name="T17" fmla="*/ T16 w 3653"/>
                  <a:gd name="T18" fmla="+- 0 1884 1449"/>
                  <a:gd name="T19" fmla="*/ 1884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3513" y="435"/>
                    </a:moveTo>
                    <a:lnTo>
                      <a:pt x="3527" y="442"/>
                    </a:lnTo>
                    <a:lnTo>
                      <a:pt x="3530" y="436"/>
                    </a:lnTo>
                    <a:lnTo>
                      <a:pt x="3513" y="436"/>
                    </a:lnTo>
                    <a:lnTo>
                      <a:pt x="3513" y="435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0" name="Freeform 193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151 8671"/>
                  <a:gd name="T1" fmla="*/ T0 w 3653"/>
                  <a:gd name="T2" fmla="+- 0 1850 1449"/>
                  <a:gd name="T3" fmla="*/ 1850 h 539"/>
                  <a:gd name="T4" fmla="+- 0 12144 8671"/>
                  <a:gd name="T5" fmla="*/ T4 w 3653"/>
                  <a:gd name="T6" fmla="+- 0 1868 1449"/>
                  <a:gd name="T7" fmla="*/ 1868 h 539"/>
                  <a:gd name="T8" fmla="+- 0 12184 8671"/>
                  <a:gd name="T9" fmla="*/ T8 w 3653"/>
                  <a:gd name="T10" fmla="+- 0 1885 1449"/>
                  <a:gd name="T11" fmla="*/ 1885 h 539"/>
                  <a:gd name="T12" fmla="+- 0 12201 8671"/>
                  <a:gd name="T13" fmla="*/ T12 w 3653"/>
                  <a:gd name="T14" fmla="+- 0 1885 1449"/>
                  <a:gd name="T15" fmla="*/ 1885 h 539"/>
                  <a:gd name="T16" fmla="+- 0 12207 8671"/>
                  <a:gd name="T17" fmla="*/ T16 w 3653"/>
                  <a:gd name="T18" fmla="+- 0 1873 1449"/>
                  <a:gd name="T19" fmla="*/ 1873 h 539"/>
                  <a:gd name="T20" fmla="+- 0 12192 8671"/>
                  <a:gd name="T21" fmla="*/ T20 w 3653"/>
                  <a:gd name="T22" fmla="+- 0 1866 1449"/>
                  <a:gd name="T23" fmla="*/ 1866 h 539"/>
                  <a:gd name="T24" fmla="+- 0 12151 8671"/>
                  <a:gd name="T25" fmla="*/ T24 w 3653"/>
                  <a:gd name="T26" fmla="+- 0 1850 1449"/>
                  <a:gd name="T27" fmla="*/ 1850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53" h="539">
                    <a:moveTo>
                      <a:pt x="3480" y="401"/>
                    </a:moveTo>
                    <a:lnTo>
                      <a:pt x="3473" y="419"/>
                    </a:lnTo>
                    <a:lnTo>
                      <a:pt x="3513" y="436"/>
                    </a:lnTo>
                    <a:lnTo>
                      <a:pt x="3530" y="436"/>
                    </a:lnTo>
                    <a:lnTo>
                      <a:pt x="3536" y="424"/>
                    </a:lnTo>
                    <a:lnTo>
                      <a:pt x="3521" y="417"/>
                    </a:lnTo>
                    <a:lnTo>
                      <a:pt x="3480" y="40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1" name="Freeform 194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2075 8671"/>
                  <a:gd name="T1" fmla="*/ T0 w 3653"/>
                  <a:gd name="T2" fmla="+- 0 1823 1449"/>
                  <a:gd name="T3" fmla="*/ 1823 h 539"/>
                  <a:gd name="T4" fmla="+- 0 12075 8671"/>
                  <a:gd name="T5" fmla="*/ T4 w 3653"/>
                  <a:gd name="T6" fmla="+- 0 1823 1449"/>
                  <a:gd name="T7" fmla="*/ 1823 h 539"/>
                  <a:gd name="T8" fmla="+- 0 12069 8671"/>
                  <a:gd name="T9" fmla="*/ T8 w 3653"/>
                  <a:gd name="T10" fmla="+- 0 1842 1449"/>
                  <a:gd name="T11" fmla="*/ 1842 h 539"/>
                  <a:gd name="T12" fmla="+- 0 12125 8671"/>
                  <a:gd name="T13" fmla="*/ T12 w 3653"/>
                  <a:gd name="T14" fmla="+- 0 1861 1449"/>
                  <a:gd name="T15" fmla="*/ 1861 h 539"/>
                  <a:gd name="T16" fmla="+- 0 12132 8671"/>
                  <a:gd name="T17" fmla="*/ T16 w 3653"/>
                  <a:gd name="T18" fmla="+- 0 1842 1449"/>
                  <a:gd name="T19" fmla="*/ 1842 h 539"/>
                  <a:gd name="T20" fmla="+- 0 12075 8671"/>
                  <a:gd name="T21" fmla="*/ T20 w 3653"/>
                  <a:gd name="T22" fmla="+- 0 1823 1449"/>
                  <a:gd name="T23" fmla="*/ 1823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653" h="539">
                    <a:moveTo>
                      <a:pt x="3404" y="374"/>
                    </a:moveTo>
                    <a:lnTo>
                      <a:pt x="3404" y="374"/>
                    </a:lnTo>
                    <a:lnTo>
                      <a:pt x="3398" y="393"/>
                    </a:lnTo>
                    <a:lnTo>
                      <a:pt x="3454" y="412"/>
                    </a:lnTo>
                    <a:lnTo>
                      <a:pt x="3461" y="393"/>
                    </a:lnTo>
                    <a:lnTo>
                      <a:pt x="3404" y="37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2" name="Freeform 195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998 8671"/>
                  <a:gd name="T1" fmla="*/ T0 w 3653"/>
                  <a:gd name="T2" fmla="+- 0 1800 1449"/>
                  <a:gd name="T3" fmla="*/ 1800 h 539"/>
                  <a:gd name="T4" fmla="+- 0 11993 8671"/>
                  <a:gd name="T5" fmla="*/ T4 w 3653"/>
                  <a:gd name="T6" fmla="+- 0 1819 1449"/>
                  <a:gd name="T7" fmla="*/ 1819 h 539"/>
                  <a:gd name="T8" fmla="+- 0 11999 8671"/>
                  <a:gd name="T9" fmla="*/ T8 w 3653"/>
                  <a:gd name="T10" fmla="+- 0 1821 1449"/>
                  <a:gd name="T11" fmla="*/ 1821 h 539"/>
                  <a:gd name="T12" fmla="+- 0 11999 8671"/>
                  <a:gd name="T13" fmla="*/ T12 w 3653"/>
                  <a:gd name="T14" fmla="+- 0 1821 1449"/>
                  <a:gd name="T15" fmla="*/ 1821 h 539"/>
                  <a:gd name="T16" fmla="+- 0 12050 8671"/>
                  <a:gd name="T17" fmla="*/ T16 w 3653"/>
                  <a:gd name="T18" fmla="+- 0 1836 1449"/>
                  <a:gd name="T19" fmla="*/ 1836 h 539"/>
                  <a:gd name="T20" fmla="+- 0 12056 8671"/>
                  <a:gd name="T21" fmla="*/ T20 w 3653"/>
                  <a:gd name="T22" fmla="+- 0 1817 1449"/>
                  <a:gd name="T23" fmla="*/ 1817 h 539"/>
                  <a:gd name="T24" fmla="+- 0 12004 8671"/>
                  <a:gd name="T25" fmla="*/ T24 w 3653"/>
                  <a:gd name="T26" fmla="+- 0 1801 1449"/>
                  <a:gd name="T27" fmla="*/ 1801 h 539"/>
                  <a:gd name="T28" fmla="+- 0 11998 8671"/>
                  <a:gd name="T29" fmla="*/ T28 w 3653"/>
                  <a:gd name="T30" fmla="+- 0 1800 1449"/>
                  <a:gd name="T31" fmla="*/ 1800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653" h="539">
                    <a:moveTo>
                      <a:pt x="3327" y="351"/>
                    </a:moveTo>
                    <a:lnTo>
                      <a:pt x="3322" y="370"/>
                    </a:lnTo>
                    <a:lnTo>
                      <a:pt x="3328" y="372"/>
                    </a:lnTo>
                    <a:lnTo>
                      <a:pt x="3379" y="387"/>
                    </a:lnTo>
                    <a:lnTo>
                      <a:pt x="3385" y="368"/>
                    </a:lnTo>
                    <a:lnTo>
                      <a:pt x="3333" y="352"/>
                    </a:lnTo>
                    <a:lnTo>
                      <a:pt x="3327" y="35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3" name="Freeform 196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920 8671"/>
                  <a:gd name="T1" fmla="*/ T0 w 3653"/>
                  <a:gd name="T2" fmla="+- 0 1779 1449"/>
                  <a:gd name="T3" fmla="*/ 1779 h 539"/>
                  <a:gd name="T4" fmla="+- 0 11916 8671"/>
                  <a:gd name="T5" fmla="*/ T4 w 3653"/>
                  <a:gd name="T6" fmla="+- 0 1799 1449"/>
                  <a:gd name="T7" fmla="*/ 1799 h 539"/>
                  <a:gd name="T8" fmla="+- 0 11920 8671"/>
                  <a:gd name="T9" fmla="*/ T8 w 3653"/>
                  <a:gd name="T10" fmla="+- 0 1800 1449"/>
                  <a:gd name="T11" fmla="*/ 1800 h 539"/>
                  <a:gd name="T12" fmla="+- 0 11973 8671"/>
                  <a:gd name="T13" fmla="*/ T12 w 3653"/>
                  <a:gd name="T14" fmla="+- 0 1814 1449"/>
                  <a:gd name="T15" fmla="*/ 1814 h 539"/>
                  <a:gd name="T16" fmla="+- 0 11978 8671"/>
                  <a:gd name="T17" fmla="*/ T16 w 3653"/>
                  <a:gd name="T18" fmla="+- 0 1795 1449"/>
                  <a:gd name="T19" fmla="*/ 1795 h 539"/>
                  <a:gd name="T20" fmla="+- 0 11925 8671"/>
                  <a:gd name="T21" fmla="*/ T20 w 3653"/>
                  <a:gd name="T22" fmla="+- 0 1780 1449"/>
                  <a:gd name="T23" fmla="*/ 1780 h 539"/>
                  <a:gd name="T24" fmla="+- 0 11920 8671"/>
                  <a:gd name="T25" fmla="*/ T24 w 3653"/>
                  <a:gd name="T26" fmla="+- 0 1779 1449"/>
                  <a:gd name="T27" fmla="*/ 1779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53" h="539">
                    <a:moveTo>
                      <a:pt x="3249" y="330"/>
                    </a:moveTo>
                    <a:lnTo>
                      <a:pt x="3245" y="350"/>
                    </a:lnTo>
                    <a:lnTo>
                      <a:pt x="3249" y="351"/>
                    </a:lnTo>
                    <a:lnTo>
                      <a:pt x="3302" y="365"/>
                    </a:lnTo>
                    <a:lnTo>
                      <a:pt x="3307" y="346"/>
                    </a:lnTo>
                    <a:lnTo>
                      <a:pt x="3254" y="331"/>
                    </a:lnTo>
                    <a:lnTo>
                      <a:pt x="3249" y="33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4" name="Freeform 197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842 8671"/>
                  <a:gd name="T1" fmla="*/ T0 w 3653"/>
                  <a:gd name="T2" fmla="+- 0 1761 1449"/>
                  <a:gd name="T3" fmla="*/ 1761 h 539"/>
                  <a:gd name="T4" fmla="+- 0 11838 8671"/>
                  <a:gd name="T5" fmla="*/ T4 w 3653"/>
                  <a:gd name="T6" fmla="+- 0 1780 1449"/>
                  <a:gd name="T7" fmla="*/ 1780 h 539"/>
                  <a:gd name="T8" fmla="+- 0 11896 8671"/>
                  <a:gd name="T9" fmla="*/ T8 w 3653"/>
                  <a:gd name="T10" fmla="+- 0 1794 1449"/>
                  <a:gd name="T11" fmla="*/ 1794 h 539"/>
                  <a:gd name="T12" fmla="+- 0 11901 8671"/>
                  <a:gd name="T13" fmla="*/ T12 w 3653"/>
                  <a:gd name="T14" fmla="+- 0 1775 1449"/>
                  <a:gd name="T15" fmla="*/ 1775 h 539"/>
                  <a:gd name="T16" fmla="+- 0 11842 8671"/>
                  <a:gd name="T17" fmla="*/ T16 w 3653"/>
                  <a:gd name="T18" fmla="+- 0 1761 1449"/>
                  <a:gd name="T19" fmla="*/ 1761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3171" y="312"/>
                    </a:moveTo>
                    <a:lnTo>
                      <a:pt x="3167" y="331"/>
                    </a:lnTo>
                    <a:lnTo>
                      <a:pt x="3225" y="345"/>
                    </a:lnTo>
                    <a:lnTo>
                      <a:pt x="3230" y="326"/>
                    </a:lnTo>
                    <a:lnTo>
                      <a:pt x="3171" y="31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5" name="Freeform 198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764 8671"/>
                  <a:gd name="T1" fmla="*/ T0 w 3653"/>
                  <a:gd name="T2" fmla="+- 0 1744 1449"/>
                  <a:gd name="T3" fmla="*/ 1744 h 539"/>
                  <a:gd name="T4" fmla="+- 0 11760 8671"/>
                  <a:gd name="T5" fmla="*/ T4 w 3653"/>
                  <a:gd name="T6" fmla="+- 0 1763 1449"/>
                  <a:gd name="T7" fmla="*/ 1763 h 539"/>
                  <a:gd name="T8" fmla="+- 0 11818 8671"/>
                  <a:gd name="T9" fmla="*/ T8 w 3653"/>
                  <a:gd name="T10" fmla="+- 0 1776 1449"/>
                  <a:gd name="T11" fmla="*/ 1776 h 539"/>
                  <a:gd name="T12" fmla="+- 0 11823 8671"/>
                  <a:gd name="T13" fmla="*/ T12 w 3653"/>
                  <a:gd name="T14" fmla="+- 0 1756 1449"/>
                  <a:gd name="T15" fmla="*/ 1756 h 539"/>
                  <a:gd name="T16" fmla="+- 0 11764 8671"/>
                  <a:gd name="T17" fmla="*/ T16 w 3653"/>
                  <a:gd name="T18" fmla="+- 0 1744 1449"/>
                  <a:gd name="T19" fmla="*/ 1744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3093" y="295"/>
                    </a:moveTo>
                    <a:lnTo>
                      <a:pt x="3089" y="314"/>
                    </a:lnTo>
                    <a:lnTo>
                      <a:pt x="3147" y="327"/>
                    </a:lnTo>
                    <a:lnTo>
                      <a:pt x="3152" y="307"/>
                    </a:lnTo>
                    <a:lnTo>
                      <a:pt x="3093" y="295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6" name="Freeform 199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685 8671"/>
                  <a:gd name="T1" fmla="*/ T0 w 3653"/>
                  <a:gd name="T2" fmla="+- 0 1728 1449"/>
                  <a:gd name="T3" fmla="*/ 1728 h 539"/>
                  <a:gd name="T4" fmla="+- 0 11681 8671"/>
                  <a:gd name="T5" fmla="*/ T4 w 3653"/>
                  <a:gd name="T6" fmla="+- 0 1748 1449"/>
                  <a:gd name="T7" fmla="*/ 1748 h 539"/>
                  <a:gd name="T8" fmla="+- 0 11740 8671"/>
                  <a:gd name="T9" fmla="*/ T8 w 3653"/>
                  <a:gd name="T10" fmla="+- 0 1759 1449"/>
                  <a:gd name="T11" fmla="*/ 1759 h 539"/>
                  <a:gd name="T12" fmla="+- 0 11744 8671"/>
                  <a:gd name="T13" fmla="*/ T12 w 3653"/>
                  <a:gd name="T14" fmla="+- 0 1740 1449"/>
                  <a:gd name="T15" fmla="*/ 1740 h 539"/>
                  <a:gd name="T16" fmla="+- 0 11685 8671"/>
                  <a:gd name="T17" fmla="*/ T16 w 3653"/>
                  <a:gd name="T18" fmla="+- 0 1728 1449"/>
                  <a:gd name="T19" fmla="*/ 1728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3014" y="279"/>
                    </a:moveTo>
                    <a:lnTo>
                      <a:pt x="3010" y="299"/>
                    </a:lnTo>
                    <a:lnTo>
                      <a:pt x="3069" y="310"/>
                    </a:lnTo>
                    <a:lnTo>
                      <a:pt x="3073" y="291"/>
                    </a:lnTo>
                    <a:lnTo>
                      <a:pt x="3014" y="27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7" name="Freeform 200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606 8671"/>
                  <a:gd name="T1" fmla="*/ T0 w 3653"/>
                  <a:gd name="T2" fmla="+- 0 1714 1449"/>
                  <a:gd name="T3" fmla="*/ 1714 h 539"/>
                  <a:gd name="T4" fmla="+- 0 11603 8671"/>
                  <a:gd name="T5" fmla="*/ T4 w 3653"/>
                  <a:gd name="T6" fmla="+- 0 1733 1449"/>
                  <a:gd name="T7" fmla="*/ 1733 h 539"/>
                  <a:gd name="T8" fmla="+- 0 11640 8671"/>
                  <a:gd name="T9" fmla="*/ T8 w 3653"/>
                  <a:gd name="T10" fmla="+- 0 1740 1449"/>
                  <a:gd name="T11" fmla="*/ 1740 h 539"/>
                  <a:gd name="T12" fmla="+- 0 11662 8671"/>
                  <a:gd name="T13" fmla="*/ T12 w 3653"/>
                  <a:gd name="T14" fmla="+- 0 1744 1449"/>
                  <a:gd name="T15" fmla="*/ 1744 h 539"/>
                  <a:gd name="T16" fmla="+- 0 11666 8671"/>
                  <a:gd name="T17" fmla="*/ T16 w 3653"/>
                  <a:gd name="T18" fmla="+- 0 1724 1449"/>
                  <a:gd name="T19" fmla="*/ 1724 h 539"/>
                  <a:gd name="T20" fmla="+- 0 11644 8671"/>
                  <a:gd name="T21" fmla="*/ T20 w 3653"/>
                  <a:gd name="T22" fmla="+- 0 1720 1449"/>
                  <a:gd name="T23" fmla="*/ 1720 h 539"/>
                  <a:gd name="T24" fmla="+- 0 11606 8671"/>
                  <a:gd name="T25" fmla="*/ T24 w 3653"/>
                  <a:gd name="T26" fmla="+- 0 1714 1449"/>
                  <a:gd name="T27" fmla="*/ 1714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53" h="539">
                    <a:moveTo>
                      <a:pt x="2935" y="265"/>
                    </a:moveTo>
                    <a:lnTo>
                      <a:pt x="2932" y="284"/>
                    </a:lnTo>
                    <a:lnTo>
                      <a:pt x="2969" y="291"/>
                    </a:lnTo>
                    <a:lnTo>
                      <a:pt x="2991" y="295"/>
                    </a:lnTo>
                    <a:lnTo>
                      <a:pt x="2995" y="275"/>
                    </a:lnTo>
                    <a:lnTo>
                      <a:pt x="2973" y="271"/>
                    </a:lnTo>
                    <a:lnTo>
                      <a:pt x="2935" y="265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8" name="Freeform 201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528 8671"/>
                  <a:gd name="T1" fmla="*/ T0 w 3653"/>
                  <a:gd name="T2" fmla="+- 0 1700 1449"/>
                  <a:gd name="T3" fmla="*/ 1700 h 539"/>
                  <a:gd name="T4" fmla="+- 0 11524 8671"/>
                  <a:gd name="T5" fmla="*/ T4 w 3653"/>
                  <a:gd name="T6" fmla="+- 0 1720 1449"/>
                  <a:gd name="T7" fmla="*/ 1720 h 539"/>
                  <a:gd name="T8" fmla="+- 0 11533 8671"/>
                  <a:gd name="T9" fmla="*/ T8 w 3653"/>
                  <a:gd name="T10" fmla="+- 0 1721 1449"/>
                  <a:gd name="T11" fmla="*/ 1721 h 539"/>
                  <a:gd name="T12" fmla="+- 0 11583 8671"/>
                  <a:gd name="T13" fmla="*/ T12 w 3653"/>
                  <a:gd name="T14" fmla="+- 0 1730 1449"/>
                  <a:gd name="T15" fmla="*/ 1730 h 539"/>
                  <a:gd name="T16" fmla="+- 0 11587 8671"/>
                  <a:gd name="T17" fmla="*/ T16 w 3653"/>
                  <a:gd name="T18" fmla="+- 0 1710 1449"/>
                  <a:gd name="T19" fmla="*/ 1710 h 539"/>
                  <a:gd name="T20" fmla="+- 0 11536 8671"/>
                  <a:gd name="T21" fmla="*/ T20 w 3653"/>
                  <a:gd name="T22" fmla="+- 0 1701 1449"/>
                  <a:gd name="T23" fmla="*/ 1701 h 539"/>
                  <a:gd name="T24" fmla="+- 0 11528 8671"/>
                  <a:gd name="T25" fmla="*/ T24 w 3653"/>
                  <a:gd name="T26" fmla="+- 0 1700 1449"/>
                  <a:gd name="T27" fmla="*/ 1700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53" h="539">
                    <a:moveTo>
                      <a:pt x="2857" y="251"/>
                    </a:moveTo>
                    <a:lnTo>
                      <a:pt x="2853" y="271"/>
                    </a:lnTo>
                    <a:lnTo>
                      <a:pt x="2862" y="272"/>
                    </a:lnTo>
                    <a:lnTo>
                      <a:pt x="2912" y="281"/>
                    </a:lnTo>
                    <a:lnTo>
                      <a:pt x="2916" y="261"/>
                    </a:lnTo>
                    <a:lnTo>
                      <a:pt x="2865" y="252"/>
                    </a:lnTo>
                    <a:lnTo>
                      <a:pt x="2857" y="25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79" name="Freeform 202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449 8671"/>
                  <a:gd name="T1" fmla="*/ T0 w 3653"/>
                  <a:gd name="T2" fmla="+- 0 1687 1449"/>
                  <a:gd name="T3" fmla="*/ 1687 h 539"/>
                  <a:gd name="T4" fmla="+- 0 11445 8671"/>
                  <a:gd name="T5" fmla="*/ T4 w 3653"/>
                  <a:gd name="T6" fmla="+- 0 1707 1449"/>
                  <a:gd name="T7" fmla="*/ 1707 h 539"/>
                  <a:gd name="T8" fmla="+- 0 11505 8671"/>
                  <a:gd name="T9" fmla="*/ T8 w 3653"/>
                  <a:gd name="T10" fmla="+- 0 1716 1449"/>
                  <a:gd name="T11" fmla="*/ 1716 h 539"/>
                  <a:gd name="T12" fmla="+- 0 11508 8671"/>
                  <a:gd name="T13" fmla="*/ T12 w 3653"/>
                  <a:gd name="T14" fmla="+- 0 1697 1449"/>
                  <a:gd name="T15" fmla="*/ 1697 h 539"/>
                  <a:gd name="T16" fmla="+- 0 11449 8671"/>
                  <a:gd name="T17" fmla="*/ T16 w 3653"/>
                  <a:gd name="T18" fmla="+- 0 1687 1449"/>
                  <a:gd name="T19" fmla="*/ 1687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2778" y="238"/>
                    </a:moveTo>
                    <a:lnTo>
                      <a:pt x="2774" y="258"/>
                    </a:lnTo>
                    <a:lnTo>
                      <a:pt x="2834" y="267"/>
                    </a:lnTo>
                    <a:lnTo>
                      <a:pt x="2837" y="248"/>
                    </a:lnTo>
                    <a:lnTo>
                      <a:pt x="2778" y="23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0" name="Freeform 203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369 8671"/>
                  <a:gd name="T1" fmla="*/ T0 w 3653"/>
                  <a:gd name="T2" fmla="+- 0 1675 1449"/>
                  <a:gd name="T3" fmla="*/ 1675 h 539"/>
                  <a:gd name="T4" fmla="+- 0 11366 8671"/>
                  <a:gd name="T5" fmla="*/ T4 w 3653"/>
                  <a:gd name="T6" fmla="+- 0 1695 1449"/>
                  <a:gd name="T7" fmla="*/ 1695 h 539"/>
                  <a:gd name="T8" fmla="+- 0 11420 8671"/>
                  <a:gd name="T9" fmla="*/ T8 w 3653"/>
                  <a:gd name="T10" fmla="+- 0 1703 1449"/>
                  <a:gd name="T11" fmla="*/ 1703 h 539"/>
                  <a:gd name="T12" fmla="+- 0 11426 8671"/>
                  <a:gd name="T13" fmla="*/ T12 w 3653"/>
                  <a:gd name="T14" fmla="+- 0 1704 1449"/>
                  <a:gd name="T15" fmla="*/ 1704 h 539"/>
                  <a:gd name="T16" fmla="+- 0 11429 8671"/>
                  <a:gd name="T17" fmla="*/ T16 w 3653"/>
                  <a:gd name="T18" fmla="+- 0 1684 1449"/>
                  <a:gd name="T19" fmla="*/ 1684 h 539"/>
                  <a:gd name="T20" fmla="+- 0 11423 8671"/>
                  <a:gd name="T21" fmla="*/ T20 w 3653"/>
                  <a:gd name="T22" fmla="+- 0 1683 1449"/>
                  <a:gd name="T23" fmla="*/ 1683 h 539"/>
                  <a:gd name="T24" fmla="+- 0 11369 8671"/>
                  <a:gd name="T25" fmla="*/ T24 w 3653"/>
                  <a:gd name="T26" fmla="+- 0 1675 1449"/>
                  <a:gd name="T27" fmla="*/ 1675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53" h="539">
                    <a:moveTo>
                      <a:pt x="2698" y="226"/>
                    </a:moveTo>
                    <a:lnTo>
                      <a:pt x="2695" y="246"/>
                    </a:lnTo>
                    <a:lnTo>
                      <a:pt x="2749" y="254"/>
                    </a:lnTo>
                    <a:lnTo>
                      <a:pt x="2755" y="255"/>
                    </a:lnTo>
                    <a:lnTo>
                      <a:pt x="2758" y="235"/>
                    </a:lnTo>
                    <a:lnTo>
                      <a:pt x="2752" y="234"/>
                    </a:lnTo>
                    <a:lnTo>
                      <a:pt x="2698" y="22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1" name="Freeform 204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348 8671"/>
                  <a:gd name="T1" fmla="*/ T0 w 3653"/>
                  <a:gd name="T2" fmla="+- 0 1685 1449"/>
                  <a:gd name="T3" fmla="*/ 1685 h 539"/>
                  <a:gd name="T4" fmla="+- 0 11300 8671"/>
                  <a:gd name="T5" fmla="*/ T4 w 3653"/>
                  <a:gd name="T6" fmla="+- 0 1685 1449"/>
                  <a:gd name="T7" fmla="*/ 1685 h 539"/>
                  <a:gd name="T8" fmla="+- 0 11347 8671"/>
                  <a:gd name="T9" fmla="*/ T8 w 3653"/>
                  <a:gd name="T10" fmla="+- 0 1692 1449"/>
                  <a:gd name="T11" fmla="*/ 1692 h 539"/>
                  <a:gd name="T12" fmla="+- 0 11348 8671"/>
                  <a:gd name="T13" fmla="*/ T12 w 3653"/>
                  <a:gd name="T14" fmla="+- 0 1685 1449"/>
                  <a:gd name="T15" fmla="*/ 1685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653" h="539">
                    <a:moveTo>
                      <a:pt x="2677" y="236"/>
                    </a:moveTo>
                    <a:lnTo>
                      <a:pt x="2629" y="236"/>
                    </a:lnTo>
                    <a:lnTo>
                      <a:pt x="2676" y="243"/>
                    </a:lnTo>
                    <a:lnTo>
                      <a:pt x="2677" y="23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2" name="Freeform 205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290 8671"/>
                  <a:gd name="T1" fmla="*/ T0 w 3653"/>
                  <a:gd name="T2" fmla="+- 0 1663 1449"/>
                  <a:gd name="T3" fmla="*/ 1663 h 539"/>
                  <a:gd name="T4" fmla="+- 0 11287 8671"/>
                  <a:gd name="T5" fmla="*/ T4 w 3653"/>
                  <a:gd name="T6" fmla="+- 0 1683 1449"/>
                  <a:gd name="T7" fmla="*/ 1683 h 539"/>
                  <a:gd name="T8" fmla="+- 0 11300 8671"/>
                  <a:gd name="T9" fmla="*/ T8 w 3653"/>
                  <a:gd name="T10" fmla="+- 0 1685 1449"/>
                  <a:gd name="T11" fmla="*/ 1685 h 539"/>
                  <a:gd name="T12" fmla="+- 0 11300 8671"/>
                  <a:gd name="T13" fmla="*/ T12 w 3653"/>
                  <a:gd name="T14" fmla="+- 0 1685 1449"/>
                  <a:gd name="T15" fmla="*/ 1685 h 539"/>
                  <a:gd name="T16" fmla="+- 0 11348 8671"/>
                  <a:gd name="T17" fmla="*/ T16 w 3653"/>
                  <a:gd name="T18" fmla="+- 0 1685 1449"/>
                  <a:gd name="T19" fmla="*/ 1685 h 539"/>
                  <a:gd name="T20" fmla="+- 0 11350 8671"/>
                  <a:gd name="T21" fmla="*/ T20 w 3653"/>
                  <a:gd name="T22" fmla="+- 0 1672 1449"/>
                  <a:gd name="T23" fmla="*/ 1672 h 539"/>
                  <a:gd name="T24" fmla="+- 0 11290 8671"/>
                  <a:gd name="T25" fmla="*/ T24 w 3653"/>
                  <a:gd name="T26" fmla="+- 0 1663 1449"/>
                  <a:gd name="T27" fmla="*/ 1663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53" h="539">
                    <a:moveTo>
                      <a:pt x="2619" y="214"/>
                    </a:moveTo>
                    <a:lnTo>
                      <a:pt x="2616" y="234"/>
                    </a:lnTo>
                    <a:lnTo>
                      <a:pt x="2629" y="236"/>
                    </a:lnTo>
                    <a:lnTo>
                      <a:pt x="2677" y="236"/>
                    </a:lnTo>
                    <a:lnTo>
                      <a:pt x="2679" y="223"/>
                    </a:lnTo>
                    <a:lnTo>
                      <a:pt x="2619" y="21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3" name="Freeform 206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211 8671"/>
                  <a:gd name="T1" fmla="*/ T0 w 3653"/>
                  <a:gd name="T2" fmla="+- 0 1652 1449"/>
                  <a:gd name="T3" fmla="*/ 1652 h 539"/>
                  <a:gd name="T4" fmla="+- 0 11208 8671"/>
                  <a:gd name="T5" fmla="*/ T4 w 3653"/>
                  <a:gd name="T6" fmla="+- 0 1672 1449"/>
                  <a:gd name="T7" fmla="*/ 1672 h 539"/>
                  <a:gd name="T8" fmla="+- 0 11268 8671"/>
                  <a:gd name="T9" fmla="*/ T8 w 3653"/>
                  <a:gd name="T10" fmla="+- 0 1680 1449"/>
                  <a:gd name="T11" fmla="*/ 1680 h 539"/>
                  <a:gd name="T12" fmla="+- 0 11270 8671"/>
                  <a:gd name="T13" fmla="*/ T12 w 3653"/>
                  <a:gd name="T14" fmla="+- 0 1660 1449"/>
                  <a:gd name="T15" fmla="*/ 1660 h 539"/>
                  <a:gd name="T16" fmla="+- 0 11211 8671"/>
                  <a:gd name="T17" fmla="*/ T16 w 3653"/>
                  <a:gd name="T18" fmla="+- 0 1652 1449"/>
                  <a:gd name="T19" fmla="*/ 1652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2540" y="203"/>
                    </a:moveTo>
                    <a:lnTo>
                      <a:pt x="2537" y="223"/>
                    </a:lnTo>
                    <a:lnTo>
                      <a:pt x="2597" y="231"/>
                    </a:lnTo>
                    <a:lnTo>
                      <a:pt x="2599" y="211"/>
                    </a:lnTo>
                    <a:lnTo>
                      <a:pt x="2540" y="20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4" name="Freeform 207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131 8671"/>
                  <a:gd name="T1" fmla="*/ T0 w 3653"/>
                  <a:gd name="T2" fmla="+- 0 1642 1449"/>
                  <a:gd name="T3" fmla="*/ 1642 h 539"/>
                  <a:gd name="T4" fmla="+- 0 11129 8671"/>
                  <a:gd name="T5" fmla="*/ T4 w 3653"/>
                  <a:gd name="T6" fmla="+- 0 1662 1449"/>
                  <a:gd name="T7" fmla="*/ 1662 h 539"/>
                  <a:gd name="T8" fmla="+- 0 11175 8671"/>
                  <a:gd name="T9" fmla="*/ T8 w 3653"/>
                  <a:gd name="T10" fmla="+- 0 1667 1449"/>
                  <a:gd name="T11" fmla="*/ 1667 h 539"/>
                  <a:gd name="T12" fmla="+- 0 11188 8671"/>
                  <a:gd name="T13" fmla="*/ T12 w 3653"/>
                  <a:gd name="T14" fmla="+- 0 1669 1449"/>
                  <a:gd name="T15" fmla="*/ 1669 h 539"/>
                  <a:gd name="T16" fmla="+- 0 11191 8671"/>
                  <a:gd name="T17" fmla="*/ T16 w 3653"/>
                  <a:gd name="T18" fmla="+- 0 1650 1449"/>
                  <a:gd name="T19" fmla="*/ 1650 h 539"/>
                  <a:gd name="T20" fmla="+- 0 11177 8671"/>
                  <a:gd name="T21" fmla="*/ T20 w 3653"/>
                  <a:gd name="T22" fmla="+- 0 1648 1449"/>
                  <a:gd name="T23" fmla="*/ 1648 h 539"/>
                  <a:gd name="T24" fmla="+- 0 11131 8671"/>
                  <a:gd name="T25" fmla="*/ T24 w 3653"/>
                  <a:gd name="T26" fmla="+- 0 1642 1449"/>
                  <a:gd name="T27" fmla="*/ 1642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53" h="539">
                    <a:moveTo>
                      <a:pt x="2460" y="193"/>
                    </a:moveTo>
                    <a:lnTo>
                      <a:pt x="2458" y="213"/>
                    </a:lnTo>
                    <a:lnTo>
                      <a:pt x="2504" y="218"/>
                    </a:lnTo>
                    <a:lnTo>
                      <a:pt x="2517" y="220"/>
                    </a:lnTo>
                    <a:lnTo>
                      <a:pt x="2520" y="201"/>
                    </a:lnTo>
                    <a:lnTo>
                      <a:pt x="2506" y="199"/>
                    </a:lnTo>
                    <a:lnTo>
                      <a:pt x="2460" y="19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5" name="Freeform 208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1052 8671"/>
                  <a:gd name="T1" fmla="*/ T0 w 3653"/>
                  <a:gd name="T2" fmla="+- 0 1632 1449"/>
                  <a:gd name="T3" fmla="*/ 1632 h 539"/>
                  <a:gd name="T4" fmla="+- 0 11050 8671"/>
                  <a:gd name="T5" fmla="*/ T4 w 3653"/>
                  <a:gd name="T6" fmla="+- 0 1652 1449"/>
                  <a:gd name="T7" fmla="*/ 1652 h 539"/>
                  <a:gd name="T8" fmla="+- 0 11109 8671"/>
                  <a:gd name="T9" fmla="*/ T8 w 3653"/>
                  <a:gd name="T10" fmla="+- 0 1659 1449"/>
                  <a:gd name="T11" fmla="*/ 1659 h 539"/>
                  <a:gd name="T12" fmla="+- 0 11112 8671"/>
                  <a:gd name="T13" fmla="*/ T12 w 3653"/>
                  <a:gd name="T14" fmla="+- 0 1639 1449"/>
                  <a:gd name="T15" fmla="*/ 1639 h 539"/>
                  <a:gd name="T16" fmla="+- 0 11052 8671"/>
                  <a:gd name="T17" fmla="*/ T16 w 3653"/>
                  <a:gd name="T18" fmla="+- 0 1632 1449"/>
                  <a:gd name="T19" fmla="*/ 1632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2381" y="183"/>
                    </a:moveTo>
                    <a:lnTo>
                      <a:pt x="2379" y="203"/>
                    </a:lnTo>
                    <a:lnTo>
                      <a:pt x="2438" y="210"/>
                    </a:lnTo>
                    <a:lnTo>
                      <a:pt x="2441" y="190"/>
                    </a:lnTo>
                    <a:lnTo>
                      <a:pt x="2381" y="18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6" name="Freeform 209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0972 8671"/>
                  <a:gd name="T1" fmla="*/ T0 w 3653"/>
                  <a:gd name="T2" fmla="+- 0 1623 1449"/>
                  <a:gd name="T3" fmla="*/ 1623 h 539"/>
                  <a:gd name="T4" fmla="+- 0 10970 8671"/>
                  <a:gd name="T5" fmla="*/ T4 w 3653"/>
                  <a:gd name="T6" fmla="+- 0 1643 1449"/>
                  <a:gd name="T7" fmla="*/ 1643 h 539"/>
                  <a:gd name="T8" fmla="+- 0 11030 8671"/>
                  <a:gd name="T9" fmla="*/ T8 w 3653"/>
                  <a:gd name="T10" fmla="+- 0 1649 1449"/>
                  <a:gd name="T11" fmla="*/ 1649 h 539"/>
                  <a:gd name="T12" fmla="+- 0 11032 8671"/>
                  <a:gd name="T13" fmla="*/ T12 w 3653"/>
                  <a:gd name="T14" fmla="+- 0 1630 1449"/>
                  <a:gd name="T15" fmla="*/ 1630 h 539"/>
                  <a:gd name="T16" fmla="+- 0 10972 8671"/>
                  <a:gd name="T17" fmla="*/ T16 w 3653"/>
                  <a:gd name="T18" fmla="+- 0 1623 1449"/>
                  <a:gd name="T19" fmla="*/ 1623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2301" y="174"/>
                    </a:moveTo>
                    <a:lnTo>
                      <a:pt x="2299" y="194"/>
                    </a:lnTo>
                    <a:lnTo>
                      <a:pt x="2359" y="200"/>
                    </a:lnTo>
                    <a:lnTo>
                      <a:pt x="2361" y="181"/>
                    </a:lnTo>
                    <a:lnTo>
                      <a:pt x="2301" y="17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7" name="Freeform 210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0893 8671"/>
                  <a:gd name="T1" fmla="*/ T0 w 3653"/>
                  <a:gd name="T2" fmla="+- 0 1614 1449"/>
                  <a:gd name="T3" fmla="*/ 1614 h 539"/>
                  <a:gd name="T4" fmla="+- 0 10891 8671"/>
                  <a:gd name="T5" fmla="*/ T4 w 3653"/>
                  <a:gd name="T6" fmla="+- 0 1633 1449"/>
                  <a:gd name="T7" fmla="*/ 1633 h 539"/>
                  <a:gd name="T8" fmla="+- 0 10909 8671"/>
                  <a:gd name="T9" fmla="*/ T8 w 3653"/>
                  <a:gd name="T10" fmla="+- 0 1635 1449"/>
                  <a:gd name="T11" fmla="*/ 1635 h 539"/>
                  <a:gd name="T12" fmla="+- 0 10950 8671"/>
                  <a:gd name="T13" fmla="*/ T12 w 3653"/>
                  <a:gd name="T14" fmla="+- 0 1640 1449"/>
                  <a:gd name="T15" fmla="*/ 1640 h 539"/>
                  <a:gd name="T16" fmla="+- 0 10953 8671"/>
                  <a:gd name="T17" fmla="*/ T16 w 3653"/>
                  <a:gd name="T18" fmla="+- 0 1620 1449"/>
                  <a:gd name="T19" fmla="*/ 1620 h 539"/>
                  <a:gd name="T20" fmla="+- 0 10893 8671"/>
                  <a:gd name="T21" fmla="*/ T20 w 3653"/>
                  <a:gd name="T22" fmla="+- 0 1614 1449"/>
                  <a:gd name="T23" fmla="*/ 1614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653" h="539">
                    <a:moveTo>
                      <a:pt x="2222" y="165"/>
                    </a:moveTo>
                    <a:lnTo>
                      <a:pt x="2220" y="184"/>
                    </a:lnTo>
                    <a:lnTo>
                      <a:pt x="2238" y="186"/>
                    </a:lnTo>
                    <a:lnTo>
                      <a:pt x="2279" y="191"/>
                    </a:lnTo>
                    <a:lnTo>
                      <a:pt x="2282" y="171"/>
                    </a:lnTo>
                    <a:lnTo>
                      <a:pt x="2222" y="165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8" name="Freeform 211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0813 8671"/>
                  <a:gd name="T1" fmla="*/ T0 w 3653"/>
                  <a:gd name="T2" fmla="+- 0 1605 1449"/>
                  <a:gd name="T3" fmla="*/ 1605 h 539"/>
                  <a:gd name="T4" fmla="+- 0 10811 8671"/>
                  <a:gd name="T5" fmla="*/ T4 w 3653"/>
                  <a:gd name="T6" fmla="+- 0 1625 1449"/>
                  <a:gd name="T7" fmla="*/ 1625 h 539"/>
                  <a:gd name="T8" fmla="+- 0 10871 8671"/>
                  <a:gd name="T9" fmla="*/ T8 w 3653"/>
                  <a:gd name="T10" fmla="+- 0 1631 1449"/>
                  <a:gd name="T11" fmla="*/ 1631 h 539"/>
                  <a:gd name="T12" fmla="+- 0 10873 8671"/>
                  <a:gd name="T13" fmla="*/ T12 w 3653"/>
                  <a:gd name="T14" fmla="+- 0 1611 1449"/>
                  <a:gd name="T15" fmla="*/ 1611 h 539"/>
                  <a:gd name="T16" fmla="+- 0 10813 8671"/>
                  <a:gd name="T17" fmla="*/ T16 w 3653"/>
                  <a:gd name="T18" fmla="+- 0 1605 1449"/>
                  <a:gd name="T19" fmla="*/ 1605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2142" y="156"/>
                    </a:moveTo>
                    <a:lnTo>
                      <a:pt x="2140" y="176"/>
                    </a:lnTo>
                    <a:lnTo>
                      <a:pt x="2200" y="182"/>
                    </a:lnTo>
                    <a:lnTo>
                      <a:pt x="2202" y="162"/>
                    </a:lnTo>
                    <a:lnTo>
                      <a:pt x="2142" y="15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89" name="Freeform 212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0734 8671"/>
                  <a:gd name="T1" fmla="*/ T0 w 3653"/>
                  <a:gd name="T2" fmla="+- 0 1597 1449"/>
                  <a:gd name="T3" fmla="*/ 1597 h 539"/>
                  <a:gd name="T4" fmla="+- 0 10732 8671"/>
                  <a:gd name="T5" fmla="*/ T4 w 3653"/>
                  <a:gd name="T6" fmla="+- 0 1617 1449"/>
                  <a:gd name="T7" fmla="*/ 1617 h 539"/>
                  <a:gd name="T8" fmla="+- 0 10791 8671"/>
                  <a:gd name="T9" fmla="*/ T8 w 3653"/>
                  <a:gd name="T10" fmla="+- 0 1623 1449"/>
                  <a:gd name="T11" fmla="*/ 1623 h 539"/>
                  <a:gd name="T12" fmla="+- 0 10793 8671"/>
                  <a:gd name="T13" fmla="*/ T12 w 3653"/>
                  <a:gd name="T14" fmla="+- 0 1603 1449"/>
                  <a:gd name="T15" fmla="*/ 1603 h 539"/>
                  <a:gd name="T16" fmla="+- 0 10734 8671"/>
                  <a:gd name="T17" fmla="*/ T16 w 3653"/>
                  <a:gd name="T18" fmla="+- 0 1597 1449"/>
                  <a:gd name="T19" fmla="*/ 1597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2063" y="148"/>
                    </a:moveTo>
                    <a:lnTo>
                      <a:pt x="2061" y="168"/>
                    </a:lnTo>
                    <a:lnTo>
                      <a:pt x="2120" y="174"/>
                    </a:lnTo>
                    <a:lnTo>
                      <a:pt x="2122" y="154"/>
                    </a:lnTo>
                    <a:lnTo>
                      <a:pt x="2063" y="14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0" name="Freeform 213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0654 8671"/>
                  <a:gd name="T1" fmla="*/ T0 w 3653"/>
                  <a:gd name="T2" fmla="+- 0 1589 1449"/>
                  <a:gd name="T3" fmla="*/ 1589 h 539"/>
                  <a:gd name="T4" fmla="+- 0 10652 8671"/>
                  <a:gd name="T5" fmla="*/ T4 w 3653"/>
                  <a:gd name="T6" fmla="+- 0 1609 1449"/>
                  <a:gd name="T7" fmla="*/ 1609 h 539"/>
                  <a:gd name="T8" fmla="+- 0 10712 8671"/>
                  <a:gd name="T9" fmla="*/ T8 w 3653"/>
                  <a:gd name="T10" fmla="+- 0 1615 1449"/>
                  <a:gd name="T11" fmla="*/ 1615 h 539"/>
                  <a:gd name="T12" fmla="+- 0 10714 8671"/>
                  <a:gd name="T13" fmla="*/ T12 w 3653"/>
                  <a:gd name="T14" fmla="+- 0 1595 1449"/>
                  <a:gd name="T15" fmla="*/ 1595 h 539"/>
                  <a:gd name="T16" fmla="+- 0 10654 8671"/>
                  <a:gd name="T17" fmla="*/ T16 w 3653"/>
                  <a:gd name="T18" fmla="+- 0 1589 1449"/>
                  <a:gd name="T19" fmla="*/ 1589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983" y="140"/>
                    </a:moveTo>
                    <a:lnTo>
                      <a:pt x="1981" y="160"/>
                    </a:lnTo>
                    <a:lnTo>
                      <a:pt x="2041" y="166"/>
                    </a:lnTo>
                    <a:lnTo>
                      <a:pt x="2043" y="146"/>
                    </a:lnTo>
                    <a:lnTo>
                      <a:pt x="1983" y="14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1" name="Freeform 214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0574 8671"/>
                  <a:gd name="T1" fmla="*/ T0 w 3653"/>
                  <a:gd name="T2" fmla="+- 0 1582 1449"/>
                  <a:gd name="T3" fmla="*/ 1582 h 539"/>
                  <a:gd name="T4" fmla="+- 0 10573 8671"/>
                  <a:gd name="T5" fmla="*/ T4 w 3653"/>
                  <a:gd name="T6" fmla="+- 0 1602 1449"/>
                  <a:gd name="T7" fmla="*/ 1602 h 539"/>
                  <a:gd name="T8" fmla="+- 0 10632 8671"/>
                  <a:gd name="T9" fmla="*/ T8 w 3653"/>
                  <a:gd name="T10" fmla="+- 0 1607 1449"/>
                  <a:gd name="T11" fmla="*/ 1607 h 539"/>
                  <a:gd name="T12" fmla="+- 0 10634 8671"/>
                  <a:gd name="T13" fmla="*/ T12 w 3653"/>
                  <a:gd name="T14" fmla="+- 0 1587 1449"/>
                  <a:gd name="T15" fmla="*/ 1587 h 539"/>
                  <a:gd name="T16" fmla="+- 0 10574 8671"/>
                  <a:gd name="T17" fmla="*/ T16 w 3653"/>
                  <a:gd name="T18" fmla="+- 0 1582 1449"/>
                  <a:gd name="T19" fmla="*/ 1582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903" y="133"/>
                    </a:moveTo>
                    <a:lnTo>
                      <a:pt x="1902" y="153"/>
                    </a:lnTo>
                    <a:lnTo>
                      <a:pt x="1961" y="158"/>
                    </a:lnTo>
                    <a:lnTo>
                      <a:pt x="1963" y="138"/>
                    </a:lnTo>
                    <a:lnTo>
                      <a:pt x="1903" y="13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2" name="Freeform 215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0495 8671"/>
                  <a:gd name="T1" fmla="*/ T0 w 3653"/>
                  <a:gd name="T2" fmla="+- 0 1575 1449"/>
                  <a:gd name="T3" fmla="*/ 1575 h 539"/>
                  <a:gd name="T4" fmla="+- 0 10493 8671"/>
                  <a:gd name="T5" fmla="*/ T4 w 3653"/>
                  <a:gd name="T6" fmla="+- 0 1595 1449"/>
                  <a:gd name="T7" fmla="*/ 1595 h 539"/>
                  <a:gd name="T8" fmla="+- 0 10553 8671"/>
                  <a:gd name="T9" fmla="*/ T8 w 3653"/>
                  <a:gd name="T10" fmla="+- 0 1600 1449"/>
                  <a:gd name="T11" fmla="*/ 1600 h 539"/>
                  <a:gd name="T12" fmla="+- 0 10554 8671"/>
                  <a:gd name="T13" fmla="*/ T12 w 3653"/>
                  <a:gd name="T14" fmla="+- 0 1580 1449"/>
                  <a:gd name="T15" fmla="*/ 1580 h 539"/>
                  <a:gd name="T16" fmla="+- 0 10495 8671"/>
                  <a:gd name="T17" fmla="*/ T16 w 3653"/>
                  <a:gd name="T18" fmla="+- 0 1575 1449"/>
                  <a:gd name="T19" fmla="*/ 1575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824" y="126"/>
                    </a:moveTo>
                    <a:lnTo>
                      <a:pt x="1822" y="146"/>
                    </a:lnTo>
                    <a:lnTo>
                      <a:pt x="1882" y="151"/>
                    </a:lnTo>
                    <a:lnTo>
                      <a:pt x="1883" y="131"/>
                    </a:lnTo>
                    <a:lnTo>
                      <a:pt x="1824" y="12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3" name="Freeform 216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0415 8671"/>
                  <a:gd name="T1" fmla="*/ T0 w 3653"/>
                  <a:gd name="T2" fmla="+- 0 1568 1449"/>
                  <a:gd name="T3" fmla="*/ 1568 h 539"/>
                  <a:gd name="T4" fmla="+- 0 10413 8671"/>
                  <a:gd name="T5" fmla="*/ T4 w 3653"/>
                  <a:gd name="T6" fmla="+- 0 1588 1449"/>
                  <a:gd name="T7" fmla="*/ 1588 h 539"/>
                  <a:gd name="T8" fmla="+- 0 10473 8671"/>
                  <a:gd name="T9" fmla="*/ T8 w 3653"/>
                  <a:gd name="T10" fmla="+- 0 1593 1449"/>
                  <a:gd name="T11" fmla="*/ 1593 h 539"/>
                  <a:gd name="T12" fmla="+- 0 10475 8671"/>
                  <a:gd name="T13" fmla="*/ T12 w 3653"/>
                  <a:gd name="T14" fmla="+- 0 1573 1449"/>
                  <a:gd name="T15" fmla="*/ 1573 h 539"/>
                  <a:gd name="T16" fmla="+- 0 10415 8671"/>
                  <a:gd name="T17" fmla="*/ T16 w 3653"/>
                  <a:gd name="T18" fmla="+- 0 1568 1449"/>
                  <a:gd name="T19" fmla="*/ 1568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744" y="119"/>
                    </a:moveTo>
                    <a:lnTo>
                      <a:pt x="1742" y="139"/>
                    </a:lnTo>
                    <a:lnTo>
                      <a:pt x="1802" y="144"/>
                    </a:lnTo>
                    <a:lnTo>
                      <a:pt x="1804" y="124"/>
                    </a:lnTo>
                    <a:lnTo>
                      <a:pt x="1744" y="119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4" name="Freeform 217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0335 8671"/>
                  <a:gd name="T1" fmla="*/ T0 w 3653"/>
                  <a:gd name="T2" fmla="+- 0 1562 1449"/>
                  <a:gd name="T3" fmla="*/ 1562 h 539"/>
                  <a:gd name="T4" fmla="+- 0 10333 8671"/>
                  <a:gd name="T5" fmla="*/ T4 w 3653"/>
                  <a:gd name="T6" fmla="+- 0 1582 1449"/>
                  <a:gd name="T7" fmla="*/ 1582 h 539"/>
                  <a:gd name="T8" fmla="+- 0 10393 8671"/>
                  <a:gd name="T9" fmla="*/ T8 w 3653"/>
                  <a:gd name="T10" fmla="+- 0 1587 1449"/>
                  <a:gd name="T11" fmla="*/ 1587 h 539"/>
                  <a:gd name="T12" fmla="+- 0 10395 8671"/>
                  <a:gd name="T13" fmla="*/ T12 w 3653"/>
                  <a:gd name="T14" fmla="+- 0 1567 1449"/>
                  <a:gd name="T15" fmla="*/ 1567 h 539"/>
                  <a:gd name="T16" fmla="+- 0 10335 8671"/>
                  <a:gd name="T17" fmla="*/ T16 w 3653"/>
                  <a:gd name="T18" fmla="+- 0 1562 1449"/>
                  <a:gd name="T19" fmla="*/ 1562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664" y="113"/>
                    </a:moveTo>
                    <a:lnTo>
                      <a:pt x="1662" y="133"/>
                    </a:lnTo>
                    <a:lnTo>
                      <a:pt x="1722" y="138"/>
                    </a:lnTo>
                    <a:lnTo>
                      <a:pt x="1724" y="118"/>
                    </a:lnTo>
                    <a:lnTo>
                      <a:pt x="1664" y="11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5" name="Freeform 218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0255 8671"/>
                  <a:gd name="T1" fmla="*/ T0 w 3653"/>
                  <a:gd name="T2" fmla="+- 0 1556 1449"/>
                  <a:gd name="T3" fmla="*/ 1556 h 539"/>
                  <a:gd name="T4" fmla="+- 0 10254 8671"/>
                  <a:gd name="T5" fmla="*/ T4 w 3653"/>
                  <a:gd name="T6" fmla="+- 0 1576 1449"/>
                  <a:gd name="T7" fmla="*/ 1576 h 539"/>
                  <a:gd name="T8" fmla="+- 0 10314 8671"/>
                  <a:gd name="T9" fmla="*/ T8 w 3653"/>
                  <a:gd name="T10" fmla="+- 0 1580 1449"/>
                  <a:gd name="T11" fmla="*/ 1580 h 539"/>
                  <a:gd name="T12" fmla="+- 0 10315 8671"/>
                  <a:gd name="T13" fmla="*/ T12 w 3653"/>
                  <a:gd name="T14" fmla="+- 0 1560 1449"/>
                  <a:gd name="T15" fmla="*/ 1560 h 539"/>
                  <a:gd name="T16" fmla="+- 0 10255 8671"/>
                  <a:gd name="T17" fmla="*/ T16 w 3653"/>
                  <a:gd name="T18" fmla="+- 0 1556 1449"/>
                  <a:gd name="T19" fmla="*/ 1556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584" y="107"/>
                    </a:moveTo>
                    <a:lnTo>
                      <a:pt x="1583" y="127"/>
                    </a:lnTo>
                    <a:lnTo>
                      <a:pt x="1643" y="131"/>
                    </a:lnTo>
                    <a:lnTo>
                      <a:pt x="1644" y="111"/>
                    </a:lnTo>
                    <a:lnTo>
                      <a:pt x="1584" y="10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6" name="Freeform 219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0175 8671"/>
                  <a:gd name="T1" fmla="*/ T0 w 3653"/>
                  <a:gd name="T2" fmla="+- 0 1550 1449"/>
                  <a:gd name="T3" fmla="*/ 1550 h 539"/>
                  <a:gd name="T4" fmla="+- 0 10174 8671"/>
                  <a:gd name="T5" fmla="*/ T4 w 3653"/>
                  <a:gd name="T6" fmla="+- 0 1570 1449"/>
                  <a:gd name="T7" fmla="*/ 1570 h 539"/>
                  <a:gd name="T8" fmla="+- 0 10234 8671"/>
                  <a:gd name="T9" fmla="*/ T8 w 3653"/>
                  <a:gd name="T10" fmla="+- 0 1574 1449"/>
                  <a:gd name="T11" fmla="*/ 1574 h 539"/>
                  <a:gd name="T12" fmla="+- 0 10235 8671"/>
                  <a:gd name="T13" fmla="*/ T12 w 3653"/>
                  <a:gd name="T14" fmla="+- 0 1554 1449"/>
                  <a:gd name="T15" fmla="*/ 1554 h 539"/>
                  <a:gd name="T16" fmla="+- 0 10175 8671"/>
                  <a:gd name="T17" fmla="*/ T16 w 3653"/>
                  <a:gd name="T18" fmla="+- 0 1550 1449"/>
                  <a:gd name="T19" fmla="*/ 1550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504" y="101"/>
                    </a:moveTo>
                    <a:lnTo>
                      <a:pt x="1503" y="121"/>
                    </a:lnTo>
                    <a:lnTo>
                      <a:pt x="1563" y="125"/>
                    </a:lnTo>
                    <a:lnTo>
                      <a:pt x="1564" y="105"/>
                    </a:lnTo>
                    <a:lnTo>
                      <a:pt x="1504" y="10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7" name="Freeform 220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0096 8671"/>
                  <a:gd name="T1" fmla="*/ T0 w 3653"/>
                  <a:gd name="T2" fmla="+- 0 1545 1449"/>
                  <a:gd name="T3" fmla="*/ 1545 h 539"/>
                  <a:gd name="T4" fmla="+- 0 10094 8671"/>
                  <a:gd name="T5" fmla="*/ T4 w 3653"/>
                  <a:gd name="T6" fmla="+- 0 1565 1449"/>
                  <a:gd name="T7" fmla="*/ 1565 h 539"/>
                  <a:gd name="T8" fmla="+- 0 10154 8671"/>
                  <a:gd name="T9" fmla="*/ T8 w 3653"/>
                  <a:gd name="T10" fmla="+- 0 1569 1449"/>
                  <a:gd name="T11" fmla="*/ 1569 h 539"/>
                  <a:gd name="T12" fmla="+- 0 10155 8671"/>
                  <a:gd name="T13" fmla="*/ T12 w 3653"/>
                  <a:gd name="T14" fmla="+- 0 1549 1449"/>
                  <a:gd name="T15" fmla="*/ 1549 h 539"/>
                  <a:gd name="T16" fmla="+- 0 10096 8671"/>
                  <a:gd name="T17" fmla="*/ T16 w 3653"/>
                  <a:gd name="T18" fmla="+- 0 1545 1449"/>
                  <a:gd name="T19" fmla="*/ 1545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425" y="96"/>
                    </a:moveTo>
                    <a:lnTo>
                      <a:pt x="1423" y="116"/>
                    </a:lnTo>
                    <a:lnTo>
                      <a:pt x="1483" y="120"/>
                    </a:lnTo>
                    <a:lnTo>
                      <a:pt x="1484" y="100"/>
                    </a:lnTo>
                    <a:lnTo>
                      <a:pt x="1425" y="9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8" name="Freeform 221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10016 8671"/>
                  <a:gd name="T1" fmla="*/ T0 w 3653"/>
                  <a:gd name="T2" fmla="+- 0 1540 1449"/>
                  <a:gd name="T3" fmla="*/ 1540 h 539"/>
                  <a:gd name="T4" fmla="+- 0 10014 8671"/>
                  <a:gd name="T5" fmla="*/ T4 w 3653"/>
                  <a:gd name="T6" fmla="+- 0 1559 1449"/>
                  <a:gd name="T7" fmla="*/ 1559 h 539"/>
                  <a:gd name="T8" fmla="+- 0 10074 8671"/>
                  <a:gd name="T9" fmla="*/ T8 w 3653"/>
                  <a:gd name="T10" fmla="+- 0 1563 1449"/>
                  <a:gd name="T11" fmla="*/ 1563 h 539"/>
                  <a:gd name="T12" fmla="+- 0 10076 8671"/>
                  <a:gd name="T13" fmla="*/ T12 w 3653"/>
                  <a:gd name="T14" fmla="+- 0 1543 1449"/>
                  <a:gd name="T15" fmla="*/ 1543 h 539"/>
                  <a:gd name="T16" fmla="+- 0 10016 8671"/>
                  <a:gd name="T17" fmla="*/ T16 w 3653"/>
                  <a:gd name="T18" fmla="+- 0 1540 1449"/>
                  <a:gd name="T19" fmla="*/ 1540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345" y="91"/>
                    </a:moveTo>
                    <a:lnTo>
                      <a:pt x="1343" y="110"/>
                    </a:lnTo>
                    <a:lnTo>
                      <a:pt x="1403" y="114"/>
                    </a:lnTo>
                    <a:lnTo>
                      <a:pt x="1405" y="94"/>
                    </a:lnTo>
                    <a:lnTo>
                      <a:pt x="1345" y="9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99" name="Freeform 222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9936 8671"/>
                  <a:gd name="T1" fmla="*/ T0 w 3653"/>
                  <a:gd name="T2" fmla="+- 0 1535 1449"/>
                  <a:gd name="T3" fmla="*/ 1535 h 539"/>
                  <a:gd name="T4" fmla="+- 0 9935 8671"/>
                  <a:gd name="T5" fmla="*/ T4 w 3653"/>
                  <a:gd name="T6" fmla="+- 0 1555 1449"/>
                  <a:gd name="T7" fmla="*/ 1555 h 539"/>
                  <a:gd name="T8" fmla="+- 0 9995 8671"/>
                  <a:gd name="T9" fmla="*/ T8 w 3653"/>
                  <a:gd name="T10" fmla="+- 0 1558 1449"/>
                  <a:gd name="T11" fmla="*/ 1558 h 539"/>
                  <a:gd name="T12" fmla="+- 0 9996 8671"/>
                  <a:gd name="T13" fmla="*/ T12 w 3653"/>
                  <a:gd name="T14" fmla="+- 0 1538 1449"/>
                  <a:gd name="T15" fmla="*/ 1538 h 539"/>
                  <a:gd name="T16" fmla="+- 0 9936 8671"/>
                  <a:gd name="T17" fmla="*/ T16 w 3653"/>
                  <a:gd name="T18" fmla="+- 0 1535 1449"/>
                  <a:gd name="T19" fmla="*/ 1535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265" y="86"/>
                    </a:moveTo>
                    <a:lnTo>
                      <a:pt x="1264" y="106"/>
                    </a:lnTo>
                    <a:lnTo>
                      <a:pt x="1324" y="109"/>
                    </a:lnTo>
                    <a:lnTo>
                      <a:pt x="1325" y="89"/>
                    </a:lnTo>
                    <a:lnTo>
                      <a:pt x="1265" y="86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0" name="Freeform 223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9856 8671"/>
                  <a:gd name="T1" fmla="*/ T0 w 3653"/>
                  <a:gd name="T2" fmla="+- 0 1530 1449"/>
                  <a:gd name="T3" fmla="*/ 1530 h 539"/>
                  <a:gd name="T4" fmla="+- 0 9855 8671"/>
                  <a:gd name="T5" fmla="*/ T4 w 3653"/>
                  <a:gd name="T6" fmla="+- 0 1550 1449"/>
                  <a:gd name="T7" fmla="*/ 1550 h 539"/>
                  <a:gd name="T8" fmla="+- 0 9915 8671"/>
                  <a:gd name="T9" fmla="*/ T8 w 3653"/>
                  <a:gd name="T10" fmla="+- 0 1554 1449"/>
                  <a:gd name="T11" fmla="*/ 1554 h 539"/>
                  <a:gd name="T12" fmla="+- 0 9916 8671"/>
                  <a:gd name="T13" fmla="*/ T12 w 3653"/>
                  <a:gd name="T14" fmla="+- 0 1534 1449"/>
                  <a:gd name="T15" fmla="*/ 1534 h 539"/>
                  <a:gd name="T16" fmla="+- 0 9856 8671"/>
                  <a:gd name="T17" fmla="*/ T16 w 3653"/>
                  <a:gd name="T18" fmla="+- 0 1530 1449"/>
                  <a:gd name="T19" fmla="*/ 1530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185" y="81"/>
                    </a:moveTo>
                    <a:lnTo>
                      <a:pt x="1184" y="101"/>
                    </a:lnTo>
                    <a:lnTo>
                      <a:pt x="1244" y="105"/>
                    </a:lnTo>
                    <a:lnTo>
                      <a:pt x="1245" y="85"/>
                    </a:lnTo>
                    <a:lnTo>
                      <a:pt x="1185" y="8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1" name="Freeform 224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9776 8671"/>
                  <a:gd name="T1" fmla="*/ T0 w 3653"/>
                  <a:gd name="T2" fmla="+- 0 1526 1449"/>
                  <a:gd name="T3" fmla="*/ 1526 h 539"/>
                  <a:gd name="T4" fmla="+- 0 9775 8671"/>
                  <a:gd name="T5" fmla="*/ T4 w 3653"/>
                  <a:gd name="T6" fmla="+- 0 1546 1449"/>
                  <a:gd name="T7" fmla="*/ 1546 h 539"/>
                  <a:gd name="T8" fmla="+- 0 9835 8671"/>
                  <a:gd name="T9" fmla="*/ T8 w 3653"/>
                  <a:gd name="T10" fmla="+- 0 1549 1449"/>
                  <a:gd name="T11" fmla="*/ 1549 h 539"/>
                  <a:gd name="T12" fmla="+- 0 9836 8671"/>
                  <a:gd name="T13" fmla="*/ T12 w 3653"/>
                  <a:gd name="T14" fmla="+- 0 1529 1449"/>
                  <a:gd name="T15" fmla="*/ 1529 h 539"/>
                  <a:gd name="T16" fmla="+- 0 9776 8671"/>
                  <a:gd name="T17" fmla="*/ T16 w 3653"/>
                  <a:gd name="T18" fmla="+- 0 1526 1449"/>
                  <a:gd name="T19" fmla="*/ 1526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105" y="77"/>
                    </a:moveTo>
                    <a:lnTo>
                      <a:pt x="1104" y="97"/>
                    </a:lnTo>
                    <a:lnTo>
                      <a:pt x="1164" y="100"/>
                    </a:lnTo>
                    <a:lnTo>
                      <a:pt x="1165" y="80"/>
                    </a:lnTo>
                    <a:lnTo>
                      <a:pt x="1105" y="7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2" name="Freeform 225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9696 8671"/>
                  <a:gd name="T1" fmla="*/ T0 w 3653"/>
                  <a:gd name="T2" fmla="+- 0 1522 1449"/>
                  <a:gd name="T3" fmla="*/ 1522 h 539"/>
                  <a:gd name="T4" fmla="+- 0 9695 8671"/>
                  <a:gd name="T5" fmla="*/ T4 w 3653"/>
                  <a:gd name="T6" fmla="+- 0 1542 1449"/>
                  <a:gd name="T7" fmla="*/ 1542 h 539"/>
                  <a:gd name="T8" fmla="+- 0 9755 8671"/>
                  <a:gd name="T9" fmla="*/ T8 w 3653"/>
                  <a:gd name="T10" fmla="+- 0 1545 1449"/>
                  <a:gd name="T11" fmla="*/ 1545 h 539"/>
                  <a:gd name="T12" fmla="+- 0 9756 8671"/>
                  <a:gd name="T13" fmla="*/ T12 w 3653"/>
                  <a:gd name="T14" fmla="+- 0 1525 1449"/>
                  <a:gd name="T15" fmla="*/ 1525 h 539"/>
                  <a:gd name="T16" fmla="+- 0 9696 8671"/>
                  <a:gd name="T17" fmla="*/ T16 w 3653"/>
                  <a:gd name="T18" fmla="+- 0 1522 1449"/>
                  <a:gd name="T19" fmla="*/ 1522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025" y="73"/>
                    </a:moveTo>
                    <a:lnTo>
                      <a:pt x="1024" y="93"/>
                    </a:lnTo>
                    <a:lnTo>
                      <a:pt x="1084" y="96"/>
                    </a:lnTo>
                    <a:lnTo>
                      <a:pt x="1085" y="76"/>
                    </a:lnTo>
                    <a:lnTo>
                      <a:pt x="1025" y="7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3" name="Freeform 226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9616 8671"/>
                  <a:gd name="T1" fmla="*/ T0 w 3653"/>
                  <a:gd name="T2" fmla="+- 0 1519 1449"/>
                  <a:gd name="T3" fmla="*/ 1519 h 539"/>
                  <a:gd name="T4" fmla="+- 0 9615 8671"/>
                  <a:gd name="T5" fmla="*/ T4 w 3653"/>
                  <a:gd name="T6" fmla="+- 0 1539 1449"/>
                  <a:gd name="T7" fmla="*/ 1539 h 539"/>
                  <a:gd name="T8" fmla="+- 0 9675 8671"/>
                  <a:gd name="T9" fmla="*/ T8 w 3653"/>
                  <a:gd name="T10" fmla="+- 0 1541 1449"/>
                  <a:gd name="T11" fmla="*/ 1541 h 539"/>
                  <a:gd name="T12" fmla="+- 0 9676 8671"/>
                  <a:gd name="T13" fmla="*/ T12 w 3653"/>
                  <a:gd name="T14" fmla="+- 0 1521 1449"/>
                  <a:gd name="T15" fmla="*/ 1521 h 539"/>
                  <a:gd name="T16" fmla="+- 0 9616 8671"/>
                  <a:gd name="T17" fmla="*/ T16 w 3653"/>
                  <a:gd name="T18" fmla="+- 0 1519 1449"/>
                  <a:gd name="T19" fmla="*/ 1519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945" y="70"/>
                    </a:moveTo>
                    <a:lnTo>
                      <a:pt x="944" y="90"/>
                    </a:lnTo>
                    <a:lnTo>
                      <a:pt x="1004" y="92"/>
                    </a:lnTo>
                    <a:lnTo>
                      <a:pt x="1005" y="72"/>
                    </a:lnTo>
                    <a:lnTo>
                      <a:pt x="945" y="7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4" name="Freeform 227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9536 8671"/>
                  <a:gd name="T1" fmla="*/ T0 w 3653"/>
                  <a:gd name="T2" fmla="+- 0 1516 1449"/>
                  <a:gd name="T3" fmla="*/ 1516 h 539"/>
                  <a:gd name="T4" fmla="+- 0 9535 8671"/>
                  <a:gd name="T5" fmla="*/ T4 w 3653"/>
                  <a:gd name="T6" fmla="+- 0 1536 1449"/>
                  <a:gd name="T7" fmla="*/ 1536 h 539"/>
                  <a:gd name="T8" fmla="+- 0 9595 8671"/>
                  <a:gd name="T9" fmla="*/ T8 w 3653"/>
                  <a:gd name="T10" fmla="+- 0 1538 1449"/>
                  <a:gd name="T11" fmla="*/ 1538 h 539"/>
                  <a:gd name="T12" fmla="+- 0 9596 8671"/>
                  <a:gd name="T13" fmla="*/ T12 w 3653"/>
                  <a:gd name="T14" fmla="+- 0 1518 1449"/>
                  <a:gd name="T15" fmla="*/ 1518 h 539"/>
                  <a:gd name="T16" fmla="+- 0 9536 8671"/>
                  <a:gd name="T17" fmla="*/ T16 w 3653"/>
                  <a:gd name="T18" fmla="+- 0 1516 1449"/>
                  <a:gd name="T19" fmla="*/ 1516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865" y="67"/>
                    </a:moveTo>
                    <a:lnTo>
                      <a:pt x="864" y="87"/>
                    </a:lnTo>
                    <a:lnTo>
                      <a:pt x="924" y="89"/>
                    </a:lnTo>
                    <a:lnTo>
                      <a:pt x="925" y="69"/>
                    </a:lnTo>
                    <a:lnTo>
                      <a:pt x="865" y="6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5" name="Freeform 228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9456 8671"/>
                  <a:gd name="T1" fmla="*/ T0 w 3653"/>
                  <a:gd name="T2" fmla="+- 0 1513 1449"/>
                  <a:gd name="T3" fmla="*/ 1513 h 539"/>
                  <a:gd name="T4" fmla="+- 0 9455 8671"/>
                  <a:gd name="T5" fmla="*/ T4 w 3653"/>
                  <a:gd name="T6" fmla="+- 0 1533 1449"/>
                  <a:gd name="T7" fmla="*/ 1533 h 539"/>
                  <a:gd name="T8" fmla="+- 0 9515 8671"/>
                  <a:gd name="T9" fmla="*/ T8 w 3653"/>
                  <a:gd name="T10" fmla="+- 0 1535 1449"/>
                  <a:gd name="T11" fmla="*/ 1535 h 539"/>
                  <a:gd name="T12" fmla="+- 0 9516 8671"/>
                  <a:gd name="T13" fmla="*/ T12 w 3653"/>
                  <a:gd name="T14" fmla="+- 0 1515 1449"/>
                  <a:gd name="T15" fmla="*/ 1515 h 539"/>
                  <a:gd name="T16" fmla="+- 0 9456 8671"/>
                  <a:gd name="T17" fmla="*/ T16 w 3653"/>
                  <a:gd name="T18" fmla="+- 0 1513 1449"/>
                  <a:gd name="T19" fmla="*/ 1513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785" y="64"/>
                    </a:moveTo>
                    <a:lnTo>
                      <a:pt x="784" y="84"/>
                    </a:lnTo>
                    <a:lnTo>
                      <a:pt x="844" y="86"/>
                    </a:lnTo>
                    <a:lnTo>
                      <a:pt x="845" y="66"/>
                    </a:lnTo>
                    <a:lnTo>
                      <a:pt x="785" y="64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6" name="Freeform 229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9376 8671"/>
                  <a:gd name="T1" fmla="*/ T0 w 3653"/>
                  <a:gd name="T2" fmla="+- 0 1510 1449"/>
                  <a:gd name="T3" fmla="*/ 1510 h 539"/>
                  <a:gd name="T4" fmla="+- 0 9375 8671"/>
                  <a:gd name="T5" fmla="*/ T4 w 3653"/>
                  <a:gd name="T6" fmla="+- 0 1530 1449"/>
                  <a:gd name="T7" fmla="*/ 1530 h 539"/>
                  <a:gd name="T8" fmla="+- 0 9435 8671"/>
                  <a:gd name="T9" fmla="*/ T8 w 3653"/>
                  <a:gd name="T10" fmla="+- 0 1532 1449"/>
                  <a:gd name="T11" fmla="*/ 1532 h 539"/>
                  <a:gd name="T12" fmla="+- 0 9436 8671"/>
                  <a:gd name="T13" fmla="*/ T12 w 3653"/>
                  <a:gd name="T14" fmla="+- 0 1512 1449"/>
                  <a:gd name="T15" fmla="*/ 1512 h 539"/>
                  <a:gd name="T16" fmla="+- 0 9376 8671"/>
                  <a:gd name="T17" fmla="*/ T16 w 3653"/>
                  <a:gd name="T18" fmla="+- 0 1510 1449"/>
                  <a:gd name="T19" fmla="*/ 1510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705" y="61"/>
                    </a:moveTo>
                    <a:lnTo>
                      <a:pt x="704" y="81"/>
                    </a:lnTo>
                    <a:lnTo>
                      <a:pt x="764" y="83"/>
                    </a:lnTo>
                    <a:lnTo>
                      <a:pt x="765" y="63"/>
                    </a:lnTo>
                    <a:lnTo>
                      <a:pt x="705" y="6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7" name="Freeform 230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9296 8671"/>
                  <a:gd name="T1" fmla="*/ T0 w 3653"/>
                  <a:gd name="T2" fmla="+- 0 1507 1449"/>
                  <a:gd name="T3" fmla="*/ 1507 h 539"/>
                  <a:gd name="T4" fmla="+- 0 9296 8671"/>
                  <a:gd name="T5" fmla="*/ T4 w 3653"/>
                  <a:gd name="T6" fmla="+- 0 1527 1449"/>
                  <a:gd name="T7" fmla="*/ 1527 h 539"/>
                  <a:gd name="T8" fmla="+- 0 9351 8671"/>
                  <a:gd name="T9" fmla="*/ T8 w 3653"/>
                  <a:gd name="T10" fmla="+- 0 1529 1449"/>
                  <a:gd name="T11" fmla="*/ 1529 h 539"/>
                  <a:gd name="T12" fmla="+- 0 9355 8671"/>
                  <a:gd name="T13" fmla="*/ T12 w 3653"/>
                  <a:gd name="T14" fmla="+- 0 1529 1449"/>
                  <a:gd name="T15" fmla="*/ 1529 h 539"/>
                  <a:gd name="T16" fmla="+- 0 9356 8671"/>
                  <a:gd name="T17" fmla="*/ T16 w 3653"/>
                  <a:gd name="T18" fmla="+- 0 1509 1449"/>
                  <a:gd name="T19" fmla="*/ 1509 h 539"/>
                  <a:gd name="T20" fmla="+- 0 9351 8671"/>
                  <a:gd name="T21" fmla="*/ T20 w 3653"/>
                  <a:gd name="T22" fmla="+- 0 1509 1449"/>
                  <a:gd name="T23" fmla="*/ 1509 h 539"/>
                  <a:gd name="T24" fmla="+- 0 9296 8671"/>
                  <a:gd name="T25" fmla="*/ T24 w 3653"/>
                  <a:gd name="T26" fmla="+- 0 1507 1449"/>
                  <a:gd name="T27" fmla="*/ 1507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653" h="539">
                    <a:moveTo>
                      <a:pt x="625" y="58"/>
                    </a:moveTo>
                    <a:lnTo>
                      <a:pt x="625" y="78"/>
                    </a:lnTo>
                    <a:lnTo>
                      <a:pt x="680" y="80"/>
                    </a:lnTo>
                    <a:lnTo>
                      <a:pt x="684" y="80"/>
                    </a:lnTo>
                    <a:lnTo>
                      <a:pt x="685" y="60"/>
                    </a:lnTo>
                    <a:lnTo>
                      <a:pt x="680" y="60"/>
                    </a:lnTo>
                    <a:lnTo>
                      <a:pt x="625" y="58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8" name="Freeform 231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9216 8671"/>
                  <a:gd name="T1" fmla="*/ T0 w 3653"/>
                  <a:gd name="T2" fmla="+- 0 1506 1449"/>
                  <a:gd name="T3" fmla="*/ 1506 h 539"/>
                  <a:gd name="T4" fmla="+- 0 9216 8671"/>
                  <a:gd name="T5" fmla="*/ T4 w 3653"/>
                  <a:gd name="T6" fmla="+- 0 1526 1449"/>
                  <a:gd name="T7" fmla="*/ 1526 h 539"/>
                  <a:gd name="T8" fmla="+- 0 9276 8671"/>
                  <a:gd name="T9" fmla="*/ T8 w 3653"/>
                  <a:gd name="T10" fmla="+- 0 1527 1449"/>
                  <a:gd name="T11" fmla="*/ 1527 h 539"/>
                  <a:gd name="T12" fmla="+- 0 9276 8671"/>
                  <a:gd name="T13" fmla="*/ T12 w 3653"/>
                  <a:gd name="T14" fmla="+- 0 1507 1449"/>
                  <a:gd name="T15" fmla="*/ 1507 h 539"/>
                  <a:gd name="T16" fmla="+- 0 9216 8671"/>
                  <a:gd name="T17" fmla="*/ T16 w 3653"/>
                  <a:gd name="T18" fmla="+- 0 1506 1449"/>
                  <a:gd name="T19" fmla="*/ 1506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545" y="57"/>
                    </a:moveTo>
                    <a:lnTo>
                      <a:pt x="545" y="77"/>
                    </a:lnTo>
                    <a:lnTo>
                      <a:pt x="605" y="78"/>
                    </a:lnTo>
                    <a:lnTo>
                      <a:pt x="605" y="58"/>
                    </a:lnTo>
                    <a:lnTo>
                      <a:pt x="545" y="57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09" name="Freeform 232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9136 8671"/>
                  <a:gd name="T1" fmla="*/ T0 w 3653"/>
                  <a:gd name="T2" fmla="+- 0 1504 1449"/>
                  <a:gd name="T3" fmla="*/ 1504 h 539"/>
                  <a:gd name="T4" fmla="+- 0 9136 8671"/>
                  <a:gd name="T5" fmla="*/ T4 w 3653"/>
                  <a:gd name="T6" fmla="+- 0 1524 1449"/>
                  <a:gd name="T7" fmla="*/ 1524 h 539"/>
                  <a:gd name="T8" fmla="+- 0 9196 8671"/>
                  <a:gd name="T9" fmla="*/ T8 w 3653"/>
                  <a:gd name="T10" fmla="+- 0 1525 1449"/>
                  <a:gd name="T11" fmla="*/ 1525 h 539"/>
                  <a:gd name="T12" fmla="+- 0 9196 8671"/>
                  <a:gd name="T13" fmla="*/ T12 w 3653"/>
                  <a:gd name="T14" fmla="+- 0 1505 1449"/>
                  <a:gd name="T15" fmla="*/ 1505 h 539"/>
                  <a:gd name="T16" fmla="+- 0 9136 8671"/>
                  <a:gd name="T17" fmla="*/ T16 w 3653"/>
                  <a:gd name="T18" fmla="+- 0 1504 1449"/>
                  <a:gd name="T19" fmla="*/ 1504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465" y="55"/>
                    </a:moveTo>
                    <a:lnTo>
                      <a:pt x="465" y="75"/>
                    </a:lnTo>
                    <a:lnTo>
                      <a:pt x="525" y="76"/>
                    </a:lnTo>
                    <a:lnTo>
                      <a:pt x="525" y="56"/>
                    </a:lnTo>
                    <a:lnTo>
                      <a:pt x="465" y="55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0" name="Freeform 233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9056 8671"/>
                  <a:gd name="T1" fmla="*/ T0 w 3653"/>
                  <a:gd name="T2" fmla="+- 0 1502 1449"/>
                  <a:gd name="T3" fmla="*/ 1502 h 539"/>
                  <a:gd name="T4" fmla="+- 0 9056 8671"/>
                  <a:gd name="T5" fmla="*/ T4 w 3653"/>
                  <a:gd name="T6" fmla="+- 0 1522 1449"/>
                  <a:gd name="T7" fmla="*/ 1522 h 539"/>
                  <a:gd name="T8" fmla="+- 0 9116 8671"/>
                  <a:gd name="T9" fmla="*/ T8 w 3653"/>
                  <a:gd name="T10" fmla="+- 0 1523 1449"/>
                  <a:gd name="T11" fmla="*/ 1523 h 539"/>
                  <a:gd name="T12" fmla="+- 0 9116 8671"/>
                  <a:gd name="T13" fmla="*/ T12 w 3653"/>
                  <a:gd name="T14" fmla="+- 0 1503 1449"/>
                  <a:gd name="T15" fmla="*/ 1503 h 539"/>
                  <a:gd name="T16" fmla="+- 0 9056 8671"/>
                  <a:gd name="T17" fmla="*/ T16 w 3653"/>
                  <a:gd name="T18" fmla="+- 0 1502 1449"/>
                  <a:gd name="T19" fmla="*/ 1502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385" y="53"/>
                    </a:moveTo>
                    <a:lnTo>
                      <a:pt x="385" y="73"/>
                    </a:lnTo>
                    <a:lnTo>
                      <a:pt x="445" y="74"/>
                    </a:lnTo>
                    <a:lnTo>
                      <a:pt x="445" y="54"/>
                    </a:lnTo>
                    <a:lnTo>
                      <a:pt x="385" y="53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1" name="Freeform 234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9036 8671"/>
                  <a:gd name="T1" fmla="*/ T0 w 3653"/>
                  <a:gd name="T2" fmla="+- 0 1521 1449"/>
                  <a:gd name="T3" fmla="*/ 1521 h 539"/>
                  <a:gd name="T4" fmla="+- 0 9012 8671"/>
                  <a:gd name="T5" fmla="*/ T4 w 3653"/>
                  <a:gd name="T6" fmla="+- 0 1521 1449"/>
                  <a:gd name="T7" fmla="*/ 1521 h 539"/>
                  <a:gd name="T8" fmla="+- 0 9036 8671"/>
                  <a:gd name="T9" fmla="*/ T8 w 3653"/>
                  <a:gd name="T10" fmla="+- 0 1521 1449"/>
                  <a:gd name="T11" fmla="*/ 1521 h 539"/>
                  <a:gd name="T12" fmla="+- 0 9036 8671"/>
                  <a:gd name="T13" fmla="*/ T12 w 3653"/>
                  <a:gd name="T14" fmla="+- 0 1521 1449"/>
                  <a:gd name="T15" fmla="*/ 1521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653" h="539">
                    <a:moveTo>
                      <a:pt x="365" y="72"/>
                    </a:moveTo>
                    <a:lnTo>
                      <a:pt x="341" y="72"/>
                    </a:lnTo>
                    <a:lnTo>
                      <a:pt x="365" y="72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2" name="Freeform 235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8976 8671"/>
                  <a:gd name="T1" fmla="*/ T0 w 3653"/>
                  <a:gd name="T2" fmla="+- 0 1500 1449"/>
                  <a:gd name="T3" fmla="*/ 1500 h 539"/>
                  <a:gd name="T4" fmla="+- 0 8976 8671"/>
                  <a:gd name="T5" fmla="*/ T4 w 3653"/>
                  <a:gd name="T6" fmla="+- 0 1520 1449"/>
                  <a:gd name="T7" fmla="*/ 1520 h 539"/>
                  <a:gd name="T8" fmla="+- 0 9012 8671"/>
                  <a:gd name="T9" fmla="*/ T8 w 3653"/>
                  <a:gd name="T10" fmla="+- 0 1521 1449"/>
                  <a:gd name="T11" fmla="*/ 1521 h 539"/>
                  <a:gd name="T12" fmla="+- 0 9036 8671"/>
                  <a:gd name="T13" fmla="*/ T12 w 3653"/>
                  <a:gd name="T14" fmla="+- 0 1521 1449"/>
                  <a:gd name="T15" fmla="*/ 1521 h 539"/>
                  <a:gd name="T16" fmla="+- 0 9036 8671"/>
                  <a:gd name="T17" fmla="*/ T16 w 3653"/>
                  <a:gd name="T18" fmla="+- 0 1501 1449"/>
                  <a:gd name="T19" fmla="*/ 1501 h 539"/>
                  <a:gd name="T20" fmla="+- 0 8976 8671"/>
                  <a:gd name="T21" fmla="*/ T20 w 3653"/>
                  <a:gd name="T22" fmla="+- 0 1500 1449"/>
                  <a:gd name="T23" fmla="*/ 1500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653" h="539">
                    <a:moveTo>
                      <a:pt x="305" y="51"/>
                    </a:moveTo>
                    <a:lnTo>
                      <a:pt x="305" y="71"/>
                    </a:lnTo>
                    <a:lnTo>
                      <a:pt x="341" y="72"/>
                    </a:lnTo>
                    <a:lnTo>
                      <a:pt x="365" y="72"/>
                    </a:lnTo>
                    <a:lnTo>
                      <a:pt x="365" y="52"/>
                    </a:lnTo>
                    <a:lnTo>
                      <a:pt x="305" y="5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3" name="Freeform 236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8896 8671"/>
                  <a:gd name="T1" fmla="*/ T0 w 3653"/>
                  <a:gd name="T2" fmla="+- 0 1500 1449"/>
                  <a:gd name="T3" fmla="*/ 1500 h 539"/>
                  <a:gd name="T4" fmla="+- 0 8896 8671"/>
                  <a:gd name="T5" fmla="*/ T4 w 3653"/>
                  <a:gd name="T6" fmla="+- 0 1520 1449"/>
                  <a:gd name="T7" fmla="*/ 1520 h 539"/>
                  <a:gd name="T8" fmla="+- 0 8956 8671"/>
                  <a:gd name="T9" fmla="*/ T8 w 3653"/>
                  <a:gd name="T10" fmla="+- 0 1520 1449"/>
                  <a:gd name="T11" fmla="*/ 1520 h 539"/>
                  <a:gd name="T12" fmla="+- 0 8956 8671"/>
                  <a:gd name="T13" fmla="*/ T12 w 3653"/>
                  <a:gd name="T14" fmla="+- 0 1500 1449"/>
                  <a:gd name="T15" fmla="*/ 1500 h 539"/>
                  <a:gd name="T16" fmla="+- 0 8896 8671"/>
                  <a:gd name="T17" fmla="*/ T16 w 3653"/>
                  <a:gd name="T18" fmla="+- 0 1500 1449"/>
                  <a:gd name="T19" fmla="*/ 1500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225" y="51"/>
                    </a:moveTo>
                    <a:lnTo>
                      <a:pt x="225" y="71"/>
                    </a:lnTo>
                    <a:lnTo>
                      <a:pt x="285" y="71"/>
                    </a:lnTo>
                    <a:lnTo>
                      <a:pt x="285" y="51"/>
                    </a:lnTo>
                    <a:lnTo>
                      <a:pt x="225" y="51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4" name="Freeform 237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8816 8671"/>
                  <a:gd name="T1" fmla="*/ T0 w 3653"/>
                  <a:gd name="T2" fmla="+- 0 1499 1449"/>
                  <a:gd name="T3" fmla="*/ 1499 h 539"/>
                  <a:gd name="T4" fmla="+- 0 8816 8671"/>
                  <a:gd name="T5" fmla="*/ T4 w 3653"/>
                  <a:gd name="T6" fmla="+- 0 1519 1449"/>
                  <a:gd name="T7" fmla="*/ 1519 h 539"/>
                  <a:gd name="T8" fmla="+- 0 8876 8671"/>
                  <a:gd name="T9" fmla="*/ T8 w 3653"/>
                  <a:gd name="T10" fmla="+- 0 1520 1449"/>
                  <a:gd name="T11" fmla="*/ 1520 h 539"/>
                  <a:gd name="T12" fmla="+- 0 8876 8671"/>
                  <a:gd name="T13" fmla="*/ T12 w 3653"/>
                  <a:gd name="T14" fmla="+- 0 1500 1449"/>
                  <a:gd name="T15" fmla="*/ 1500 h 539"/>
                  <a:gd name="T16" fmla="+- 0 8816 8671"/>
                  <a:gd name="T17" fmla="*/ T16 w 3653"/>
                  <a:gd name="T18" fmla="+- 0 1499 1449"/>
                  <a:gd name="T19" fmla="*/ 1499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45" y="50"/>
                    </a:moveTo>
                    <a:lnTo>
                      <a:pt x="145" y="70"/>
                    </a:lnTo>
                    <a:lnTo>
                      <a:pt x="205" y="71"/>
                    </a:lnTo>
                    <a:lnTo>
                      <a:pt x="205" y="51"/>
                    </a:lnTo>
                    <a:lnTo>
                      <a:pt x="145" y="5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5" name="Freeform 238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8792 8671"/>
                  <a:gd name="T1" fmla="*/ T0 w 3653"/>
                  <a:gd name="T2" fmla="+- 0 1449 1449"/>
                  <a:gd name="T3" fmla="*/ 1449 h 539"/>
                  <a:gd name="T4" fmla="+- 0 8671 8671"/>
                  <a:gd name="T5" fmla="*/ T4 w 3653"/>
                  <a:gd name="T6" fmla="+- 0 1508 1449"/>
                  <a:gd name="T7" fmla="*/ 1508 h 539"/>
                  <a:gd name="T8" fmla="+- 0 8791 8671"/>
                  <a:gd name="T9" fmla="*/ T8 w 3653"/>
                  <a:gd name="T10" fmla="+- 0 1569 1449"/>
                  <a:gd name="T11" fmla="*/ 1569 h 539"/>
                  <a:gd name="T12" fmla="+- 0 8791 8671"/>
                  <a:gd name="T13" fmla="*/ T12 w 3653"/>
                  <a:gd name="T14" fmla="+- 0 1519 1449"/>
                  <a:gd name="T15" fmla="*/ 1519 h 539"/>
                  <a:gd name="T16" fmla="+- 0 8771 8671"/>
                  <a:gd name="T17" fmla="*/ T16 w 3653"/>
                  <a:gd name="T18" fmla="+- 0 1519 1449"/>
                  <a:gd name="T19" fmla="*/ 1519 h 539"/>
                  <a:gd name="T20" fmla="+- 0 8771 8671"/>
                  <a:gd name="T21" fmla="*/ T20 w 3653"/>
                  <a:gd name="T22" fmla="+- 0 1499 1449"/>
                  <a:gd name="T23" fmla="*/ 1499 h 539"/>
                  <a:gd name="T24" fmla="+- 0 8791 8671"/>
                  <a:gd name="T25" fmla="*/ T24 w 3653"/>
                  <a:gd name="T26" fmla="+- 0 1499 1449"/>
                  <a:gd name="T27" fmla="*/ 1499 h 539"/>
                  <a:gd name="T28" fmla="+- 0 8792 8671"/>
                  <a:gd name="T29" fmla="*/ T28 w 3653"/>
                  <a:gd name="T30" fmla="+- 0 1449 1449"/>
                  <a:gd name="T31" fmla="*/ 1449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653" h="539">
                    <a:moveTo>
                      <a:pt x="121" y="0"/>
                    </a:moveTo>
                    <a:lnTo>
                      <a:pt x="0" y="59"/>
                    </a:lnTo>
                    <a:lnTo>
                      <a:pt x="120" y="120"/>
                    </a:lnTo>
                    <a:lnTo>
                      <a:pt x="120" y="70"/>
                    </a:lnTo>
                    <a:lnTo>
                      <a:pt x="100" y="70"/>
                    </a:lnTo>
                    <a:lnTo>
                      <a:pt x="100" y="50"/>
                    </a:lnTo>
                    <a:lnTo>
                      <a:pt x="120" y="50"/>
                    </a:lnTo>
                    <a:lnTo>
                      <a:pt x="121" y="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6" name="Freeform 239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8791 8671"/>
                  <a:gd name="T1" fmla="*/ T0 w 3653"/>
                  <a:gd name="T2" fmla="+- 0 1499 1449"/>
                  <a:gd name="T3" fmla="*/ 1499 h 539"/>
                  <a:gd name="T4" fmla="+- 0 8791 8671"/>
                  <a:gd name="T5" fmla="*/ T4 w 3653"/>
                  <a:gd name="T6" fmla="+- 0 1519 1449"/>
                  <a:gd name="T7" fmla="*/ 1519 h 539"/>
                  <a:gd name="T8" fmla="+- 0 8796 8671"/>
                  <a:gd name="T9" fmla="*/ T8 w 3653"/>
                  <a:gd name="T10" fmla="+- 0 1519 1449"/>
                  <a:gd name="T11" fmla="*/ 1519 h 539"/>
                  <a:gd name="T12" fmla="+- 0 8796 8671"/>
                  <a:gd name="T13" fmla="*/ T12 w 3653"/>
                  <a:gd name="T14" fmla="+- 0 1499 1449"/>
                  <a:gd name="T15" fmla="*/ 1499 h 539"/>
                  <a:gd name="T16" fmla="+- 0 8791 8671"/>
                  <a:gd name="T17" fmla="*/ T16 w 3653"/>
                  <a:gd name="T18" fmla="+- 0 1499 1449"/>
                  <a:gd name="T19" fmla="*/ 1499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20" y="50"/>
                    </a:moveTo>
                    <a:lnTo>
                      <a:pt x="120" y="70"/>
                    </a:lnTo>
                    <a:lnTo>
                      <a:pt x="125" y="70"/>
                    </a:lnTo>
                    <a:lnTo>
                      <a:pt x="125" y="50"/>
                    </a:lnTo>
                    <a:lnTo>
                      <a:pt x="120" y="5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7" name="Freeform 240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8771 8671"/>
                  <a:gd name="T1" fmla="*/ T0 w 3653"/>
                  <a:gd name="T2" fmla="+- 0 1499 1449"/>
                  <a:gd name="T3" fmla="*/ 1499 h 539"/>
                  <a:gd name="T4" fmla="+- 0 8771 8671"/>
                  <a:gd name="T5" fmla="*/ T4 w 3653"/>
                  <a:gd name="T6" fmla="+- 0 1519 1449"/>
                  <a:gd name="T7" fmla="*/ 1519 h 539"/>
                  <a:gd name="T8" fmla="+- 0 8791 8671"/>
                  <a:gd name="T9" fmla="*/ T8 w 3653"/>
                  <a:gd name="T10" fmla="+- 0 1519 1449"/>
                  <a:gd name="T11" fmla="*/ 1519 h 539"/>
                  <a:gd name="T12" fmla="+- 0 8791 8671"/>
                  <a:gd name="T13" fmla="*/ T12 w 3653"/>
                  <a:gd name="T14" fmla="+- 0 1499 1449"/>
                  <a:gd name="T15" fmla="*/ 1499 h 539"/>
                  <a:gd name="T16" fmla="+- 0 8771 8671"/>
                  <a:gd name="T17" fmla="*/ T16 w 3653"/>
                  <a:gd name="T18" fmla="+- 0 1499 1449"/>
                  <a:gd name="T19" fmla="*/ 1499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653" h="539">
                    <a:moveTo>
                      <a:pt x="100" y="50"/>
                    </a:moveTo>
                    <a:lnTo>
                      <a:pt x="100" y="70"/>
                    </a:lnTo>
                    <a:lnTo>
                      <a:pt x="120" y="70"/>
                    </a:lnTo>
                    <a:lnTo>
                      <a:pt x="120" y="50"/>
                    </a:lnTo>
                    <a:lnTo>
                      <a:pt x="100" y="5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18" name="Freeform 241"/>
              <p:cNvSpPr>
                <a:spLocks/>
              </p:cNvSpPr>
              <p:nvPr/>
            </p:nvSpPr>
            <p:spPr bwMode="auto">
              <a:xfrm>
                <a:off x="8671" y="1449"/>
                <a:ext cx="3653" cy="539"/>
              </a:xfrm>
              <a:custGeom>
                <a:avLst/>
                <a:gdLst>
                  <a:gd name="T0" fmla="+- 0 8791 8671"/>
                  <a:gd name="T1" fmla="*/ T0 w 3653"/>
                  <a:gd name="T2" fmla="+- 0 1499 1449"/>
                  <a:gd name="T3" fmla="*/ 1499 h 539"/>
                  <a:gd name="T4" fmla="+- 0 8771 8671"/>
                  <a:gd name="T5" fmla="*/ T4 w 3653"/>
                  <a:gd name="T6" fmla="+- 0 1499 1449"/>
                  <a:gd name="T7" fmla="*/ 1499 h 539"/>
                  <a:gd name="T8" fmla="+- 0 8791 8671"/>
                  <a:gd name="T9" fmla="*/ T8 w 3653"/>
                  <a:gd name="T10" fmla="+- 0 1499 1449"/>
                  <a:gd name="T11" fmla="*/ 1499 h 5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3653" h="539">
                    <a:moveTo>
                      <a:pt x="120" y="50"/>
                    </a:moveTo>
                    <a:lnTo>
                      <a:pt x="100" y="50"/>
                    </a:lnTo>
                    <a:lnTo>
                      <a:pt x="120" y="50"/>
                    </a:lnTo>
                  </a:path>
                </a:pathLst>
              </a:custGeom>
              <a:solidFill>
                <a:srgbClr val="7E7E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242"/>
            <p:cNvGrpSpPr>
              <a:grpSpLocks/>
            </p:cNvGrpSpPr>
            <p:nvPr/>
          </p:nvGrpSpPr>
          <p:grpSpPr bwMode="auto">
            <a:xfrm>
              <a:off x="7439" y="238"/>
              <a:ext cx="1622" cy="928"/>
              <a:chOff x="7439" y="238"/>
              <a:chExt cx="1622" cy="928"/>
            </a:xfrm>
          </p:grpSpPr>
          <p:sp>
            <p:nvSpPr>
              <p:cNvPr id="4153" name="Freeform 243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9061 7439"/>
                  <a:gd name="T1" fmla="*/ T0 w 1622"/>
                  <a:gd name="T2" fmla="+- 0 238 238"/>
                  <a:gd name="T3" fmla="*/ 238 h 928"/>
                  <a:gd name="T4" fmla="+- 0 9001 7439"/>
                  <a:gd name="T5" fmla="*/ T4 w 1622"/>
                  <a:gd name="T6" fmla="+- 0 239 238"/>
                  <a:gd name="T7" fmla="*/ 239 h 928"/>
                  <a:gd name="T8" fmla="+- 0 9001 7439"/>
                  <a:gd name="T9" fmla="*/ T8 w 1622"/>
                  <a:gd name="T10" fmla="+- 0 259 238"/>
                  <a:gd name="T11" fmla="*/ 259 h 928"/>
                  <a:gd name="T12" fmla="+- 0 9061 7439"/>
                  <a:gd name="T13" fmla="*/ T12 w 1622"/>
                  <a:gd name="T14" fmla="+- 0 258 238"/>
                  <a:gd name="T15" fmla="*/ 258 h 928"/>
                  <a:gd name="T16" fmla="+- 0 9061 7439"/>
                  <a:gd name="T17" fmla="*/ T16 w 1622"/>
                  <a:gd name="T18" fmla="+- 0 238 238"/>
                  <a:gd name="T19" fmla="*/ 238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22" h="928">
                    <a:moveTo>
                      <a:pt x="1622" y="0"/>
                    </a:moveTo>
                    <a:lnTo>
                      <a:pt x="1562" y="1"/>
                    </a:lnTo>
                    <a:lnTo>
                      <a:pt x="1562" y="21"/>
                    </a:lnTo>
                    <a:lnTo>
                      <a:pt x="1622" y="20"/>
                    </a:lnTo>
                    <a:lnTo>
                      <a:pt x="1622" y="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4" name="Freeform 244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981 7439"/>
                  <a:gd name="T1" fmla="*/ T0 w 1622"/>
                  <a:gd name="T2" fmla="+- 0 240 238"/>
                  <a:gd name="T3" fmla="*/ 240 h 928"/>
                  <a:gd name="T4" fmla="+- 0 8921 7439"/>
                  <a:gd name="T5" fmla="*/ T4 w 1622"/>
                  <a:gd name="T6" fmla="+- 0 243 238"/>
                  <a:gd name="T7" fmla="*/ 243 h 928"/>
                  <a:gd name="T8" fmla="+- 0 8922 7439"/>
                  <a:gd name="T9" fmla="*/ T8 w 1622"/>
                  <a:gd name="T10" fmla="+- 0 263 238"/>
                  <a:gd name="T11" fmla="*/ 263 h 928"/>
                  <a:gd name="T12" fmla="+- 0 8982 7439"/>
                  <a:gd name="T13" fmla="*/ T12 w 1622"/>
                  <a:gd name="T14" fmla="+- 0 260 238"/>
                  <a:gd name="T15" fmla="*/ 260 h 928"/>
                  <a:gd name="T16" fmla="+- 0 8981 7439"/>
                  <a:gd name="T17" fmla="*/ T16 w 1622"/>
                  <a:gd name="T18" fmla="+- 0 240 238"/>
                  <a:gd name="T19" fmla="*/ 240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22" h="928">
                    <a:moveTo>
                      <a:pt x="1542" y="2"/>
                    </a:moveTo>
                    <a:lnTo>
                      <a:pt x="1482" y="5"/>
                    </a:lnTo>
                    <a:lnTo>
                      <a:pt x="1483" y="25"/>
                    </a:lnTo>
                    <a:lnTo>
                      <a:pt x="1543" y="22"/>
                    </a:lnTo>
                    <a:lnTo>
                      <a:pt x="1542" y="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5" name="Freeform 245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900 7439"/>
                  <a:gd name="T1" fmla="*/ T0 w 1622"/>
                  <a:gd name="T2" fmla="+- 0 244 238"/>
                  <a:gd name="T3" fmla="*/ 244 h 928"/>
                  <a:gd name="T4" fmla="+- 0 8841 7439"/>
                  <a:gd name="T5" fmla="*/ T4 w 1622"/>
                  <a:gd name="T6" fmla="+- 0 250 238"/>
                  <a:gd name="T7" fmla="*/ 250 h 928"/>
                  <a:gd name="T8" fmla="+- 0 8842 7439"/>
                  <a:gd name="T9" fmla="*/ T8 w 1622"/>
                  <a:gd name="T10" fmla="+- 0 269 238"/>
                  <a:gd name="T11" fmla="*/ 269 h 928"/>
                  <a:gd name="T12" fmla="+- 0 8902 7439"/>
                  <a:gd name="T13" fmla="*/ T12 w 1622"/>
                  <a:gd name="T14" fmla="+- 0 264 238"/>
                  <a:gd name="T15" fmla="*/ 264 h 928"/>
                  <a:gd name="T16" fmla="+- 0 8900 7439"/>
                  <a:gd name="T17" fmla="*/ T16 w 1622"/>
                  <a:gd name="T18" fmla="+- 0 244 238"/>
                  <a:gd name="T19" fmla="*/ 244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22" h="928">
                    <a:moveTo>
                      <a:pt x="1461" y="6"/>
                    </a:moveTo>
                    <a:lnTo>
                      <a:pt x="1402" y="12"/>
                    </a:lnTo>
                    <a:lnTo>
                      <a:pt x="1403" y="31"/>
                    </a:lnTo>
                    <a:lnTo>
                      <a:pt x="1463" y="26"/>
                    </a:lnTo>
                    <a:lnTo>
                      <a:pt x="1461" y="6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6" name="Freeform 246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820 7439"/>
                  <a:gd name="T1" fmla="*/ T0 w 1622"/>
                  <a:gd name="T2" fmla="+- 0 252 238"/>
                  <a:gd name="T3" fmla="*/ 252 h 928"/>
                  <a:gd name="T4" fmla="+- 0 8765 7439"/>
                  <a:gd name="T5" fmla="*/ T4 w 1622"/>
                  <a:gd name="T6" fmla="+- 0 259 238"/>
                  <a:gd name="T7" fmla="*/ 259 h 928"/>
                  <a:gd name="T8" fmla="+- 0 8761 7439"/>
                  <a:gd name="T9" fmla="*/ T8 w 1622"/>
                  <a:gd name="T10" fmla="+- 0 259 238"/>
                  <a:gd name="T11" fmla="*/ 259 h 928"/>
                  <a:gd name="T12" fmla="+- 0 8764 7439"/>
                  <a:gd name="T13" fmla="*/ T12 w 1622"/>
                  <a:gd name="T14" fmla="+- 0 279 238"/>
                  <a:gd name="T15" fmla="*/ 279 h 928"/>
                  <a:gd name="T16" fmla="+- 0 8768 7439"/>
                  <a:gd name="T17" fmla="*/ T16 w 1622"/>
                  <a:gd name="T18" fmla="+- 0 279 238"/>
                  <a:gd name="T19" fmla="*/ 279 h 928"/>
                  <a:gd name="T20" fmla="+- 0 8823 7439"/>
                  <a:gd name="T21" fmla="*/ T20 w 1622"/>
                  <a:gd name="T22" fmla="+- 0 272 238"/>
                  <a:gd name="T23" fmla="*/ 272 h 928"/>
                  <a:gd name="T24" fmla="+- 0 8820 7439"/>
                  <a:gd name="T25" fmla="*/ T24 w 1622"/>
                  <a:gd name="T26" fmla="+- 0 252 238"/>
                  <a:gd name="T27" fmla="*/ 252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2" h="928">
                    <a:moveTo>
                      <a:pt x="1381" y="14"/>
                    </a:moveTo>
                    <a:lnTo>
                      <a:pt x="1326" y="21"/>
                    </a:lnTo>
                    <a:lnTo>
                      <a:pt x="1322" y="21"/>
                    </a:lnTo>
                    <a:lnTo>
                      <a:pt x="1325" y="41"/>
                    </a:lnTo>
                    <a:lnTo>
                      <a:pt x="1329" y="41"/>
                    </a:lnTo>
                    <a:lnTo>
                      <a:pt x="1384" y="34"/>
                    </a:lnTo>
                    <a:lnTo>
                      <a:pt x="1381" y="1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7" name="Freeform 247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741 7439"/>
                  <a:gd name="T1" fmla="*/ T0 w 1622"/>
                  <a:gd name="T2" fmla="+- 0 263 238"/>
                  <a:gd name="T3" fmla="*/ 263 h 928"/>
                  <a:gd name="T4" fmla="+- 0 8692 7439"/>
                  <a:gd name="T5" fmla="*/ T4 w 1622"/>
                  <a:gd name="T6" fmla="+- 0 270 238"/>
                  <a:gd name="T7" fmla="*/ 270 h 928"/>
                  <a:gd name="T8" fmla="+- 0 8681 7439"/>
                  <a:gd name="T9" fmla="*/ T8 w 1622"/>
                  <a:gd name="T10" fmla="+- 0 272 238"/>
                  <a:gd name="T11" fmla="*/ 272 h 928"/>
                  <a:gd name="T12" fmla="+- 0 8685 7439"/>
                  <a:gd name="T13" fmla="*/ T12 w 1622"/>
                  <a:gd name="T14" fmla="+- 0 292 238"/>
                  <a:gd name="T15" fmla="*/ 292 h 928"/>
                  <a:gd name="T16" fmla="+- 0 8696 7439"/>
                  <a:gd name="T17" fmla="*/ T16 w 1622"/>
                  <a:gd name="T18" fmla="+- 0 290 238"/>
                  <a:gd name="T19" fmla="*/ 290 h 928"/>
                  <a:gd name="T20" fmla="+- 0 8695 7439"/>
                  <a:gd name="T21" fmla="*/ T20 w 1622"/>
                  <a:gd name="T22" fmla="+- 0 290 238"/>
                  <a:gd name="T23" fmla="*/ 290 h 928"/>
                  <a:gd name="T24" fmla="+- 0 8744 7439"/>
                  <a:gd name="T25" fmla="*/ T24 w 1622"/>
                  <a:gd name="T26" fmla="+- 0 282 238"/>
                  <a:gd name="T27" fmla="*/ 282 h 928"/>
                  <a:gd name="T28" fmla="+- 0 8741 7439"/>
                  <a:gd name="T29" fmla="*/ T28 w 1622"/>
                  <a:gd name="T30" fmla="+- 0 263 238"/>
                  <a:gd name="T31" fmla="*/ 263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622" h="928">
                    <a:moveTo>
                      <a:pt x="1302" y="25"/>
                    </a:moveTo>
                    <a:lnTo>
                      <a:pt x="1253" y="32"/>
                    </a:lnTo>
                    <a:lnTo>
                      <a:pt x="1242" y="34"/>
                    </a:lnTo>
                    <a:lnTo>
                      <a:pt x="1246" y="54"/>
                    </a:lnTo>
                    <a:lnTo>
                      <a:pt x="1257" y="52"/>
                    </a:lnTo>
                    <a:lnTo>
                      <a:pt x="1256" y="52"/>
                    </a:lnTo>
                    <a:lnTo>
                      <a:pt x="1305" y="44"/>
                    </a:lnTo>
                    <a:lnTo>
                      <a:pt x="1302" y="2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8" name="Freeform 248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662 7439"/>
                  <a:gd name="T1" fmla="*/ T0 w 1622"/>
                  <a:gd name="T2" fmla="+- 0 276 238"/>
                  <a:gd name="T3" fmla="*/ 276 h 928"/>
                  <a:gd name="T4" fmla="+- 0 8620 7439"/>
                  <a:gd name="T5" fmla="*/ T4 w 1622"/>
                  <a:gd name="T6" fmla="+- 0 284 238"/>
                  <a:gd name="T7" fmla="*/ 284 h 928"/>
                  <a:gd name="T8" fmla="+- 0 8602 7439"/>
                  <a:gd name="T9" fmla="*/ T8 w 1622"/>
                  <a:gd name="T10" fmla="+- 0 287 238"/>
                  <a:gd name="T11" fmla="*/ 287 h 928"/>
                  <a:gd name="T12" fmla="+- 0 8607 7439"/>
                  <a:gd name="T13" fmla="*/ T12 w 1622"/>
                  <a:gd name="T14" fmla="+- 0 307 238"/>
                  <a:gd name="T15" fmla="*/ 307 h 928"/>
                  <a:gd name="T16" fmla="+- 0 8624 7439"/>
                  <a:gd name="T17" fmla="*/ T16 w 1622"/>
                  <a:gd name="T18" fmla="+- 0 303 238"/>
                  <a:gd name="T19" fmla="*/ 303 h 928"/>
                  <a:gd name="T20" fmla="+- 0 8624 7439"/>
                  <a:gd name="T21" fmla="*/ T20 w 1622"/>
                  <a:gd name="T22" fmla="+- 0 303 238"/>
                  <a:gd name="T23" fmla="*/ 303 h 928"/>
                  <a:gd name="T24" fmla="+- 0 8665 7439"/>
                  <a:gd name="T25" fmla="*/ T24 w 1622"/>
                  <a:gd name="T26" fmla="+- 0 295 238"/>
                  <a:gd name="T27" fmla="*/ 295 h 928"/>
                  <a:gd name="T28" fmla="+- 0 8662 7439"/>
                  <a:gd name="T29" fmla="*/ T28 w 1622"/>
                  <a:gd name="T30" fmla="+- 0 276 238"/>
                  <a:gd name="T31" fmla="*/ 276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622" h="928">
                    <a:moveTo>
                      <a:pt x="1223" y="38"/>
                    </a:moveTo>
                    <a:lnTo>
                      <a:pt x="1181" y="46"/>
                    </a:lnTo>
                    <a:lnTo>
                      <a:pt x="1163" y="49"/>
                    </a:lnTo>
                    <a:lnTo>
                      <a:pt x="1168" y="69"/>
                    </a:lnTo>
                    <a:lnTo>
                      <a:pt x="1185" y="65"/>
                    </a:lnTo>
                    <a:lnTo>
                      <a:pt x="1226" y="57"/>
                    </a:lnTo>
                    <a:lnTo>
                      <a:pt x="1223" y="3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9" name="Freeform 249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583 7439"/>
                  <a:gd name="T1" fmla="*/ T0 w 1622"/>
                  <a:gd name="T2" fmla="+- 0 292 238"/>
                  <a:gd name="T3" fmla="*/ 292 h 928"/>
                  <a:gd name="T4" fmla="+- 0 8549 7439"/>
                  <a:gd name="T5" fmla="*/ T4 w 1622"/>
                  <a:gd name="T6" fmla="+- 0 299 238"/>
                  <a:gd name="T7" fmla="*/ 299 h 928"/>
                  <a:gd name="T8" fmla="+- 0 8524 7439"/>
                  <a:gd name="T9" fmla="*/ T8 w 1622"/>
                  <a:gd name="T10" fmla="+- 0 306 238"/>
                  <a:gd name="T11" fmla="*/ 306 h 928"/>
                  <a:gd name="T12" fmla="+- 0 8529 7439"/>
                  <a:gd name="T13" fmla="*/ T12 w 1622"/>
                  <a:gd name="T14" fmla="+- 0 325 238"/>
                  <a:gd name="T15" fmla="*/ 325 h 928"/>
                  <a:gd name="T16" fmla="+- 0 8553 7439"/>
                  <a:gd name="T17" fmla="*/ T16 w 1622"/>
                  <a:gd name="T18" fmla="+- 0 319 238"/>
                  <a:gd name="T19" fmla="*/ 319 h 928"/>
                  <a:gd name="T20" fmla="+- 0 8553 7439"/>
                  <a:gd name="T21" fmla="*/ T20 w 1622"/>
                  <a:gd name="T22" fmla="+- 0 319 238"/>
                  <a:gd name="T23" fmla="*/ 319 h 928"/>
                  <a:gd name="T24" fmla="+- 0 8587 7439"/>
                  <a:gd name="T25" fmla="*/ T24 w 1622"/>
                  <a:gd name="T26" fmla="+- 0 311 238"/>
                  <a:gd name="T27" fmla="*/ 311 h 928"/>
                  <a:gd name="T28" fmla="+- 0 8583 7439"/>
                  <a:gd name="T29" fmla="*/ T28 w 1622"/>
                  <a:gd name="T30" fmla="+- 0 292 238"/>
                  <a:gd name="T31" fmla="*/ 292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622" h="928">
                    <a:moveTo>
                      <a:pt x="1144" y="54"/>
                    </a:moveTo>
                    <a:lnTo>
                      <a:pt x="1110" y="61"/>
                    </a:lnTo>
                    <a:lnTo>
                      <a:pt x="1085" y="68"/>
                    </a:lnTo>
                    <a:lnTo>
                      <a:pt x="1090" y="87"/>
                    </a:lnTo>
                    <a:lnTo>
                      <a:pt x="1114" y="81"/>
                    </a:lnTo>
                    <a:lnTo>
                      <a:pt x="1148" y="73"/>
                    </a:lnTo>
                    <a:lnTo>
                      <a:pt x="1144" y="5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6" name="Freeform 250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505 7439"/>
                  <a:gd name="T1" fmla="*/ T0 w 1622"/>
                  <a:gd name="T2" fmla="+- 0 310 238"/>
                  <a:gd name="T3" fmla="*/ 310 h 928"/>
                  <a:gd name="T4" fmla="+- 0 8478 7439"/>
                  <a:gd name="T5" fmla="*/ T4 w 1622"/>
                  <a:gd name="T6" fmla="+- 0 317 238"/>
                  <a:gd name="T7" fmla="*/ 317 h 928"/>
                  <a:gd name="T8" fmla="+- 0 8447 7439"/>
                  <a:gd name="T9" fmla="*/ T8 w 1622"/>
                  <a:gd name="T10" fmla="+- 0 326 238"/>
                  <a:gd name="T11" fmla="*/ 326 h 928"/>
                  <a:gd name="T12" fmla="+- 0 8452 7439"/>
                  <a:gd name="T13" fmla="*/ T12 w 1622"/>
                  <a:gd name="T14" fmla="+- 0 346 238"/>
                  <a:gd name="T15" fmla="*/ 346 h 928"/>
                  <a:gd name="T16" fmla="+- 0 8484 7439"/>
                  <a:gd name="T17" fmla="*/ T16 w 1622"/>
                  <a:gd name="T18" fmla="+- 0 337 238"/>
                  <a:gd name="T19" fmla="*/ 337 h 928"/>
                  <a:gd name="T20" fmla="+- 0 8510 7439"/>
                  <a:gd name="T21" fmla="*/ T20 w 1622"/>
                  <a:gd name="T22" fmla="+- 0 330 238"/>
                  <a:gd name="T23" fmla="*/ 330 h 928"/>
                  <a:gd name="T24" fmla="+- 0 8505 7439"/>
                  <a:gd name="T25" fmla="*/ T24 w 1622"/>
                  <a:gd name="T26" fmla="+- 0 310 238"/>
                  <a:gd name="T27" fmla="*/ 310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2" h="928">
                    <a:moveTo>
                      <a:pt x="1066" y="72"/>
                    </a:moveTo>
                    <a:lnTo>
                      <a:pt x="1039" y="79"/>
                    </a:lnTo>
                    <a:lnTo>
                      <a:pt x="1008" y="88"/>
                    </a:lnTo>
                    <a:lnTo>
                      <a:pt x="1013" y="108"/>
                    </a:lnTo>
                    <a:lnTo>
                      <a:pt x="1045" y="99"/>
                    </a:lnTo>
                    <a:lnTo>
                      <a:pt x="1071" y="92"/>
                    </a:lnTo>
                    <a:lnTo>
                      <a:pt x="1066" y="7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7" name="Freeform 251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427 7439"/>
                  <a:gd name="T1" fmla="*/ T0 w 1622"/>
                  <a:gd name="T2" fmla="+- 0 332 238"/>
                  <a:gd name="T3" fmla="*/ 332 h 928"/>
                  <a:gd name="T4" fmla="+- 0 8409 7439"/>
                  <a:gd name="T5" fmla="*/ T4 w 1622"/>
                  <a:gd name="T6" fmla="+- 0 337 238"/>
                  <a:gd name="T7" fmla="*/ 337 h 928"/>
                  <a:gd name="T8" fmla="+- 0 8370 7439"/>
                  <a:gd name="T9" fmla="*/ T8 w 1622"/>
                  <a:gd name="T10" fmla="+- 0 350 238"/>
                  <a:gd name="T11" fmla="*/ 350 h 928"/>
                  <a:gd name="T12" fmla="+- 0 8376 7439"/>
                  <a:gd name="T13" fmla="*/ T12 w 1622"/>
                  <a:gd name="T14" fmla="+- 0 369 238"/>
                  <a:gd name="T15" fmla="*/ 369 h 928"/>
                  <a:gd name="T16" fmla="+- 0 8415 7439"/>
                  <a:gd name="T17" fmla="*/ T16 w 1622"/>
                  <a:gd name="T18" fmla="+- 0 356 238"/>
                  <a:gd name="T19" fmla="*/ 356 h 928"/>
                  <a:gd name="T20" fmla="+- 0 8415 7439"/>
                  <a:gd name="T21" fmla="*/ T20 w 1622"/>
                  <a:gd name="T22" fmla="+- 0 356 238"/>
                  <a:gd name="T23" fmla="*/ 356 h 928"/>
                  <a:gd name="T24" fmla="+- 0 8433 7439"/>
                  <a:gd name="T25" fmla="*/ T24 w 1622"/>
                  <a:gd name="T26" fmla="+- 0 351 238"/>
                  <a:gd name="T27" fmla="*/ 351 h 928"/>
                  <a:gd name="T28" fmla="+- 0 8427 7439"/>
                  <a:gd name="T29" fmla="*/ T28 w 1622"/>
                  <a:gd name="T30" fmla="+- 0 332 238"/>
                  <a:gd name="T31" fmla="*/ 332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622" h="928">
                    <a:moveTo>
                      <a:pt x="988" y="94"/>
                    </a:moveTo>
                    <a:lnTo>
                      <a:pt x="970" y="99"/>
                    </a:lnTo>
                    <a:lnTo>
                      <a:pt x="931" y="112"/>
                    </a:lnTo>
                    <a:lnTo>
                      <a:pt x="937" y="131"/>
                    </a:lnTo>
                    <a:lnTo>
                      <a:pt x="976" y="118"/>
                    </a:lnTo>
                    <a:lnTo>
                      <a:pt x="994" y="113"/>
                    </a:lnTo>
                    <a:lnTo>
                      <a:pt x="988" y="9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8" name="Freeform 252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415 7439"/>
                  <a:gd name="T1" fmla="*/ T0 w 1622"/>
                  <a:gd name="T2" fmla="+- 0 356 238"/>
                  <a:gd name="T3" fmla="*/ 356 h 928"/>
                  <a:gd name="T4" fmla="+- 0 8415 7439"/>
                  <a:gd name="T5" fmla="*/ T4 w 1622"/>
                  <a:gd name="T6" fmla="+- 0 356 238"/>
                  <a:gd name="T7" fmla="*/ 356 h 928"/>
                  <a:gd name="T8" fmla="+- 0 8415 7439"/>
                  <a:gd name="T9" fmla="*/ T8 w 1622"/>
                  <a:gd name="T10" fmla="+- 0 356 238"/>
                  <a:gd name="T11" fmla="*/ 356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976" y="118"/>
                    </a:moveTo>
                    <a:lnTo>
                      <a:pt x="976" y="11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19" name="Freeform 253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351 7439"/>
                  <a:gd name="T1" fmla="*/ T0 w 1622"/>
                  <a:gd name="T2" fmla="+- 0 356 238"/>
                  <a:gd name="T3" fmla="*/ 356 h 928"/>
                  <a:gd name="T4" fmla="+- 0 8341 7439"/>
                  <a:gd name="T5" fmla="*/ T4 w 1622"/>
                  <a:gd name="T6" fmla="+- 0 359 238"/>
                  <a:gd name="T7" fmla="*/ 359 h 928"/>
                  <a:gd name="T8" fmla="+- 0 8294 7439"/>
                  <a:gd name="T9" fmla="*/ T8 w 1622"/>
                  <a:gd name="T10" fmla="+- 0 376 238"/>
                  <a:gd name="T11" fmla="*/ 376 h 928"/>
                  <a:gd name="T12" fmla="+- 0 8301 7439"/>
                  <a:gd name="T13" fmla="*/ T12 w 1622"/>
                  <a:gd name="T14" fmla="+- 0 395 238"/>
                  <a:gd name="T15" fmla="*/ 395 h 928"/>
                  <a:gd name="T16" fmla="+- 0 8348 7439"/>
                  <a:gd name="T17" fmla="*/ T16 w 1622"/>
                  <a:gd name="T18" fmla="+- 0 378 238"/>
                  <a:gd name="T19" fmla="*/ 378 h 928"/>
                  <a:gd name="T20" fmla="+- 0 8348 7439"/>
                  <a:gd name="T21" fmla="*/ T20 w 1622"/>
                  <a:gd name="T22" fmla="+- 0 378 238"/>
                  <a:gd name="T23" fmla="*/ 378 h 928"/>
                  <a:gd name="T24" fmla="+- 0 8357 7439"/>
                  <a:gd name="T25" fmla="*/ T24 w 1622"/>
                  <a:gd name="T26" fmla="+- 0 375 238"/>
                  <a:gd name="T27" fmla="*/ 375 h 928"/>
                  <a:gd name="T28" fmla="+- 0 8351 7439"/>
                  <a:gd name="T29" fmla="*/ T28 w 1622"/>
                  <a:gd name="T30" fmla="+- 0 356 238"/>
                  <a:gd name="T31" fmla="*/ 356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622" h="928">
                    <a:moveTo>
                      <a:pt x="912" y="118"/>
                    </a:moveTo>
                    <a:lnTo>
                      <a:pt x="902" y="121"/>
                    </a:lnTo>
                    <a:lnTo>
                      <a:pt x="855" y="138"/>
                    </a:lnTo>
                    <a:lnTo>
                      <a:pt x="862" y="157"/>
                    </a:lnTo>
                    <a:lnTo>
                      <a:pt x="909" y="140"/>
                    </a:lnTo>
                    <a:lnTo>
                      <a:pt x="918" y="137"/>
                    </a:lnTo>
                    <a:lnTo>
                      <a:pt x="912" y="11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0" name="Freeform 254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348 7439"/>
                  <a:gd name="T1" fmla="*/ T0 w 1622"/>
                  <a:gd name="T2" fmla="+- 0 378 238"/>
                  <a:gd name="T3" fmla="*/ 378 h 928"/>
                  <a:gd name="T4" fmla="+- 0 8348 7439"/>
                  <a:gd name="T5" fmla="*/ T4 w 1622"/>
                  <a:gd name="T6" fmla="+- 0 378 238"/>
                  <a:gd name="T7" fmla="*/ 378 h 928"/>
                  <a:gd name="T8" fmla="+- 0 8348 7439"/>
                  <a:gd name="T9" fmla="*/ T8 w 1622"/>
                  <a:gd name="T10" fmla="+- 0 378 238"/>
                  <a:gd name="T11" fmla="*/ 378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909" y="140"/>
                    </a:moveTo>
                    <a:lnTo>
                      <a:pt x="909" y="14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2" name="Freeform 255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275 7439"/>
                  <a:gd name="T1" fmla="*/ T0 w 1622"/>
                  <a:gd name="T2" fmla="+- 0 383 238"/>
                  <a:gd name="T3" fmla="*/ 383 h 928"/>
                  <a:gd name="T4" fmla="+- 0 8219 7439"/>
                  <a:gd name="T5" fmla="*/ T4 w 1622"/>
                  <a:gd name="T6" fmla="+- 0 405 238"/>
                  <a:gd name="T7" fmla="*/ 405 h 928"/>
                  <a:gd name="T8" fmla="+- 0 8226 7439"/>
                  <a:gd name="T9" fmla="*/ T8 w 1622"/>
                  <a:gd name="T10" fmla="+- 0 423 238"/>
                  <a:gd name="T11" fmla="*/ 423 h 928"/>
                  <a:gd name="T12" fmla="+- 0 8282 7439"/>
                  <a:gd name="T13" fmla="*/ T12 w 1622"/>
                  <a:gd name="T14" fmla="+- 0 401 238"/>
                  <a:gd name="T15" fmla="*/ 401 h 928"/>
                  <a:gd name="T16" fmla="+- 0 8275 7439"/>
                  <a:gd name="T17" fmla="*/ T16 w 1622"/>
                  <a:gd name="T18" fmla="+- 0 383 238"/>
                  <a:gd name="T19" fmla="*/ 383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22" h="928">
                    <a:moveTo>
                      <a:pt x="836" y="145"/>
                    </a:moveTo>
                    <a:lnTo>
                      <a:pt x="780" y="167"/>
                    </a:lnTo>
                    <a:lnTo>
                      <a:pt x="787" y="185"/>
                    </a:lnTo>
                    <a:lnTo>
                      <a:pt x="843" y="163"/>
                    </a:lnTo>
                    <a:lnTo>
                      <a:pt x="836" y="14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3" name="Freeform 256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282 7439"/>
                  <a:gd name="T1" fmla="*/ T0 w 1622"/>
                  <a:gd name="T2" fmla="+- 0 401 238"/>
                  <a:gd name="T3" fmla="*/ 401 h 928"/>
                  <a:gd name="T4" fmla="+- 0 8282 7439"/>
                  <a:gd name="T5" fmla="*/ T4 w 1622"/>
                  <a:gd name="T6" fmla="+- 0 401 238"/>
                  <a:gd name="T7" fmla="*/ 401 h 928"/>
                  <a:gd name="T8" fmla="+- 0 8282 7439"/>
                  <a:gd name="T9" fmla="*/ T8 w 1622"/>
                  <a:gd name="T10" fmla="+- 0 401 238"/>
                  <a:gd name="T11" fmla="*/ 401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843" y="163"/>
                    </a:moveTo>
                    <a:lnTo>
                      <a:pt x="843" y="16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4" name="Freeform 257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200 7439"/>
                  <a:gd name="T1" fmla="*/ T0 w 1622"/>
                  <a:gd name="T2" fmla="+- 0 413 238"/>
                  <a:gd name="T3" fmla="*/ 413 h 928"/>
                  <a:gd name="T4" fmla="+- 0 8147 7439"/>
                  <a:gd name="T5" fmla="*/ T4 w 1622"/>
                  <a:gd name="T6" fmla="+- 0 435 238"/>
                  <a:gd name="T7" fmla="*/ 435 h 928"/>
                  <a:gd name="T8" fmla="+- 0 8145 7439"/>
                  <a:gd name="T9" fmla="*/ T8 w 1622"/>
                  <a:gd name="T10" fmla="+- 0 436 238"/>
                  <a:gd name="T11" fmla="*/ 436 h 928"/>
                  <a:gd name="T12" fmla="+- 0 8153 7439"/>
                  <a:gd name="T13" fmla="*/ T12 w 1622"/>
                  <a:gd name="T14" fmla="+- 0 455 238"/>
                  <a:gd name="T15" fmla="*/ 455 h 928"/>
                  <a:gd name="T16" fmla="+- 0 8155 7439"/>
                  <a:gd name="T17" fmla="*/ T16 w 1622"/>
                  <a:gd name="T18" fmla="+- 0 454 238"/>
                  <a:gd name="T19" fmla="*/ 454 h 928"/>
                  <a:gd name="T20" fmla="+- 0 8208 7439"/>
                  <a:gd name="T21" fmla="*/ T20 w 1622"/>
                  <a:gd name="T22" fmla="+- 0 431 238"/>
                  <a:gd name="T23" fmla="*/ 431 h 928"/>
                  <a:gd name="T24" fmla="+- 0 8200 7439"/>
                  <a:gd name="T25" fmla="*/ T24 w 1622"/>
                  <a:gd name="T26" fmla="+- 0 413 238"/>
                  <a:gd name="T27" fmla="*/ 413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2" h="928">
                    <a:moveTo>
                      <a:pt x="761" y="175"/>
                    </a:moveTo>
                    <a:lnTo>
                      <a:pt x="708" y="197"/>
                    </a:lnTo>
                    <a:lnTo>
                      <a:pt x="706" y="198"/>
                    </a:lnTo>
                    <a:lnTo>
                      <a:pt x="714" y="217"/>
                    </a:lnTo>
                    <a:lnTo>
                      <a:pt x="716" y="216"/>
                    </a:lnTo>
                    <a:lnTo>
                      <a:pt x="769" y="193"/>
                    </a:lnTo>
                    <a:lnTo>
                      <a:pt x="761" y="17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5" name="Freeform 258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127 7439"/>
                  <a:gd name="T1" fmla="*/ T0 w 1622"/>
                  <a:gd name="T2" fmla="+- 0 445 238"/>
                  <a:gd name="T3" fmla="*/ 445 h 928"/>
                  <a:gd name="T4" fmla="+- 0 8086 7439"/>
                  <a:gd name="T5" fmla="*/ T4 w 1622"/>
                  <a:gd name="T6" fmla="+- 0 464 238"/>
                  <a:gd name="T7" fmla="*/ 464 h 928"/>
                  <a:gd name="T8" fmla="+- 0 8072 7439"/>
                  <a:gd name="T9" fmla="*/ T8 w 1622"/>
                  <a:gd name="T10" fmla="+- 0 471 238"/>
                  <a:gd name="T11" fmla="*/ 471 h 928"/>
                  <a:gd name="T12" fmla="+- 0 8081 7439"/>
                  <a:gd name="T13" fmla="*/ T12 w 1622"/>
                  <a:gd name="T14" fmla="+- 0 489 238"/>
                  <a:gd name="T15" fmla="*/ 489 h 928"/>
                  <a:gd name="T16" fmla="+- 0 8095 7439"/>
                  <a:gd name="T17" fmla="*/ T16 w 1622"/>
                  <a:gd name="T18" fmla="+- 0 482 238"/>
                  <a:gd name="T19" fmla="*/ 482 h 928"/>
                  <a:gd name="T20" fmla="+- 0 8095 7439"/>
                  <a:gd name="T21" fmla="*/ T20 w 1622"/>
                  <a:gd name="T22" fmla="+- 0 482 238"/>
                  <a:gd name="T23" fmla="*/ 482 h 928"/>
                  <a:gd name="T24" fmla="+- 0 8135 7439"/>
                  <a:gd name="T25" fmla="*/ T24 w 1622"/>
                  <a:gd name="T26" fmla="+- 0 463 238"/>
                  <a:gd name="T27" fmla="*/ 463 h 928"/>
                  <a:gd name="T28" fmla="+- 0 8127 7439"/>
                  <a:gd name="T29" fmla="*/ T28 w 1622"/>
                  <a:gd name="T30" fmla="+- 0 445 238"/>
                  <a:gd name="T31" fmla="*/ 44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622" h="928">
                    <a:moveTo>
                      <a:pt x="688" y="207"/>
                    </a:moveTo>
                    <a:lnTo>
                      <a:pt x="647" y="226"/>
                    </a:lnTo>
                    <a:lnTo>
                      <a:pt x="633" y="233"/>
                    </a:lnTo>
                    <a:lnTo>
                      <a:pt x="642" y="251"/>
                    </a:lnTo>
                    <a:lnTo>
                      <a:pt x="656" y="244"/>
                    </a:lnTo>
                    <a:lnTo>
                      <a:pt x="696" y="225"/>
                    </a:lnTo>
                    <a:lnTo>
                      <a:pt x="688" y="20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6" name="Freeform 259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095 7439"/>
                  <a:gd name="T1" fmla="*/ T0 w 1622"/>
                  <a:gd name="T2" fmla="+- 0 482 238"/>
                  <a:gd name="T3" fmla="*/ 482 h 928"/>
                  <a:gd name="T4" fmla="+- 0 8095 7439"/>
                  <a:gd name="T5" fmla="*/ T4 w 1622"/>
                  <a:gd name="T6" fmla="+- 0 482 238"/>
                  <a:gd name="T7" fmla="*/ 482 h 928"/>
                  <a:gd name="T8" fmla="+- 0 8095 7439"/>
                  <a:gd name="T9" fmla="*/ T8 w 1622"/>
                  <a:gd name="T10" fmla="+- 0 482 238"/>
                  <a:gd name="T11" fmla="*/ 482 h 928"/>
                  <a:gd name="T12" fmla="+- 0 8095 7439"/>
                  <a:gd name="T13" fmla="*/ T12 w 1622"/>
                  <a:gd name="T14" fmla="+- 0 482 238"/>
                  <a:gd name="T15" fmla="*/ 482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622" h="928">
                    <a:moveTo>
                      <a:pt x="656" y="244"/>
                    </a:moveTo>
                    <a:lnTo>
                      <a:pt x="656" y="24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7" name="Freeform 260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054 7439"/>
                  <a:gd name="T1" fmla="*/ T0 w 1622"/>
                  <a:gd name="T2" fmla="+- 0 480 238"/>
                  <a:gd name="T3" fmla="*/ 480 h 928"/>
                  <a:gd name="T4" fmla="+- 0 8027 7439"/>
                  <a:gd name="T5" fmla="*/ T4 w 1622"/>
                  <a:gd name="T6" fmla="+- 0 494 238"/>
                  <a:gd name="T7" fmla="*/ 494 h 928"/>
                  <a:gd name="T8" fmla="+- 0 8001 7439"/>
                  <a:gd name="T9" fmla="*/ T8 w 1622"/>
                  <a:gd name="T10" fmla="+- 0 509 238"/>
                  <a:gd name="T11" fmla="*/ 509 h 928"/>
                  <a:gd name="T12" fmla="+- 0 8011 7439"/>
                  <a:gd name="T13" fmla="*/ T12 w 1622"/>
                  <a:gd name="T14" fmla="+- 0 526 238"/>
                  <a:gd name="T15" fmla="*/ 526 h 928"/>
                  <a:gd name="T16" fmla="+- 0 8036 7439"/>
                  <a:gd name="T17" fmla="*/ T16 w 1622"/>
                  <a:gd name="T18" fmla="+- 0 512 238"/>
                  <a:gd name="T19" fmla="*/ 512 h 928"/>
                  <a:gd name="T20" fmla="+- 0 8064 7439"/>
                  <a:gd name="T21" fmla="*/ T20 w 1622"/>
                  <a:gd name="T22" fmla="+- 0 498 238"/>
                  <a:gd name="T23" fmla="*/ 498 h 928"/>
                  <a:gd name="T24" fmla="+- 0 8054 7439"/>
                  <a:gd name="T25" fmla="*/ T24 w 1622"/>
                  <a:gd name="T26" fmla="+- 0 480 238"/>
                  <a:gd name="T27" fmla="*/ 480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2" h="928">
                    <a:moveTo>
                      <a:pt x="615" y="242"/>
                    </a:moveTo>
                    <a:lnTo>
                      <a:pt x="588" y="256"/>
                    </a:lnTo>
                    <a:lnTo>
                      <a:pt x="562" y="271"/>
                    </a:lnTo>
                    <a:lnTo>
                      <a:pt x="572" y="288"/>
                    </a:lnTo>
                    <a:lnTo>
                      <a:pt x="597" y="274"/>
                    </a:lnTo>
                    <a:lnTo>
                      <a:pt x="625" y="260"/>
                    </a:lnTo>
                    <a:lnTo>
                      <a:pt x="615" y="24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8" name="Freeform 261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8036 7439"/>
                  <a:gd name="T1" fmla="*/ T0 w 1622"/>
                  <a:gd name="T2" fmla="+- 0 512 238"/>
                  <a:gd name="T3" fmla="*/ 512 h 928"/>
                  <a:gd name="T4" fmla="+- 0 8036 7439"/>
                  <a:gd name="T5" fmla="*/ T4 w 1622"/>
                  <a:gd name="T6" fmla="+- 0 512 238"/>
                  <a:gd name="T7" fmla="*/ 512 h 928"/>
                  <a:gd name="T8" fmla="+- 0 8036 7439"/>
                  <a:gd name="T9" fmla="*/ T8 w 1622"/>
                  <a:gd name="T10" fmla="+- 0 512 238"/>
                  <a:gd name="T11" fmla="*/ 512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597" y="274"/>
                    </a:moveTo>
                    <a:lnTo>
                      <a:pt x="597" y="27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29" name="Freeform 262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984 7439"/>
                  <a:gd name="T1" fmla="*/ T0 w 1622"/>
                  <a:gd name="T2" fmla="+- 0 518 238"/>
                  <a:gd name="T3" fmla="*/ 518 h 928"/>
                  <a:gd name="T4" fmla="+- 0 7970 7439"/>
                  <a:gd name="T5" fmla="*/ T4 w 1622"/>
                  <a:gd name="T6" fmla="+- 0 526 238"/>
                  <a:gd name="T7" fmla="*/ 526 h 928"/>
                  <a:gd name="T8" fmla="+- 0 7932 7439"/>
                  <a:gd name="T9" fmla="*/ T8 w 1622"/>
                  <a:gd name="T10" fmla="+- 0 549 238"/>
                  <a:gd name="T11" fmla="*/ 549 h 928"/>
                  <a:gd name="T12" fmla="+- 0 7942 7439"/>
                  <a:gd name="T13" fmla="*/ T12 w 1622"/>
                  <a:gd name="T14" fmla="+- 0 566 238"/>
                  <a:gd name="T15" fmla="*/ 566 h 928"/>
                  <a:gd name="T16" fmla="+- 0 7979 7439"/>
                  <a:gd name="T17" fmla="*/ T16 w 1622"/>
                  <a:gd name="T18" fmla="+- 0 544 238"/>
                  <a:gd name="T19" fmla="*/ 544 h 928"/>
                  <a:gd name="T20" fmla="+- 0 7993 7439"/>
                  <a:gd name="T21" fmla="*/ T20 w 1622"/>
                  <a:gd name="T22" fmla="+- 0 536 238"/>
                  <a:gd name="T23" fmla="*/ 536 h 928"/>
                  <a:gd name="T24" fmla="+- 0 7984 7439"/>
                  <a:gd name="T25" fmla="*/ T24 w 1622"/>
                  <a:gd name="T26" fmla="+- 0 518 238"/>
                  <a:gd name="T27" fmla="*/ 518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2" h="928">
                    <a:moveTo>
                      <a:pt x="545" y="280"/>
                    </a:moveTo>
                    <a:lnTo>
                      <a:pt x="531" y="288"/>
                    </a:lnTo>
                    <a:lnTo>
                      <a:pt x="493" y="311"/>
                    </a:lnTo>
                    <a:lnTo>
                      <a:pt x="503" y="328"/>
                    </a:lnTo>
                    <a:lnTo>
                      <a:pt x="540" y="306"/>
                    </a:lnTo>
                    <a:lnTo>
                      <a:pt x="554" y="298"/>
                    </a:lnTo>
                    <a:lnTo>
                      <a:pt x="545" y="28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0" name="Freeform 263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980 7439"/>
                  <a:gd name="T1" fmla="*/ T0 w 1622"/>
                  <a:gd name="T2" fmla="+- 0 543 238"/>
                  <a:gd name="T3" fmla="*/ 543 h 928"/>
                  <a:gd name="T4" fmla="+- 0 7979 7439"/>
                  <a:gd name="T5" fmla="*/ T4 w 1622"/>
                  <a:gd name="T6" fmla="+- 0 544 238"/>
                  <a:gd name="T7" fmla="*/ 544 h 928"/>
                  <a:gd name="T8" fmla="+- 0 7980 7439"/>
                  <a:gd name="T9" fmla="*/ T8 w 1622"/>
                  <a:gd name="T10" fmla="+- 0 543 238"/>
                  <a:gd name="T11" fmla="*/ 543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541" y="305"/>
                    </a:moveTo>
                    <a:lnTo>
                      <a:pt x="540" y="306"/>
                    </a:lnTo>
                    <a:lnTo>
                      <a:pt x="541" y="30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1" name="Freeform 264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914 7439"/>
                  <a:gd name="T1" fmla="*/ T0 w 1622"/>
                  <a:gd name="T2" fmla="+- 0 560 238"/>
                  <a:gd name="T3" fmla="*/ 560 h 928"/>
                  <a:gd name="T4" fmla="+- 0 7864 7439"/>
                  <a:gd name="T5" fmla="*/ T4 w 1622"/>
                  <a:gd name="T6" fmla="+- 0 593 238"/>
                  <a:gd name="T7" fmla="*/ 593 h 928"/>
                  <a:gd name="T8" fmla="+- 0 7875 7439"/>
                  <a:gd name="T9" fmla="*/ T8 w 1622"/>
                  <a:gd name="T10" fmla="+- 0 610 238"/>
                  <a:gd name="T11" fmla="*/ 610 h 928"/>
                  <a:gd name="T12" fmla="+- 0 7925 7439"/>
                  <a:gd name="T13" fmla="*/ T12 w 1622"/>
                  <a:gd name="T14" fmla="+- 0 577 238"/>
                  <a:gd name="T15" fmla="*/ 577 h 928"/>
                  <a:gd name="T16" fmla="+- 0 7914 7439"/>
                  <a:gd name="T17" fmla="*/ T16 w 1622"/>
                  <a:gd name="T18" fmla="+- 0 560 238"/>
                  <a:gd name="T19" fmla="*/ 560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22" h="928">
                    <a:moveTo>
                      <a:pt x="475" y="322"/>
                    </a:moveTo>
                    <a:lnTo>
                      <a:pt x="425" y="355"/>
                    </a:lnTo>
                    <a:lnTo>
                      <a:pt x="436" y="372"/>
                    </a:lnTo>
                    <a:lnTo>
                      <a:pt x="486" y="339"/>
                    </a:lnTo>
                    <a:lnTo>
                      <a:pt x="475" y="322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2" name="Freeform 265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848 7439"/>
                  <a:gd name="T1" fmla="*/ T0 w 1622"/>
                  <a:gd name="T2" fmla="+- 0 605 238"/>
                  <a:gd name="T3" fmla="*/ 605 h 928"/>
                  <a:gd name="T4" fmla="+- 0 7813 7439"/>
                  <a:gd name="T5" fmla="*/ T4 w 1622"/>
                  <a:gd name="T6" fmla="+- 0 629 238"/>
                  <a:gd name="T7" fmla="*/ 629 h 928"/>
                  <a:gd name="T8" fmla="+- 0 7799 7439"/>
                  <a:gd name="T9" fmla="*/ T8 w 1622"/>
                  <a:gd name="T10" fmla="+- 0 640 238"/>
                  <a:gd name="T11" fmla="*/ 640 h 928"/>
                  <a:gd name="T12" fmla="+- 0 7811 7439"/>
                  <a:gd name="T13" fmla="*/ T12 w 1622"/>
                  <a:gd name="T14" fmla="+- 0 656 238"/>
                  <a:gd name="T15" fmla="*/ 656 h 928"/>
                  <a:gd name="T16" fmla="+- 0 7825 7439"/>
                  <a:gd name="T17" fmla="*/ T16 w 1622"/>
                  <a:gd name="T18" fmla="+- 0 645 238"/>
                  <a:gd name="T19" fmla="*/ 645 h 928"/>
                  <a:gd name="T20" fmla="+- 0 7859 7439"/>
                  <a:gd name="T21" fmla="*/ T20 w 1622"/>
                  <a:gd name="T22" fmla="+- 0 621 238"/>
                  <a:gd name="T23" fmla="*/ 621 h 928"/>
                  <a:gd name="T24" fmla="+- 0 7848 7439"/>
                  <a:gd name="T25" fmla="*/ T24 w 1622"/>
                  <a:gd name="T26" fmla="+- 0 605 238"/>
                  <a:gd name="T27" fmla="*/ 60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2" h="928">
                    <a:moveTo>
                      <a:pt x="409" y="367"/>
                    </a:moveTo>
                    <a:lnTo>
                      <a:pt x="374" y="391"/>
                    </a:lnTo>
                    <a:lnTo>
                      <a:pt x="360" y="402"/>
                    </a:lnTo>
                    <a:lnTo>
                      <a:pt x="372" y="418"/>
                    </a:lnTo>
                    <a:lnTo>
                      <a:pt x="386" y="407"/>
                    </a:lnTo>
                    <a:lnTo>
                      <a:pt x="420" y="383"/>
                    </a:lnTo>
                    <a:lnTo>
                      <a:pt x="409" y="36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3" name="Freeform 266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825 7439"/>
                  <a:gd name="T1" fmla="*/ T0 w 1622"/>
                  <a:gd name="T2" fmla="+- 0 645 238"/>
                  <a:gd name="T3" fmla="*/ 645 h 928"/>
                  <a:gd name="T4" fmla="+- 0 7825 7439"/>
                  <a:gd name="T5" fmla="*/ T4 w 1622"/>
                  <a:gd name="T6" fmla="+- 0 646 238"/>
                  <a:gd name="T7" fmla="*/ 646 h 928"/>
                  <a:gd name="T8" fmla="+- 0 7825 7439"/>
                  <a:gd name="T9" fmla="*/ T8 w 1622"/>
                  <a:gd name="T10" fmla="+- 0 645 238"/>
                  <a:gd name="T11" fmla="*/ 64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386" y="407"/>
                    </a:moveTo>
                    <a:lnTo>
                      <a:pt x="386" y="408"/>
                    </a:lnTo>
                    <a:lnTo>
                      <a:pt x="386" y="40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4" name="Freeform 267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783 7439"/>
                  <a:gd name="T1" fmla="*/ T0 w 1622"/>
                  <a:gd name="T2" fmla="+- 0 653 238"/>
                  <a:gd name="T3" fmla="*/ 653 h 928"/>
                  <a:gd name="T4" fmla="+- 0 7766 7439"/>
                  <a:gd name="T5" fmla="*/ T4 w 1622"/>
                  <a:gd name="T6" fmla="+- 0 666 238"/>
                  <a:gd name="T7" fmla="*/ 666 h 928"/>
                  <a:gd name="T8" fmla="+- 0 7737 7439"/>
                  <a:gd name="T9" fmla="*/ T8 w 1622"/>
                  <a:gd name="T10" fmla="+- 0 691 238"/>
                  <a:gd name="T11" fmla="*/ 691 h 928"/>
                  <a:gd name="T12" fmla="+- 0 7750 7439"/>
                  <a:gd name="T13" fmla="*/ T12 w 1622"/>
                  <a:gd name="T14" fmla="+- 0 707 238"/>
                  <a:gd name="T15" fmla="*/ 707 h 928"/>
                  <a:gd name="T16" fmla="+- 0 7779 7439"/>
                  <a:gd name="T17" fmla="*/ T16 w 1622"/>
                  <a:gd name="T18" fmla="+- 0 682 238"/>
                  <a:gd name="T19" fmla="*/ 682 h 928"/>
                  <a:gd name="T20" fmla="+- 0 7796 7439"/>
                  <a:gd name="T21" fmla="*/ T20 w 1622"/>
                  <a:gd name="T22" fmla="+- 0 669 238"/>
                  <a:gd name="T23" fmla="*/ 669 h 928"/>
                  <a:gd name="T24" fmla="+- 0 7783 7439"/>
                  <a:gd name="T25" fmla="*/ T24 w 1622"/>
                  <a:gd name="T26" fmla="+- 0 653 238"/>
                  <a:gd name="T27" fmla="*/ 653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2" h="928">
                    <a:moveTo>
                      <a:pt x="344" y="415"/>
                    </a:moveTo>
                    <a:lnTo>
                      <a:pt x="327" y="428"/>
                    </a:lnTo>
                    <a:lnTo>
                      <a:pt x="298" y="453"/>
                    </a:lnTo>
                    <a:lnTo>
                      <a:pt x="311" y="469"/>
                    </a:lnTo>
                    <a:lnTo>
                      <a:pt x="340" y="444"/>
                    </a:lnTo>
                    <a:lnTo>
                      <a:pt x="357" y="431"/>
                    </a:lnTo>
                    <a:lnTo>
                      <a:pt x="344" y="41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5" name="Freeform 268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779 7439"/>
                  <a:gd name="T1" fmla="*/ T0 w 1622"/>
                  <a:gd name="T2" fmla="+- 0 682 238"/>
                  <a:gd name="T3" fmla="*/ 682 h 928"/>
                  <a:gd name="T4" fmla="+- 0 7779 7439"/>
                  <a:gd name="T5" fmla="*/ T4 w 1622"/>
                  <a:gd name="T6" fmla="+- 0 682 238"/>
                  <a:gd name="T7" fmla="*/ 682 h 928"/>
                  <a:gd name="T8" fmla="+- 0 7779 7439"/>
                  <a:gd name="T9" fmla="*/ T8 w 1622"/>
                  <a:gd name="T10" fmla="+- 0 682 238"/>
                  <a:gd name="T11" fmla="*/ 682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340" y="444"/>
                    </a:moveTo>
                    <a:lnTo>
                      <a:pt x="340" y="44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6" name="Freeform 269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721 7439"/>
                  <a:gd name="T1" fmla="*/ T0 w 1622"/>
                  <a:gd name="T2" fmla="+- 0 705 238"/>
                  <a:gd name="T3" fmla="*/ 705 h 928"/>
                  <a:gd name="T4" fmla="+- 0 7681 7439"/>
                  <a:gd name="T5" fmla="*/ T4 w 1622"/>
                  <a:gd name="T6" fmla="+- 0 743 238"/>
                  <a:gd name="T7" fmla="*/ 743 h 928"/>
                  <a:gd name="T8" fmla="+- 0 7677 7439"/>
                  <a:gd name="T9" fmla="*/ T8 w 1622"/>
                  <a:gd name="T10" fmla="+- 0 746 238"/>
                  <a:gd name="T11" fmla="*/ 746 h 928"/>
                  <a:gd name="T12" fmla="+- 0 7692 7439"/>
                  <a:gd name="T13" fmla="*/ T12 w 1622"/>
                  <a:gd name="T14" fmla="+- 0 760 238"/>
                  <a:gd name="T15" fmla="*/ 760 h 928"/>
                  <a:gd name="T16" fmla="+- 0 7695 7439"/>
                  <a:gd name="T17" fmla="*/ T16 w 1622"/>
                  <a:gd name="T18" fmla="+- 0 757 238"/>
                  <a:gd name="T19" fmla="*/ 757 h 928"/>
                  <a:gd name="T20" fmla="+- 0 7735 7439"/>
                  <a:gd name="T21" fmla="*/ T20 w 1622"/>
                  <a:gd name="T22" fmla="+- 0 719 238"/>
                  <a:gd name="T23" fmla="*/ 719 h 928"/>
                  <a:gd name="T24" fmla="+- 0 7721 7439"/>
                  <a:gd name="T25" fmla="*/ T24 w 1622"/>
                  <a:gd name="T26" fmla="+- 0 705 238"/>
                  <a:gd name="T27" fmla="*/ 70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2" h="928">
                    <a:moveTo>
                      <a:pt x="282" y="467"/>
                    </a:moveTo>
                    <a:lnTo>
                      <a:pt x="242" y="505"/>
                    </a:lnTo>
                    <a:lnTo>
                      <a:pt x="238" y="508"/>
                    </a:lnTo>
                    <a:lnTo>
                      <a:pt x="253" y="522"/>
                    </a:lnTo>
                    <a:lnTo>
                      <a:pt x="256" y="519"/>
                    </a:lnTo>
                    <a:lnTo>
                      <a:pt x="296" y="481"/>
                    </a:lnTo>
                    <a:lnTo>
                      <a:pt x="282" y="46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7" name="Freeform 270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664 7439"/>
                  <a:gd name="T1" fmla="*/ T0 w 1622"/>
                  <a:gd name="T2" fmla="+- 0 761 238"/>
                  <a:gd name="T3" fmla="*/ 761 h 928"/>
                  <a:gd name="T4" fmla="+- 0 7643 7439"/>
                  <a:gd name="T5" fmla="*/ T4 w 1622"/>
                  <a:gd name="T6" fmla="+- 0 782 238"/>
                  <a:gd name="T7" fmla="*/ 782 h 928"/>
                  <a:gd name="T8" fmla="+- 0 7623 7439"/>
                  <a:gd name="T9" fmla="*/ T8 w 1622"/>
                  <a:gd name="T10" fmla="+- 0 806 238"/>
                  <a:gd name="T11" fmla="*/ 806 h 928"/>
                  <a:gd name="T12" fmla="+- 0 7638 7439"/>
                  <a:gd name="T13" fmla="*/ T12 w 1622"/>
                  <a:gd name="T14" fmla="+- 0 819 238"/>
                  <a:gd name="T15" fmla="*/ 819 h 928"/>
                  <a:gd name="T16" fmla="+- 0 7658 7439"/>
                  <a:gd name="T17" fmla="*/ T16 w 1622"/>
                  <a:gd name="T18" fmla="+- 0 796 238"/>
                  <a:gd name="T19" fmla="*/ 796 h 928"/>
                  <a:gd name="T20" fmla="+- 0 7678 7439"/>
                  <a:gd name="T21" fmla="*/ T20 w 1622"/>
                  <a:gd name="T22" fmla="+- 0 775 238"/>
                  <a:gd name="T23" fmla="*/ 775 h 928"/>
                  <a:gd name="T24" fmla="+- 0 7664 7439"/>
                  <a:gd name="T25" fmla="*/ T24 w 1622"/>
                  <a:gd name="T26" fmla="+- 0 761 238"/>
                  <a:gd name="T27" fmla="*/ 761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2" h="928">
                    <a:moveTo>
                      <a:pt x="225" y="523"/>
                    </a:moveTo>
                    <a:lnTo>
                      <a:pt x="204" y="544"/>
                    </a:lnTo>
                    <a:lnTo>
                      <a:pt x="184" y="568"/>
                    </a:lnTo>
                    <a:lnTo>
                      <a:pt x="199" y="581"/>
                    </a:lnTo>
                    <a:lnTo>
                      <a:pt x="219" y="558"/>
                    </a:lnTo>
                    <a:lnTo>
                      <a:pt x="239" y="537"/>
                    </a:lnTo>
                    <a:lnTo>
                      <a:pt x="225" y="52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8" name="Freeform 271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658 7439"/>
                  <a:gd name="T1" fmla="*/ T0 w 1622"/>
                  <a:gd name="T2" fmla="+- 0 796 238"/>
                  <a:gd name="T3" fmla="*/ 796 h 928"/>
                  <a:gd name="T4" fmla="+- 0 7658 7439"/>
                  <a:gd name="T5" fmla="*/ T4 w 1622"/>
                  <a:gd name="T6" fmla="+- 0 796 238"/>
                  <a:gd name="T7" fmla="*/ 796 h 928"/>
                  <a:gd name="T8" fmla="+- 0 7658 7439"/>
                  <a:gd name="T9" fmla="*/ T8 w 1622"/>
                  <a:gd name="T10" fmla="+- 0 796 238"/>
                  <a:gd name="T11" fmla="*/ 796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219" y="558"/>
                    </a:moveTo>
                    <a:lnTo>
                      <a:pt x="219" y="55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39" name="Freeform 272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610 7439"/>
                  <a:gd name="T1" fmla="*/ T0 w 1622"/>
                  <a:gd name="T2" fmla="+- 0 821 238"/>
                  <a:gd name="T3" fmla="*/ 821 h 928"/>
                  <a:gd name="T4" fmla="+- 0 7609 7439"/>
                  <a:gd name="T5" fmla="*/ T4 w 1622"/>
                  <a:gd name="T6" fmla="+- 0 823 238"/>
                  <a:gd name="T7" fmla="*/ 823 h 928"/>
                  <a:gd name="T8" fmla="+- 0 7593 7439"/>
                  <a:gd name="T9" fmla="*/ T8 w 1622"/>
                  <a:gd name="T10" fmla="+- 0 843 238"/>
                  <a:gd name="T11" fmla="*/ 843 h 928"/>
                  <a:gd name="T12" fmla="+- 0 7578 7439"/>
                  <a:gd name="T13" fmla="*/ T12 w 1622"/>
                  <a:gd name="T14" fmla="+- 0 864 238"/>
                  <a:gd name="T15" fmla="*/ 864 h 928"/>
                  <a:gd name="T16" fmla="+- 0 7574 7439"/>
                  <a:gd name="T17" fmla="*/ T16 w 1622"/>
                  <a:gd name="T18" fmla="+- 0 870 238"/>
                  <a:gd name="T19" fmla="*/ 870 h 928"/>
                  <a:gd name="T20" fmla="+- 0 7590 7439"/>
                  <a:gd name="T21" fmla="*/ T20 w 1622"/>
                  <a:gd name="T22" fmla="+- 0 881 238"/>
                  <a:gd name="T23" fmla="*/ 881 h 928"/>
                  <a:gd name="T24" fmla="+- 0 7594 7439"/>
                  <a:gd name="T25" fmla="*/ T24 w 1622"/>
                  <a:gd name="T26" fmla="+- 0 876 238"/>
                  <a:gd name="T27" fmla="*/ 876 h 928"/>
                  <a:gd name="T28" fmla="+- 0 7609 7439"/>
                  <a:gd name="T29" fmla="*/ T28 w 1622"/>
                  <a:gd name="T30" fmla="+- 0 855 238"/>
                  <a:gd name="T31" fmla="*/ 855 h 928"/>
                  <a:gd name="T32" fmla="+- 0 7624 7439"/>
                  <a:gd name="T33" fmla="*/ T32 w 1622"/>
                  <a:gd name="T34" fmla="+- 0 835 238"/>
                  <a:gd name="T35" fmla="*/ 835 h 928"/>
                  <a:gd name="T36" fmla="+- 0 7625 7439"/>
                  <a:gd name="T37" fmla="*/ T36 w 1622"/>
                  <a:gd name="T38" fmla="+- 0 834 238"/>
                  <a:gd name="T39" fmla="*/ 834 h 928"/>
                  <a:gd name="T40" fmla="+- 0 7610 7439"/>
                  <a:gd name="T41" fmla="*/ T40 w 1622"/>
                  <a:gd name="T42" fmla="+- 0 821 238"/>
                  <a:gd name="T43" fmla="*/ 821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622" h="928">
                    <a:moveTo>
                      <a:pt x="171" y="583"/>
                    </a:moveTo>
                    <a:lnTo>
                      <a:pt x="170" y="585"/>
                    </a:lnTo>
                    <a:lnTo>
                      <a:pt x="154" y="605"/>
                    </a:lnTo>
                    <a:lnTo>
                      <a:pt x="139" y="626"/>
                    </a:lnTo>
                    <a:lnTo>
                      <a:pt x="135" y="632"/>
                    </a:lnTo>
                    <a:lnTo>
                      <a:pt x="151" y="643"/>
                    </a:lnTo>
                    <a:lnTo>
                      <a:pt x="155" y="638"/>
                    </a:lnTo>
                    <a:lnTo>
                      <a:pt x="170" y="617"/>
                    </a:lnTo>
                    <a:lnTo>
                      <a:pt x="185" y="597"/>
                    </a:lnTo>
                    <a:lnTo>
                      <a:pt x="186" y="596"/>
                    </a:lnTo>
                    <a:lnTo>
                      <a:pt x="171" y="58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0" name="Freeform 273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594 7439"/>
                  <a:gd name="T1" fmla="*/ T0 w 1622"/>
                  <a:gd name="T2" fmla="+- 0 875 238"/>
                  <a:gd name="T3" fmla="*/ 875 h 928"/>
                  <a:gd name="T4" fmla="+- 0 7594 7439"/>
                  <a:gd name="T5" fmla="*/ T4 w 1622"/>
                  <a:gd name="T6" fmla="+- 0 875 238"/>
                  <a:gd name="T7" fmla="*/ 87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622" h="928">
                    <a:moveTo>
                      <a:pt x="155" y="637"/>
                    </a:moveTo>
                    <a:lnTo>
                      <a:pt x="155" y="63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1" name="Freeform 274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609 7439"/>
                  <a:gd name="T1" fmla="*/ T0 w 1622"/>
                  <a:gd name="T2" fmla="+- 0 855 238"/>
                  <a:gd name="T3" fmla="*/ 855 h 928"/>
                  <a:gd name="T4" fmla="+- 0 7609 7439"/>
                  <a:gd name="T5" fmla="*/ T4 w 1622"/>
                  <a:gd name="T6" fmla="+- 0 855 238"/>
                  <a:gd name="T7" fmla="*/ 855 h 928"/>
                  <a:gd name="T8" fmla="+- 0 7609 7439"/>
                  <a:gd name="T9" fmla="*/ T8 w 1622"/>
                  <a:gd name="T10" fmla="+- 0 855 238"/>
                  <a:gd name="T11" fmla="*/ 85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170" y="617"/>
                    </a:moveTo>
                    <a:lnTo>
                      <a:pt x="170" y="61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2" name="Freeform 275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625 7439"/>
                  <a:gd name="T1" fmla="*/ T0 w 1622"/>
                  <a:gd name="T2" fmla="+- 0 835 238"/>
                  <a:gd name="T3" fmla="*/ 835 h 928"/>
                  <a:gd name="T4" fmla="+- 0 7624 7439"/>
                  <a:gd name="T5" fmla="*/ T4 w 1622"/>
                  <a:gd name="T6" fmla="+- 0 836 238"/>
                  <a:gd name="T7" fmla="*/ 836 h 928"/>
                  <a:gd name="T8" fmla="+- 0 7625 7439"/>
                  <a:gd name="T9" fmla="*/ T8 w 1622"/>
                  <a:gd name="T10" fmla="+- 0 835 238"/>
                  <a:gd name="T11" fmla="*/ 83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186" y="597"/>
                    </a:moveTo>
                    <a:lnTo>
                      <a:pt x="185" y="598"/>
                    </a:lnTo>
                    <a:lnTo>
                      <a:pt x="186" y="59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3" name="Freeform 276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562 7439"/>
                  <a:gd name="T1" fmla="*/ T0 w 1622"/>
                  <a:gd name="T2" fmla="+- 0 887 238"/>
                  <a:gd name="T3" fmla="*/ 887 h 928"/>
                  <a:gd name="T4" fmla="+- 0 7550 7439"/>
                  <a:gd name="T5" fmla="*/ T4 w 1622"/>
                  <a:gd name="T6" fmla="+- 0 906 238"/>
                  <a:gd name="T7" fmla="*/ 906 h 928"/>
                  <a:gd name="T8" fmla="+- 0 7538 7439"/>
                  <a:gd name="T9" fmla="*/ T8 w 1622"/>
                  <a:gd name="T10" fmla="+- 0 927 238"/>
                  <a:gd name="T11" fmla="*/ 927 h 928"/>
                  <a:gd name="T12" fmla="+- 0 7532 7439"/>
                  <a:gd name="T13" fmla="*/ T12 w 1622"/>
                  <a:gd name="T14" fmla="+- 0 939 238"/>
                  <a:gd name="T15" fmla="*/ 939 h 928"/>
                  <a:gd name="T16" fmla="+- 0 7549 7439"/>
                  <a:gd name="T17" fmla="*/ T16 w 1622"/>
                  <a:gd name="T18" fmla="+- 0 949 238"/>
                  <a:gd name="T19" fmla="*/ 949 h 928"/>
                  <a:gd name="T20" fmla="+- 0 7555 7439"/>
                  <a:gd name="T21" fmla="*/ T20 w 1622"/>
                  <a:gd name="T22" fmla="+- 0 937 238"/>
                  <a:gd name="T23" fmla="*/ 937 h 928"/>
                  <a:gd name="T24" fmla="+- 0 7568 7439"/>
                  <a:gd name="T25" fmla="*/ T24 w 1622"/>
                  <a:gd name="T26" fmla="+- 0 916 238"/>
                  <a:gd name="T27" fmla="*/ 916 h 928"/>
                  <a:gd name="T28" fmla="+- 0 7579 7439"/>
                  <a:gd name="T29" fmla="*/ T28 w 1622"/>
                  <a:gd name="T30" fmla="+- 0 898 238"/>
                  <a:gd name="T31" fmla="*/ 898 h 928"/>
                  <a:gd name="T32" fmla="+- 0 7562 7439"/>
                  <a:gd name="T33" fmla="*/ T32 w 1622"/>
                  <a:gd name="T34" fmla="+- 0 887 238"/>
                  <a:gd name="T35" fmla="*/ 887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622" h="928">
                    <a:moveTo>
                      <a:pt x="123" y="649"/>
                    </a:moveTo>
                    <a:lnTo>
                      <a:pt x="111" y="668"/>
                    </a:lnTo>
                    <a:lnTo>
                      <a:pt x="99" y="689"/>
                    </a:lnTo>
                    <a:lnTo>
                      <a:pt x="93" y="701"/>
                    </a:lnTo>
                    <a:lnTo>
                      <a:pt x="110" y="711"/>
                    </a:lnTo>
                    <a:lnTo>
                      <a:pt x="116" y="699"/>
                    </a:lnTo>
                    <a:lnTo>
                      <a:pt x="129" y="678"/>
                    </a:lnTo>
                    <a:lnTo>
                      <a:pt x="140" y="660"/>
                    </a:lnTo>
                    <a:lnTo>
                      <a:pt x="123" y="64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4" name="Freeform 277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556 7439"/>
                  <a:gd name="T1" fmla="*/ T0 w 1622"/>
                  <a:gd name="T2" fmla="+- 0 937 238"/>
                  <a:gd name="T3" fmla="*/ 937 h 928"/>
                  <a:gd name="T4" fmla="+- 0 7556 7439"/>
                  <a:gd name="T5" fmla="*/ T4 w 1622"/>
                  <a:gd name="T6" fmla="+- 0 937 238"/>
                  <a:gd name="T7" fmla="*/ 937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1622" h="928">
                    <a:moveTo>
                      <a:pt x="117" y="699"/>
                    </a:moveTo>
                    <a:lnTo>
                      <a:pt x="117" y="69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5" name="Freeform 278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568 7439"/>
                  <a:gd name="T1" fmla="*/ T0 w 1622"/>
                  <a:gd name="T2" fmla="+- 0 916 238"/>
                  <a:gd name="T3" fmla="*/ 916 h 928"/>
                  <a:gd name="T4" fmla="+- 0 7567 7439"/>
                  <a:gd name="T5" fmla="*/ T4 w 1622"/>
                  <a:gd name="T6" fmla="+- 0 916 238"/>
                  <a:gd name="T7" fmla="*/ 916 h 928"/>
                  <a:gd name="T8" fmla="+- 0 7568 7439"/>
                  <a:gd name="T9" fmla="*/ T8 w 1622"/>
                  <a:gd name="T10" fmla="+- 0 916 238"/>
                  <a:gd name="T11" fmla="*/ 916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129" y="678"/>
                    </a:moveTo>
                    <a:lnTo>
                      <a:pt x="128" y="678"/>
                    </a:lnTo>
                    <a:lnTo>
                      <a:pt x="129" y="67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6" name="Freeform 279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522 7439"/>
                  <a:gd name="T1" fmla="*/ T0 w 1622"/>
                  <a:gd name="T2" fmla="+- 0 957 238"/>
                  <a:gd name="T3" fmla="*/ 957 h 928"/>
                  <a:gd name="T4" fmla="+- 0 7516 7439"/>
                  <a:gd name="T5" fmla="*/ T4 w 1622"/>
                  <a:gd name="T6" fmla="+- 0 970 238"/>
                  <a:gd name="T7" fmla="*/ 970 h 928"/>
                  <a:gd name="T8" fmla="+- 0 7507 7439"/>
                  <a:gd name="T9" fmla="*/ T8 w 1622"/>
                  <a:gd name="T10" fmla="+- 0 991 238"/>
                  <a:gd name="T11" fmla="*/ 991 h 928"/>
                  <a:gd name="T12" fmla="+- 0 7499 7439"/>
                  <a:gd name="T13" fmla="*/ T12 w 1622"/>
                  <a:gd name="T14" fmla="+- 0 1013 238"/>
                  <a:gd name="T15" fmla="*/ 1013 h 928"/>
                  <a:gd name="T16" fmla="+- 0 7498 7439"/>
                  <a:gd name="T17" fmla="*/ T16 w 1622"/>
                  <a:gd name="T18" fmla="+- 0 1014 238"/>
                  <a:gd name="T19" fmla="*/ 1014 h 928"/>
                  <a:gd name="T20" fmla="+- 0 7517 7439"/>
                  <a:gd name="T21" fmla="*/ T20 w 1622"/>
                  <a:gd name="T22" fmla="+- 0 1020 238"/>
                  <a:gd name="T23" fmla="*/ 1020 h 928"/>
                  <a:gd name="T24" fmla="+- 0 7517 7439"/>
                  <a:gd name="T25" fmla="*/ T24 w 1622"/>
                  <a:gd name="T26" fmla="+- 0 1020 238"/>
                  <a:gd name="T27" fmla="*/ 1020 h 928"/>
                  <a:gd name="T28" fmla="+- 0 7525 7439"/>
                  <a:gd name="T29" fmla="*/ T28 w 1622"/>
                  <a:gd name="T30" fmla="+- 0 999 238"/>
                  <a:gd name="T31" fmla="*/ 999 h 928"/>
                  <a:gd name="T32" fmla="+- 0 7535 7439"/>
                  <a:gd name="T33" fmla="*/ T32 w 1622"/>
                  <a:gd name="T34" fmla="+- 0 978 238"/>
                  <a:gd name="T35" fmla="*/ 978 h 928"/>
                  <a:gd name="T36" fmla="+- 0 7540 7439"/>
                  <a:gd name="T37" fmla="*/ T36 w 1622"/>
                  <a:gd name="T38" fmla="+- 0 966 238"/>
                  <a:gd name="T39" fmla="*/ 966 h 928"/>
                  <a:gd name="T40" fmla="+- 0 7522 7439"/>
                  <a:gd name="T41" fmla="*/ T40 w 1622"/>
                  <a:gd name="T42" fmla="+- 0 957 238"/>
                  <a:gd name="T43" fmla="*/ 957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622" h="928">
                    <a:moveTo>
                      <a:pt x="83" y="719"/>
                    </a:moveTo>
                    <a:lnTo>
                      <a:pt x="77" y="732"/>
                    </a:lnTo>
                    <a:lnTo>
                      <a:pt x="68" y="753"/>
                    </a:lnTo>
                    <a:lnTo>
                      <a:pt x="60" y="775"/>
                    </a:lnTo>
                    <a:lnTo>
                      <a:pt x="59" y="776"/>
                    </a:lnTo>
                    <a:lnTo>
                      <a:pt x="78" y="782"/>
                    </a:lnTo>
                    <a:lnTo>
                      <a:pt x="86" y="761"/>
                    </a:lnTo>
                    <a:lnTo>
                      <a:pt x="96" y="740"/>
                    </a:lnTo>
                    <a:lnTo>
                      <a:pt x="101" y="728"/>
                    </a:lnTo>
                    <a:lnTo>
                      <a:pt x="83" y="71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7" name="Freeform 280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526 7439"/>
                  <a:gd name="T1" fmla="*/ T0 w 1622"/>
                  <a:gd name="T2" fmla="+- 0 998 238"/>
                  <a:gd name="T3" fmla="*/ 998 h 928"/>
                  <a:gd name="T4" fmla="+- 0 7525 7439"/>
                  <a:gd name="T5" fmla="*/ T4 w 1622"/>
                  <a:gd name="T6" fmla="+- 0 999 238"/>
                  <a:gd name="T7" fmla="*/ 999 h 928"/>
                  <a:gd name="T8" fmla="+- 0 7526 7439"/>
                  <a:gd name="T9" fmla="*/ T8 w 1622"/>
                  <a:gd name="T10" fmla="+- 0 998 238"/>
                  <a:gd name="T11" fmla="*/ 998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87" y="760"/>
                    </a:moveTo>
                    <a:lnTo>
                      <a:pt x="86" y="761"/>
                    </a:lnTo>
                    <a:lnTo>
                      <a:pt x="87" y="76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8" name="Freeform 281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535 7439"/>
                  <a:gd name="T1" fmla="*/ T0 w 1622"/>
                  <a:gd name="T2" fmla="+- 0 978 238"/>
                  <a:gd name="T3" fmla="*/ 978 h 928"/>
                  <a:gd name="T4" fmla="+- 0 7535 7439"/>
                  <a:gd name="T5" fmla="*/ T4 w 1622"/>
                  <a:gd name="T6" fmla="+- 0 978 238"/>
                  <a:gd name="T7" fmla="*/ 978 h 928"/>
                  <a:gd name="T8" fmla="+- 0 7535 7439"/>
                  <a:gd name="T9" fmla="*/ T8 w 1622"/>
                  <a:gd name="T10" fmla="+- 0 978 238"/>
                  <a:gd name="T11" fmla="*/ 978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96" y="740"/>
                    </a:moveTo>
                    <a:lnTo>
                      <a:pt x="96" y="74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49" name="Freeform 282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439 7439"/>
                  <a:gd name="T1" fmla="*/ T0 w 1622"/>
                  <a:gd name="T2" fmla="+- 0 1039 238"/>
                  <a:gd name="T3" fmla="*/ 1039 h 928"/>
                  <a:gd name="T4" fmla="+- 0 7481 7439"/>
                  <a:gd name="T5" fmla="*/ T4 w 1622"/>
                  <a:gd name="T6" fmla="+- 0 1166 238"/>
                  <a:gd name="T7" fmla="*/ 1166 h 928"/>
                  <a:gd name="T8" fmla="+- 0 7548 7439"/>
                  <a:gd name="T9" fmla="*/ T8 w 1622"/>
                  <a:gd name="T10" fmla="+- 0 1069 238"/>
                  <a:gd name="T11" fmla="*/ 1069 h 928"/>
                  <a:gd name="T12" fmla="+- 0 7505 7439"/>
                  <a:gd name="T13" fmla="*/ T12 w 1622"/>
                  <a:gd name="T14" fmla="+- 0 1069 238"/>
                  <a:gd name="T15" fmla="*/ 1069 h 928"/>
                  <a:gd name="T16" fmla="+- 0 7485 7439"/>
                  <a:gd name="T17" fmla="*/ T16 w 1622"/>
                  <a:gd name="T18" fmla="+- 0 1065 238"/>
                  <a:gd name="T19" fmla="*/ 1065 h 928"/>
                  <a:gd name="T20" fmla="+- 0 7489 7439"/>
                  <a:gd name="T21" fmla="*/ T20 w 1622"/>
                  <a:gd name="T22" fmla="+- 0 1046 238"/>
                  <a:gd name="T23" fmla="*/ 1046 h 928"/>
                  <a:gd name="T24" fmla="+- 0 7439 7439"/>
                  <a:gd name="T25" fmla="*/ T24 w 1622"/>
                  <a:gd name="T26" fmla="+- 0 1039 238"/>
                  <a:gd name="T27" fmla="*/ 1039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2" h="928">
                    <a:moveTo>
                      <a:pt x="0" y="801"/>
                    </a:moveTo>
                    <a:lnTo>
                      <a:pt x="42" y="928"/>
                    </a:lnTo>
                    <a:lnTo>
                      <a:pt x="109" y="831"/>
                    </a:lnTo>
                    <a:lnTo>
                      <a:pt x="66" y="831"/>
                    </a:lnTo>
                    <a:lnTo>
                      <a:pt x="46" y="827"/>
                    </a:lnTo>
                    <a:lnTo>
                      <a:pt x="50" y="808"/>
                    </a:lnTo>
                    <a:lnTo>
                      <a:pt x="0" y="80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0" name="Freeform 283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489 7439"/>
                  <a:gd name="T1" fmla="*/ T0 w 1622"/>
                  <a:gd name="T2" fmla="+- 0 1046 238"/>
                  <a:gd name="T3" fmla="*/ 1046 h 928"/>
                  <a:gd name="T4" fmla="+- 0 7485 7439"/>
                  <a:gd name="T5" fmla="*/ T4 w 1622"/>
                  <a:gd name="T6" fmla="+- 0 1065 238"/>
                  <a:gd name="T7" fmla="*/ 1065 h 928"/>
                  <a:gd name="T8" fmla="+- 0 7505 7439"/>
                  <a:gd name="T9" fmla="*/ T8 w 1622"/>
                  <a:gd name="T10" fmla="+- 0 1069 238"/>
                  <a:gd name="T11" fmla="*/ 1069 h 928"/>
                  <a:gd name="T12" fmla="+- 0 7509 7439"/>
                  <a:gd name="T13" fmla="*/ T12 w 1622"/>
                  <a:gd name="T14" fmla="+- 0 1049 238"/>
                  <a:gd name="T15" fmla="*/ 1049 h 928"/>
                  <a:gd name="T16" fmla="+- 0 7489 7439"/>
                  <a:gd name="T17" fmla="*/ T16 w 1622"/>
                  <a:gd name="T18" fmla="+- 0 1046 238"/>
                  <a:gd name="T19" fmla="*/ 1046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22" h="928">
                    <a:moveTo>
                      <a:pt x="50" y="808"/>
                    </a:moveTo>
                    <a:lnTo>
                      <a:pt x="46" y="827"/>
                    </a:lnTo>
                    <a:lnTo>
                      <a:pt x="66" y="831"/>
                    </a:lnTo>
                    <a:lnTo>
                      <a:pt x="70" y="811"/>
                    </a:lnTo>
                    <a:lnTo>
                      <a:pt x="50" y="80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1" name="Freeform 284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509 7439"/>
                  <a:gd name="T1" fmla="*/ T0 w 1622"/>
                  <a:gd name="T2" fmla="+- 0 1049 238"/>
                  <a:gd name="T3" fmla="*/ 1049 h 928"/>
                  <a:gd name="T4" fmla="+- 0 7505 7439"/>
                  <a:gd name="T5" fmla="*/ T4 w 1622"/>
                  <a:gd name="T6" fmla="+- 0 1069 238"/>
                  <a:gd name="T7" fmla="*/ 1069 h 928"/>
                  <a:gd name="T8" fmla="+- 0 7548 7439"/>
                  <a:gd name="T9" fmla="*/ T8 w 1622"/>
                  <a:gd name="T10" fmla="+- 0 1069 238"/>
                  <a:gd name="T11" fmla="*/ 1069 h 928"/>
                  <a:gd name="T12" fmla="+- 0 7557 7439"/>
                  <a:gd name="T13" fmla="*/ T12 w 1622"/>
                  <a:gd name="T14" fmla="+- 0 1056 238"/>
                  <a:gd name="T15" fmla="*/ 1056 h 928"/>
                  <a:gd name="T16" fmla="+- 0 7509 7439"/>
                  <a:gd name="T17" fmla="*/ T16 w 1622"/>
                  <a:gd name="T18" fmla="+- 0 1049 238"/>
                  <a:gd name="T19" fmla="*/ 1049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22" h="928">
                    <a:moveTo>
                      <a:pt x="70" y="811"/>
                    </a:moveTo>
                    <a:lnTo>
                      <a:pt x="66" y="831"/>
                    </a:lnTo>
                    <a:lnTo>
                      <a:pt x="109" y="831"/>
                    </a:lnTo>
                    <a:lnTo>
                      <a:pt x="118" y="818"/>
                    </a:lnTo>
                    <a:lnTo>
                      <a:pt x="70" y="81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2" name="Freeform 285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492 7439"/>
                  <a:gd name="T1" fmla="*/ T0 w 1622"/>
                  <a:gd name="T2" fmla="+- 0 1033 238"/>
                  <a:gd name="T3" fmla="*/ 1033 h 928"/>
                  <a:gd name="T4" fmla="+- 0 7491 7439"/>
                  <a:gd name="T5" fmla="*/ T4 w 1622"/>
                  <a:gd name="T6" fmla="+- 0 1035 238"/>
                  <a:gd name="T7" fmla="*/ 1035 h 928"/>
                  <a:gd name="T8" fmla="+- 0 7489 7439"/>
                  <a:gd name="T9" fmla="*/ T8 w 1622"/>
                  <a:gd name="T10" fmla="+- 0 1046 238"/>
                  <a:gd name="T11" fmla="*/ 1046 h 928"/>
                  <a:gd name="T12" fmla="+- 0 7509 7439"/>
                  <a:gd name="T13" fmla="*/ T12 w 1622"/>
                  <a:gd name="T14" fmla="+- 0 1049 238"/>
                  <a:gd name="T15" fmla="*/ 1049 h 928"/>
                  <a:gd name="T16" fmla="+- 0 7511 7439"/>
                  <a:gd name="T17" fmla="*/ T16 w 1622"/>
                  <a:gd name="T18" fmla="+- 0 1041 238"/>
                  <a:gd name="T19" fmla="*/ 1041 h 928"/>
                  <a:gd name="T20" fmla="+- 0 7511 7439"/>
                  <a:gd name="T21" fmla="*/ T20 w 1622"/>
                  <a:gd name="T22" fmla="+- 0 1039 238"/>
                  <a:gd name="T23" fmla="*/ 1039 h 928"/>
                  <a:gd name="T24" fmla="+- 0 7492 7439"/>
                  <a:gd name="T25" fmla="*/ T24 w 1622"/>
                  <a:gd name="T26" fmla="+- 0 1033 238"/>
                  <a:gd name="T27" fmla="*/ 1033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622" h="928">
                    <a:moveTo>
                      <a:pt x="53" y="795"/>
                    </a:moveTo>
                    <a:lnTo>
                      <a:pt x="52" y="797"/>
                    </a:lnTo>
                    <a:lnTo>
                      <a:pt x="50" y="808"/>
                    </a:lnTo>
                    <a:lnTo>
                      <a:pt x="70" y="811"/>
                    </a:lnTo>
                    <a:lnTo>
                      <a:pt x="72" y="803"/>
                    </a:lnTo>
                    <a:lnTo>
                      <a:pt x="72" y="801"/>
                    </a:lnTo>
                    <a:lnTo>
                      <a:pt x="53" y="79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53" name="Freeform 286"/>
              <p:cNvSpPr>
                <a:spLocks/>
              </p:cNvSpPr>
              <p:nvPr/>
            </p:nvSpPr>
            <p:spPr bwMode="auto">
              <a:xfrm>
                <a:off x="7439" y="238"/>
                <a:ext cx="1622" cy="928"/>
              </a:xfrm>
              <a:custGeom>
                <a:avLst/>
                <a:gdLst>
                  <a:gd name="T0" fmla="+- 0 7511 7439"/>
                  <a:gd name="T1" fmla="*/ T0 w 1622"/>
                  <a:gd name="T2" fmla="+- 0 1039 238"/>
                  <a:gd name="T3" fmla="*/ 1039 h 928"/>
                  <a:gd name="T4" fmla="+- 0 7510 7439"/>
                  <a:gd name="T5" fmla="*/ T4 w 1622"/>
                  <a:gd name="T6" fmla="+- 0 1041 238"/>
                  <a:gd name="T7" fmla="*/ 1041 h 928"/>
                  <a:gd name="T8" fmla="+- 0 7511 7439"/>
                  <a:gd name="T9" fmla="*/ T8 w 1622"/>
                  <a:gd name="T10" fmla="+- 0 1039 238"/>
                  <a:gd name="T11" fmla="*/ 1039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1622" h="928">
                    <a:moveTo>
                      <a:pt x="72" y="801"/>
                    </a:moveTo>
                    <a:lnTo>
                      <a:pt x="71" y="803"/>
                    </a:lnTo>
                    <a:lnTo>
                      <a:pt x="72" y="80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287"/>
            <p:cNvGrpSpPr>
              <a:grpSpLocks/>
            </p:cNvGrpSpPr>
            <p:nvPr/>
          </p:nvGrpSpPr>
          <p:grpSpPr bwMode="auto">
            <a:xfrm>
              <a:off x="8364" y="238"/>
              <a:ext cx="698" cy="928"/>
              <a:chOff x="8364" y="238"/>
              <a:chExt cx="698" cy="928"/>
            </a:xfrm>
          </p:grpSpPr>
          <p:sp>
            <p:nvSpPr>
              <p:cNvPr id="4116" name="Freeform 288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9061 8364"/>
                  <a:gd name="T1" fmla="*/ T0 w 698"/>
                  <a:gd name="T2" fmla="+- 0 238 238"/>
                  <a:gd name="T3" fmla="*/ 238 h 928"/>
                  <a:gd name="T4" fmla="+- 0 9031 8364"/>
                  <a:gd name="T5" fmla="*/ T4 w 698"/>
                  <a:gd name="T6" fmla="+- 0 239 238"/>
                  <a:gd name="T7" fmla="*/ 239 h 928"/>
                  <a:gd name="T8" fmla="+- 0 9001 8364"/>
                  <a:gd name="T9" fmla="*/ T8 w 698"/>
                  <a:gd name="T10" fmla="+- 0 243 238"/>
                  <a:gd name="T11" fmla="*/ 243 h 928"/>
                  <a:gd name="T12" fmla="+- 0 9003 8364"/>
                  <a:gd name="T13" fmla="*/ T12 w 698"/>
                  <a:gd name="T14" fmla="+- 0 263 238"/>
                  <a:gd name="T15" fmla="*/ 263 h 928"/>
                  <a:gd name="T16" fmla="+- 0 9033 8364"/>
                  <a:gd name="T17" fmla="*/ T16 w 698"/>
                  <a:gd name="T18" fmla="+- 0 259 238"/>
                  <a:gd name="T19" fmla="*/ 259 h 928"/>
                  <a:gd name="T20" fmla="+- 0 9036 8364"/>
                  <a:gd name="T21" fmla="*/ T20 w 698"/>
                  <a:gd name="T22" fmla="+- 0 259 238"/>
                  <a:gd name="T23" fmla="*/ 259 h 928"/>
                  <a:gd name="T24" fmla="+- 0 9062 8364"/>
                  <a:gd name="T25" fmla="*/ T24 w 698"/>
                  <a:gd name="T26" fmla="+- 0 258 238"/>
                  <a:gd name="T27" fmla="*/ 258 h 928"/>
                  <a:gd name="T28" fmla="+- 0 9061 8364"/>
                  <a:gd name="T29" fmla="*/ T28 w 698"/>
                  <a:gd name="T30" fmla="+- 0 238 238"/>
                  <a:gd name="T31" fmla="*/ 238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98" h="928">
                    <a:moveTo>
                      <a:pt x="697" y="0"/>
                    </a:moveTo>
                    <a:lnTo>
                      <a:pt x="667" y="1"/>
                    </a:lnTo>
                    <a:lnTo>
                      <a:pt x="637" y="5"/>
                    </a:lnTo>
                    <a:lnTo>
                      <a:pt x="639" y="25"/>
                    </a:lnTo>
                    <a:lnTo>
                      <a:pt x="669" y="21"/>
                    </a:lnTo>
                    <a:lnTo>
                      <a:pt x="672" y="21"/>
                    </a:lnTo>
                    <a:lnTo>
                      <a:pt x="698" y="20"/>
                    </a:lnTo>
                    <a:lnTo>
                      <a:pt x="697" y="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7" name="Freeform 289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9036 8364"/>
                  <a:gd name="T1" fmla="*/ T0 w 698"/>
                  <a:gd name="T2" fmla="+- 0 259 238"/>
                  <a:gd name="T3" fmla="*/ 259 h 928"/>
                  <a:gd name="T4" fmla="+- 0 9033 8364"/>
                  <a:gd name="T5" fmla="*/ T4 w 698"/>
                  <a:gd name="T6" fmla="+- 0 259 238"/>
                  <a:gd name="T7" fmla="*/ 259 h 928"/>
                  <a:gd name="T8" fmla="+- 0 9032 8364"/>
                  <a:gd name="T9" fmla="*/ T8 w 698"/>
                  <a:gd name="T10" fmla="+- 0 259 238"/>
                  <a:gd name="T11" fmla="*/ 259 h 928"/>
                  <a:gd name="T12" fmla="+- 0 9036 8364"/>
                  <a:gd name="T13" fmla="*/ T12 w 698"/>
                  <a:gd name="T14" fmla="+- 0 259 238"/>
                  <a:gd name="T15" fmla="*/ 259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98" h="928">
                    <a:moveTo>
                      <a:pt x="672" y="21"/>
                    </a:moveTo>
                    <a:lnTo>
                      <a:pt x="669" y="21"/>
                    </a:lnTo>
                    <a:lnTo>
                      <a:pt x="668" y="21"/>
                    </a:lnTo>
                    <a:lnTo>
                      <a:pt x="672" y="2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8" name="Freeform 290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980 8364"/>
                  <a:gd name="T1" fmla="*/ T0 w 698"/>
                  <a:gd name="T2" fmla="+- 0 248 238"/>
                  <a:gd name="T3" fmla="*/ 248 h 928"/>
                  <a:gd name="T4" fmla="+- 0 8969 8364"/>
                  <a:gd name="T5" fmla="*/ T4 w 698"/>
                  <a:gd name="T6" fmla="+- 0 250 238"/>
                  <a:gd name="T7" fmla="*/ 250 h 928"/>
                  <a:gd name="T8" fmla="+- 0 8938 8364"/>
                  <a:gd name="T9" fmla="*/ T8 w 698"/>
                  <a:gd name="T10" fmla="+- 0 259 238"/>
                  <a:gd name="T11" fmla="*/ 259 h 928"/>
                  <a:gd name="T12" fmla="+- 0 8922 8364"/>
                  <a:gd name="T13" fmla="*/ T12 w 698"/>
                  <a:gd name="T14" fmla="+- 0 266 238"/>
                  <a:gd name="T15" fmla="*/ 266 h 928"/>
                  <a:gd name="T16" fmla="+- 0 8929 8364"/>
                  <a:gd name="T17" fmla="*/ T16 w 698"/>
                  <a:gd name="T18" fmla="+- 0 284 238"/>
                  <a:gd name="T19" fmla="*/ 284 h 928"/>
                  <a:gd name="T20" fmla="+- 0 8944 8364"/>
                  <a:gd name="T21" fmla="*/ T20 w 698"/>
                  <a:gd name="T22" fmla="+- 0 278 238"/>
                  <a:gd name="T23" fmla="*/ 278 h 928"/>
                  <a:gd name="T24" fmla="+- 0 8944 8364"/>
                  <a:gd name="T25" fmla="*/ T24 w 698"/>
                  <a:gd name="T26" fmla="+- 0 278 238"/>
                  <a:gd name="T27" fmla="*/ 278 h 928"/>
                  <a:gd name="T28" fmla="+- 0 8973 8364"/>
                  <a:gd name="T29" fmla="*/ T28 w 698"/>
                  <a:gd name="T30" fmla="+- 0 269 238"/>
                  <a:gd name="T31" fmla="*/ 269 h 928"/>
                  <a:gd name="T32" fmla="+- 0 8974 8364"/>
                  <a:gd name="T33" fmla="*/ T32 w 698"/>
                  <a:gd name="T34" fmla="+- 0 269 238"/>
                  <a:gd name="T35" fmla="*/ 269 h 928"/>
                  <a:gd name="T36" fmla="+- 0 8984 8364"/>
                  <a:gd name="T37" fmla="*/ T36 w 698"/>
                  <a:gd name="T38" fmla="+- 0 267 238"/>
                  <a:gd name="T39" fmla="*/ 267 h 928"/>
                  <a:gd name="T40" fmla="+- 0 8980 8364"/>
                  <a:gd name="T41" fmla="*/ T40 w 698"/>
                  <a:gd name="T42" fmla="+- 0 248 238"/>
                  <a:gd name="T43" fmla="*/ 248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98" h="928">
                    <a:moveTo>
                      <a:pt x="616" y="10"/>
                    </a:moveTo>
                    <a:lnTo>
                      <a:pt x="605" y="12"/>
                    </a:lnTo>
                    <a:lnTo>
                      <a:pt x="574" y="21"/>
                    </a:lnTo>
                    <a:lnTo>
                      <a:pt x="558" y="28"/>
                    </a:lnTo>
                    <a:lnTo>
                      <a:pt x="565" y="46"/>
                    </a:lnTo>
                    <a:lnTo>
                      <a:pt x="580" y="40"/>
                    </a:lnTo>
                    <a:lnTo>
                      <a:pt x="609" y="31"/>
                    </a:lnTo>
                    <a:lnTo>
                      <a:pt x="610" y="31"/>
                    </a:lnTo>
                    <a:lnTo>
                      <a:pt x="620" y="29"/>
                    </a:lnTo>
                    <a:lnTo>
                      <a:pt x="616" y="1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9" name="Freeform 291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945 8364"/>
                  <a:gd name="T1" fmla="*/ T0 w 698"/>
                  <a:gd name="T2" fmla="+- 0 278 238"/>
                  <a:gd name="T3" fmla="*/ 278 h 928"/>
                  <a:gd name="T4" fmla="+- 0 8944 8364"/>
                  <a:gd name="T5" fmla="*/ T4 w 698"/>
                  <a:gd name="T6" fmla="+- 0 278 238"/>
                  <a:gd name="T7" fmla="*/ 278 h 928"/>
                  <a:gd name="T8" fmla="+- 0 8944 8364"/>
                  <a:gd name="T9" fmla="*/ T8 w 698"/>
                  <a:gd name="T10" fmla="+- 0 278 238"/>
                  <a:gd name="T11" fmla="*/ 278 h 928"/>
                  <a:gd name="T12" fmla="+- 0 8945 8364"/>
                  <a:gd name="T13" fmla="*/ T12 w 698"/>
                  <a:gd name="T14" fmla="+- 0 278 238"/>
                  <a:gd name="T15" fmla="*/ 278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98" h="928">
                    <a:moveTo>
                      <a:pt x="581" y="40"/>
                    </a:moveTo>
                    <a:lnTo>
                      <a:pt x="580" y="40"/>
                    </a:lnTo>
                    <a:lnTo>
                      <a:pt x="581" y="4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0" name="Freeform 292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974 8364"/>
                  <a:gd name="T1" fmla="*/ T0 w 698"/>
                  <a:gd name="T2" fmla="+- 0 269 238"/>
                  <a:gd name="T3" fmla="*/ 269 h 928"/>
                  <a:gd name="T4" fmla="+- 0 8973 8364"/>
                  <a:gd name="T5" fmla="*/ T4 w 698"/>
                  <a:gd name="T6" fmla="+- 0 269 238"/>
                  <a:gd name="T7" fmla="*/ 269 h 928"/>
                  <a:gd name="T8" fmla="+- 0 8974 8364"/>
                  <a:gd name="T9" fmla="*/ T8 w 698"/>
                  <a:gd name="T10" fmla="+- 0 269 238"/>
                  <a:gd name="T11" fmla="*/ 269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98" h="928">
                    <a:moveTo>
                      <a:pt x="610" y="31"/>
                    </a:moveTo>
                    <a:lnTo>
                      <a:pt x="609" y="31"/>
                    </a:lnTo>
                    <a:lnTo>
                      <a:pt x="610" y="3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1" name="Freeform 293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974 8364"/>
                  <a:gd name="T1" fmla="*/ T0 w 698"/>
                  <a:gd name="T2" fmla="+- 0 269 238"/>
                  <a:gd name="T3" fmla="*/ 269 h 928"/>
                  <a:gd name="T4" fmla="+- 0 8974 8364"/>
                  <a:gd name="T5" fmla="*/ T4 w 698"/>
                  <a:gd name="T6" fmla="+- 0 269 238"/>
                  <a:gd name="T7" fmla="*/ 269 h 928"/>
                  <a:gd name="T8" fmla="+- 0 8974 8364"/>
                  <a:gd name="T9" fmla="*/ T8 w 698"/>
                  <a:gd name="T10" fmla="+- 0 269 238"/>
                  <a:gd name="T11" fmla="*/ 269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98" h="928">
                    <a:moveTo>
                      <a:pt x="610" y="31"/>
                    </a:moveTo>
                    <a:lnTo>
                      <a:pt x="610" y="3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2" name="Freeform 294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902 8364"/>
                  <a:gd name="T1" fmla="*/ T0 w 698"/>
                  <a:gd name="T2" fmla="+- 0 273 238"/>
                  <a:gd name="T3" fmla="*/ 273 h 928"/>
                  <a:gd name="T4" fmla="+- 0 8878 8364"/>
                  <a:gd name="T5" fmla="*/ T4 w 698"/>
                  <a:gd name="T6" fmla="+- 0 284 238"/>
                  <a:gd name="T7" fmla="*/ 284 h 928"/>
                  <a:gd name="T8" fmla="+- 0 8848 8364"/>
                  <a:gd name="T9" fmla="*/ T8 w 698"/>
                  <a:gd name="T10" fmla="+- 0 300 238"/>
                  <a:gd name="T11" fmla="*/ 300 h 928"/>
                  <a:gd name="T12" fmla="+- 0 8848 8364"/>
                  <a:gd name="T13" fmla="*/ T12 w 698"/>
                  <a:gd name="T14" fmla="+- 0 301 238"/>
                  <a:gd name="T15" fmla="*/ 301 h 928"/>
                  <a:gd name="T16" fmla="+- 0 8858 8364"/>
                  <a:gd name="T17" fmla="*/ T16 w 698"/>
                  <a:gd name="T18" fmla="+- 0 318 238"/>
                  <a:gd name="T19" fmla="*/ 318 h 928"/>
                  <a:gd name="T20" fmla="+- 0 8887 8364"/>
                  <a:gd name="T21" fmla="*/ T20 w 698"/>
                  <a:gd name="T22" fmla="+- 0 302 238"/>
                  <a:gd name="T23" fmla="*/ 302 h 928"/>
                  <a:gd name="T24" fmla="+- 0 8887 8364"/>
                  <a:gd name="T25" fmla="*/ T24 w 698"/>
                  <a:gd name="T26" fmla="+- 0 302 238"/>
                  <a:gd name="T27" fmla="*/ 302 h 928"/>
                  <a:gd name="T28" fmla="+- 0 8911 8364"/>
                  <a:gd name="T29" fmla="*/ T28 w 698"/>
                  <a:gd name="T30" fmla="+- 0 291 238"/>
                  <a:gd name="T31" fmla="*/ 291 h 928"/>
                  <a:gd name="T32" fmla="+- 0 8902 8364"/>
                  <a:gd name="T33" fmla="*/ T32 w 698"/>
                  <a:gd name="T34" fmla="+- 0 273 238"/>
                  <a:gd name="T35" fmla="*/ 273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98" h="928">
                    <a:moveTo>
                      <a:pt x="538" y="35"/>
                    </a:moveTo>
                    <a:lnTo>
                      <a:pt x="514" y="46"/>
                    </a:lnTo>
                    <a:lnTo>
                      <a:pt x="484" y="62"/>
                    </a:lnTo>
                    <a:lnTo>
                      <a:pt x="484" y="63"/>
                    </a:lnTo>
                    <a:lnTo>
                      <a:pt x="494" y="80"/>
                    </a:lnTo>
                    <a:lnTo>
                      <a:pt x="523" y="64"/>
                    </a:lnTo>
                    <a:lnTo>
                      <a:pt x="547" y="53"/>
                    </a:lnTo>
                    <a:lnTo>
                      <a:pt x="538" y="3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3" name="Freeform 295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887 8364"/>
                  <a:gd name="T1" fmla="*/ T0 w 698"/>
                  <a:gd name="T2" fmla="+- 0 302 238"/>
                  <a:gd name="T3" fmla="*/ 302 h 928"/>
                  <a:gd name="T4" fmla="+- 0 8887 8364"/>
                  <a:gd name="T5" fmla="*/ T4 w 698"/>
                  <a:gd name="T6" fmla="+- 0 302 238"/>
                  <a:gd name="T7" fmla="*/ 302 h 928"/>
                  <a:gd name="T8" fmla="+- 0 8887 8364"/>
                  <a:gd name="T9" fmla="*/ T8 w 698"/>
                  <a:gd name="T10" fmla="+- 0 303 238"/>
                  <a:gd name="T11" fmla="*/ 303 h 928"/>
                  <a:gd name="T12" fmla="+- 0 8887 8364"/>
                  <a:gd name="T13" fmla="*/ T12 w 698"/>
                  <a:gd name="T14" fmla="+- 0 302 238"/>
                  <a:gd name="T15" fmla="*/ 302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98" h="928">
                    <a:moveTo>
                      <a:pt x="523" y="64"/>
                    </a:moveTo>
                    <a:lnTo>
                      <a:pt x="523" y="64"/>
                    </a:lnTo>
                    <a:lnTo>
                      <a:pt x="523" y="65"/>
                    </a:lnTo>
                    <a:lnTo>
                      <a:pt x="523" y="6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4" name="Freeform 296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831 8364"/>
                  <a:gd name="T1" fmla="*/ T0 w 698"/>
                  <a:gd name="T2" fmla="+- 0 311 238"/>
                  <a:gd name="T3" fmla="*/ 311 h 928"/>
                  <a:gd name="T4" fmla="+- 0 8819 8364"/>
                  <a:gd name="T5" fmla="*/ T4 w 698"/>
                  <a:gd name="T6" fmla="+- 0 319 238"/>
                  <a:gd name="T7" fmla="*/ 319 h 928"/>
                  <a:gd name="T8" fmla="+- 0 8791 8364"/>
                  <a:gd name="T9" fmla="*/ T8 w 698"/>
                  <a:gd name="T10" fmla="+- 0 339 238"/>
                  <a:gd name="T11" fmla="*/ 339 h 928"/>
                  <a:gd name="T12" fmla="+- 0 8781 8364"/>
                  <a:gd name="T13" fmla="*/ T12 w 698"/>
                  <a:gd name="T14" fmla="+- 0 347 238"/>
                  <a:gd name="T15" fmla="*/ 347 h 928"/>
                  <a:gd name="T16" fmla="+- 0 8793 8364"/>
                  <a:gd name="T17" fmla="*/ T16 w 698"/>
                  <a:gd name="T18" fmla="+- 0 362 238"/>
                  <a:gd name="T19" fmla="*/ 362 h 928"/>
                  <a:gd name="T20" fmla="+- 0 8803 8364"/>
                  <a:gd name="T21" fmla="*/ T20 w 698"/>
                  <a:gd name="T22" fmla="+- 0 355 238"/>
                  <a:gd name="T23" fmla="*/ 355 h 928"/>
                  <a:gd name="T24" fmla="+- 0 8802 8364"/>
                  <a:gd name="T25" fmla="*/ T24 w 698"/>
                  <a:gd name="T26" fmla="+- 0 355 238"/>
                  <a:gd name="T27" fmla="*/ 355 h 928"/>
                  <a:gd name="T28" fmla="+- 0 8831 8364"/>
                  <a:gd name="T29" fmla="*/ T28 w 698"/>
                  <a:gd name="T30" fmla="+- 0 335 238"/>
                  <a:gd name="T31" fmla="*/ 335 h 928"/>
                  <a:gd name="T32" fmla="+- 0 8831 8364"/>
                  <a:gd name="T33" fmla="*/ T32 w 698"/>
                  <a:gd name="T34" fmla="+- 0 335 238"/>
                  <a:gd name="T35" fmla="*/ 335 h 928"/>
                  <a:gd name="T36" fmla="+- 0 8841 8364"/>
                  <a:gd name="T37" fmla="*/ T36 w 698"/>
                  <a:gd name="T38" fmla="+- 0 328 238"/>
                  <a:gd name="T39" fmla="*/ 328 h 928"/>
                  <a:gd name="T40" fmla="+- 0 8831 8364"/>
                  <a:gd name="T41" fmla="*/ T40 w 698"/>
                  <a:gd name="T42" fmla="+- 0 311 238"/>
                  <a:gd name="T43" fmla="*/ 311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98" h="928">
                    <a:moveTo>
                      <a:pt x="467" y="73"/>
                    </a:moveTo>
                    <a:lnTo>
                      <a:pt x="455" y="81"/>
                    </a:lnTo>
                    <a:lnTo>
                      <a:pt x="427" y="101"/>
                    </a:lnTo>
                    <a:lnTo>
                      <a:pt x="417" y="109"/>
                    </a:lnTo>
                    <a:lnTo>
                      <a:pt x="429" y="124"/>
                    </a:lnTo>
                    <a:lnTo>
                      <a:pt x="439" y="117"/>
                    </a:lnTo>
                    <a:lnTo>
                      <a:pt x="438" y="117"/>
                    </a:lnTo>
                    <a:lnTo>
                      <a:pt x="467" y="97"/>
                    </a:lnTo>
                    <a:lnTo>
                      <a:pt x="477" y="90"/>
                    </a:lnTo>
                    <a:lnTo>
                      <a:pt x="467" y="7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5" name="Freeform 297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803 8364"/>
                  <a:gd name="T1" fmla="*/ T0 w 698"/>
                  <a:gd name="T2" fmla="+- 0 355 238"/>
                  <a:gd name="T3" fmla="*/ 355 h 928"/>
                  <a:gd name="T4" fmla="+- 0 8802 8364"/>
                  <a:gd name="T5" fmla="*/ T4 w 698"/>
                  <a:gd name="T6" fmla="+- 0 355 238"/>
                  <a:gd name="T7" fmla="*/ 355 h 928"/>
                  <a:gd name="T8" fmla="+- 0 8803 8364"/>
                  <a:gd name="T9" fmla="*/ T8 w 698"/>
                  <a:gd name="T10" fmla="+- 0 355 238"/>
                  <a:gd name="T11" fmla="*/ 355 h 928"/>
                  <a:gd name="T12" fmla="+- 0 8803 8364"/>
                  <a:gd name="T13" fmla="*/ T12 w 698"/>
                  <a:gd name="T14" fmla="+- 0 355 238"/>
                  <a:gd name="T15" fmla="*/ 35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98" h="928">
                    <a:moveTo>
                      <a:pt x="439" y="117"/>
                    </a:moveTo>
                    <a:lnTo>
                      <a:pt x="438" y="117"/>
                    </a:lnTo>
                    <a:lnTo>
                      <a:pt x="439" y="11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6" name="Freeform 298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831 8364"/>
                  <a:gd name="T1" fmla="*/ T0 w 698"/>
                  <a:gd name="T2" fmla="+- 0 335 238"/>
                  <a:gd name="T3" fmla="*/ 335 h 928"/>
                  <a:gd name="T4" fmla="+- 0 8831 8364"/>
                  <a:gd name="T5" fmla="*/ T4 w 698"/>
                  <a:gd name="T6" fmla="+- 0 335 238"/>
                  <a:gd name="T7" fmla="*/ 335 h 928"/>
                  <a:gd name="T8" fmla="+- 0 8830 8364"/>
                  <a:gd name="T9" fmla="*/ T8 w 698"/>
                  <a:gd name="T10" fmla="+- 0 335 238"/>
                  <a:gd name="T11" fmla="*/ 335 h 928"/>
                  <a:gd name="T12" fmla="+- 0 8831 8364"/>
                  <a:gd name="T13" fmla="*/ T12 w 698"/>
                  <a:gd name="T14" fmla="+- 0 335 238"/>
                  <a:gd name="T15" fmla="*/ 33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98" h="928">
                    <a:moveTo>
                      <a:pt x="467" y="97"/>
                    </a:moveTo>
                    <a:lnTo>
                      <a:pt x="467" y="97"/>
                    </a:lnTo>
                    <a:lnTo>
                      <a:pt x="466" y="97"/>
                    </a:lnTo>
                    <a:lnTo>
                      <a:pt x="467" y="9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7" name="Freeform 299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705 8364"/>
                  <a:gd name="T1" fmla="*/ T0 w 698"/>
                  <a:gd name="T2" fmla="+- 0 414 238"/>
                  <a:gd name="T3" fmla="*/ 414 h 928"/>
                  <a:gd name="T4" fmla="+- 0 8683 8364"/>
                  <a:gd name="T5" fmla="*/ T4 w 698"/>
                  <a:gd name="T6" fmla="+- 0 438 238"/>
                  <a:gd name="T7" fmla="*/ 438 h 928"/>
                  <a:gd name="T8" fmla="+- 0 8665 8364"/>
                  <a:gd name="T9" fmla="*/ T8 w 698"/>
                  <a:gd name="T10" fmla="+- 0 459 238"/>
                  <a:gd name="T11" fmla="*/ 459 h 928"/>
                  <a:gd name="T12" fmla="+- 0 8680 8364"/>
                  <a:gd name="T13" fmla="*/ T12 w 698"/>
                  <a:gd name="T14" fmla="+- 0 472 238"/>
                  <a:gd name="T15" fmla="*/ 472 h 928"/>
                  <a:gd name="T16" fmla="+- 0 8698 8364"/>
                  <a:gd name="T17" fmla="*/ T16 w 698"/>
                  <a:gd name="T18" fmla="+- 0 451 238"/>
                  <a:gd name="T19" fmla="*/ 451 h 928"/>
                  <a:gd name="T20" fmla="+- 0 8720 8364"/>
                  <a:gd name="T21" fmla="*/ T20 w 698"/>
                  <a:gd name="T22" fmla="+- 0 428 238"/>
                  <a:gd name="T23" fmla="*/ 428 h 928"/>
                  <a:gd name="T24" fmla="+- 0 8705 8364"/>
                  <a:gd name="T25" fmla="*/ T24 w 698"/>
                  <a:gd name="T26" fmla="+- 0 414 238"/>
                  <a:gd name="T27" fmla="*/ 414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98" h="928">
                    <a:moveTo>
                      <a:pt x="341" y="176"/>
                    </a:moveTo>
                    <a:lnTo>
                      <a:pt x="319" y="200"/>
                    </a:lnTo>
                    <a:lnTo>
                      <a:pt x="301" y="221"/>
                    </a:lnTo>
                    <a:lnTo>
                      <a:pt x="316" y="234"/>
                    </a:lnTo>
                    <a:lnTo>
                      <a:pt x="334" y="213"/>
                    </a:lnTo>
                    <a:lnTo>
                      <a:pt x="356" y="190"/>
                    </a:lnTo>
                    <a:lnTo>
                      <a:pt x="341" y="176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8" name="Freeform 300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698 8364"/>
                  <a:gd name="T1" fmla="*/ T0 w 698"/>
                  <a:gd name="T2" fmla="+- 0 451 238"/>
                  <a:gd name="T3" fmla="*/ 451 h 928"/>
                  <a:gd name="T4" fmla="+- 0 8698 8364"/>
                  <a:gd name="T5" fmla="*/ T4 w 698"/>
                  <a:gd name="T6" fmla="+- 0 451 238"/>
                  <a:gd name="T7" fmla="*/ 451 h 928"/>
                  <a:gd name="T8" fmla="+- 0 8698 8364"/>
                  <a:gd name="T9" fmla="*/ T8 w 698"/>
                  <a:gd name="T10" fmla="+- 0 451 238"/>
                  <a:gd name="T11" fmla="*/ 451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98" h="928">
                    <a:moveTo>
                      <a:pt x="334" y="213"/>
                    </a:moveTo>
                    <a:lnTo>
                      <a:pt x="334" y="21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9" name="Freeform 301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765 8364"/>
                  <a:gd name="T1" fmla="*/ T0 w 698"/>
                  <a:gd name="T2" fmla="+- 0 359 238"/>
                  <a:gd name="T3" fmla="*/ 359 h 928"/>
                  <a:gd name="T4" fmla="+- 0 8763 8364"/>
                  <a:gd name="T5" fmla="*/ T4 w 698"/>
                  <a:gd name="T6" fmla="+- 0 361 238"/>
                  <a:gd name="T7" fmla="*/ 361 h 928"/>
                  <a:gd name="T8" fmla="+- 0 8736 8364"/>
                  <a:gd name="T9" fmla="*/ T8 w 698"/>
                  <a:gd name="T10" fmla="+- 0 385 238"/>
                  <a:gd name="T11" fmla="*/ 385 h 928"/>
                  <a:gd name="T12" fmla="+- 0 8720 8364"/>
                  <a:gd name="T13" fmla="*/ T12 w 698"/>
                  <a:gd name="T14" fmla="+- 0 400 238"/>
                  <a:gd name="T15" fmla="*/ 400 h 928"/>
                  <a:gd name="T16" fmla="+- 0 8734 8364"/>
                  <a:gd name="T17" fmla="*/ T16 w 698"/>
                  <a:gd name="T18" fmla="+- 0 414 238"/>
                  <a:gd name="T19" fmla="*/ 414 h 928"/>
                  <a:gd name="T20" fmla="+- 0 8749 8364"/>
                  <a:gd name="T21" fmla="*/ T20 w 698"/>
                  <a:gd name="T22" fmla="+- 0 400 238"/>
                  <a:gd name="T23" fmla="*/ 400 h 928"/>
                  <a:gd name="T24" fmla="+- 0 8776 8364"/>
                  <a:gd name="T25" fmla="*/ T24 w 698"/>
                  <a:gd name="T26" fmla="+- 0 376 238"/>
                  <a:gd name="T27" fmla="*/ 376 h 928"/>
                  <a:gd name="T28" fmla="+- 0 8778 8364"/>
                  <a:gd name="T29" fmla="*/ T28 w 698"/>
                  <a:gd name="T30" fmla="+- 0 375 238"/>
                  <a:gd name="T31" fmla="*/ 375 h 928"/>
                  <a:gd name="T32" fmla="+- 0 8765 8364"/>
                  <a:gd name="T33" fmla="*/ T32 w 698"/>
                  <a:gd name="T34" fmla="+- 0 359 238"/>
                  <a:gd name="T35" fmla="*/ 359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98" h="928">
                    <a:moveTo>
                      <a:pt x="401" y="121"/>
                    </a:moveTo>
                    <a:lnTo>
                      <a:pt x="399" y="123"/>
                    </a:lnTo>
                    <a:lnTo>
                      <a:pt x="372" y="147"/>
                    </a:lnTo>
                    <a:lnTo>
                      <a:pt x="356" y="162"/>
                    </a:lnTo>
                    <a:lnTo>
                      <a:pt x="370" y="176"/>
                    </a:lnTo>
                    <a:lnTo>
                      <a:pt x="385" y="162"/>
                    </a:lnTo>
                    <a:lnTo>
                      <a:pt x="412" y="138"/>
                    </a:lnTo>
                    <a:lnTo>
                      <a:pt x="414" y="137"/>
                    </a:lnTo>
                    <a:lnTo>
                      <a:pt x="401" y="12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0" name="Freeform 302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749 8364"/>
                  <a:gd name="T1" fmla="*/ T0 w 698"/>
                  <a:gd name="T2" fmla="+- 0 399 238"/>
                  <a:gd name="T3" fmla="*/ 399 h 928"/>
                  <a:gd name="T4" fmla="+- 0 8749 8364"/>
                  <a:gd name="T5" fmla="*/ T4 w 698"/>
                  <a:gd name="T6" fmla="+- 0 400 238"/>
                  <a:gd name="T7" fmla="*/ 400 h 928"/>
                  <a:gd name="T8" fmla="+- 0 8749 8364"/>
                  <a:gd name="T9" fmla="*/ T8 w 698"/>
                  <a:gd name="T10" fmla="+- 0 399 238"/>
                  <a:gd name="T11" fmla="*/ 399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98" h="928">
                    <a:moveTo>
                      <a:pt x="385" y="161"/>
                    </a:moveTo>
                    <a:lnTo>
                      <a:pt x="385" y="162"/>
                    </a:lnTo>
                    <a:lnTo>
                      <a:pt x="385" y="16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1" name="Freeform 303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776 8364"/>
                  <a:gd name="T1" fmla="*/ T0 w 698"/>
                  <a:gd name="T2" fmla="+- 0 376 238"/>
                  <a:gd name="T3" fmla="*/ 376 h 928"/>
                  <a:gd name="T4" fmla="+- 0 8776 8364"/>
                  <a:gd name="T5" fmla="*/ T4 w 698"/>
                  <a:gd name="T6" fmla="+- 0 376 238"/>
                  <a:gd name="T7" fmla="*/ 376 h 928"/>
                  <a:gd name="T8" fmla="+- 0 8776 8364"/>
                  <a:gd name="T9" fmla="*/ T8 w 698"/>
                  <a:gd name="T10" fmla="+- 0 376 238"/>
                  <a:gd name="T11" fmla="*/ 376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98" h="928">
                    <a:moveTo>
                      <a:pt x="412" y="138"/>
                    </a:moveTo>
                    <a:lnTo>
                      <a:pt x="412" y="13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2" name="Freeform 304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652 8364"/>
                  <a:gd name="T1" fmla="*/ T0 w 698"/>
                  <a:gd name="T2" fmla="+- 0 475 238"/>
                  <a:gd name="T3" fmla="*/ 475 h 928"/>
                  <a:gd name="T4" fmla="+- 0 8634 8364"/>
                  <a:gd name="T5" fmla="*/ T4 w 698"/>
                  <a:gd name="T6" fmla="+- 0 497 238"/>
                  <a:gd name="T7" fmla="*/ 497 h 928"/>
                  <a:gd name="T8" fmla="+- 0 8615 8364"/>
                  <a:gd name="T9" fmla="*/ T8 w 698"/>
                  <a:gd name="T10" fmla="+- 0 523 238"/>
                  <a:gd name="T11" fmla="*/ 523 h 928"/>
                  <a:gd name="T12" fmla="+- 0 8631 8364"/>
                  <a:gd name="T13" fmla="*/ T12 w 698"/>
                  <a:gd name="T14" fmla="+- 0 534 238"/>
                  <a:gd name="T15" fmla="*/ 534 h 928"/>
                  <a:gd name="T16" fmla="+- 0 8650 8364"/>
                  <a:gd name="T17" fmla="*/ T16 w 698"/>
                  <a:gd name="T18" fmla="+- 0 509 238"/>
                  <a:gd name="T19" fmla="*/ 509 h 928"/>
                  <a:gd name="T20" fmla="+- 0 8667 8364"/>
                  <a:gd name="T21" fmla="*/ T20 w 698"/>
                  <a:gd name="T22" fmla="+- 0 487 238"/>
                  <a:gd name="T23" fmla="*/ 487 h 928"/>
                  <a:gd name="T24" fmla="+- 0 8652 8364"/>
                  <a:gd name="T25" fmla="*/ T24 w 698"/>
                  <a:gd name="T26" fmla="+- 0 475 238"/>
                  <a:gd name="T27" fmla="*/ 47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98" h="928">
                    <a:moveTo>
                      <a:pt x="288" y="237"/>
                    </a:moveTo>
                    <a:lnTo>
                      <a:pt x="270" y="259"/>
                    </a:lnTo>
                    <a:lnTo>
                      <a:pt x="251" y="285"/>
                    </a:lnTo>
                    <a:lnTo>
                      <a:pt x="267" y="296"/>
                    </a:lnTo>
                    <a:lnTo>
                      <a:pt x="286" y="271"/>
                    </a:lnTo>
                    <a:lnTo>
                      <a:pt x="303" y="249"/>
                    </a:lnTo>
                    <a:lnTo>
                      <a:pt x="288" y="23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3" name="Freeform 305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650 8364"/>
                  <a:gd name="T1" fmla="*/ T0 w 698"/>
                  <a:gd name="T2" fmla="+- 0 509 238"/>
                  <a:gd name="T3" fmla="*/ 509 h 928"/>
                  <a:gd name="T4" fmla="+- 0 8649 8364"/>
                  <a:gd name="T5" fmla="*/ T4 w 698"/>
                  <a:gd name="T6" fmla="+- 0 510 238"/>
                  <a:gd name="T7" fmla="*/ 510 h 928"/>
                  <a:gd name="T8" fmla="+- 0 8650 8364"/>
                  <a:gd name="T9" fmla="*/ T8 w 698"/>
                  <a:gd name="T10" fmla="+- 0 509 238"/>
                  <a:gd name="T11" fmla="*/ 509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98" h="928">
                    <a:moveTo>
                      <a:pt x="286" y="271"/>
                    </a:moveTo>
                    <a:lnTo>
                      <a:pt x="285" y="272"/>
                    </a:lnTo>
                    <a:lnTo>
                      <a:pt x="286" y="27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4" name="Freeform 306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603 8364"/>
                  <a:gd name="T1" fmla="*/ T0 w 698"/>
                  <a:gd name="T2" fmla="+- 0 539 238"/>
                  <a:gd name="T3" fmla="*/ 539 h 928"/>
                  <a:gd name="T4" fmla="+- 0 8588 8364"/>
                  <a:gd name="T5" fmla="*/ T4 w 698"/>
                  <a:gd name="T6" fmla="+- 0 563 238"/>
                  <a:gd name="T7" fmla="*/ 563 h 928"/>
                  <a:gd name="T8" fmla="+- 0 8571 8364"/>
                  <a:gd name="T9" fmla="*/ T8 w 698"/>
                  <a:gd name="T10" fmla="+- 0 590 238"/>
                  <a:gd name="T11" fmla="*/ 590 h 928"/>
                  <a:gd name="T12" fmla="+- 0 8588 8364"/>
                  <a:gd name="T13" fmla="*/ T12 w 698"/>
                  <a:gd name="T14" fmla="+- 0 601 238"/>
                  <a:gd name="T15" fmla="*/ 601 h 928"/>
                  <a:gd name="T16" fmla="+- 0 8605 8364"/>
                  <a:gd name="T17" fmla="*/ T16 w 698"/>
                  <a:gd name="T18" fmla="+- 0 573 238"/>
                  <a:gd name="T19" fmla="*/ 573 h 928"/>
                  <a:gd name="T20" fmla="+- 0 8620 8364"/>
                  <a:gd name="T21" fmla="*/ T20 w 698"/>
                  <a:gd name="T22" fmla="+- 0 551 238"/>
                  <a:gd name="T23" fmla="*/ 551 h 928"/>
                  <a:gd name="T24" fmla="+- 0 8603 8364"/>
                  <a:gd name="T25" fmla="*/ T24 w 698"/>
                  <a:gd name="T26" fmla="+- 0 539 238"/>
                  <a:gd name="T27" fmla="*/ 539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98" h="928">
                    <a:moveTo>
                      <a:pt x="239" y="301"/>
                    </a:moveTo>
                    <a:lnTo>
                      <a:pt x="224" y="325"/>
                    </a:lnTo>
                    <a:lnTo>
                      <a:pt x="207" y="352"/>
                    </a:lnTo>
                    <a:lnTo>
                      <a:pt x="224" y="363"/>
                    </a:lnTo>
                    <a:lnTo>
                      <a:pt x="241" y="335"/>
                    </a:lnTo>
                    <a:lnTo>
                      <a:pt x="256" y="313"/>
                    </a:lnTo>
                    <a:lnTo>
                      <a:pt x="239" y="30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5" name="Freeform 307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605 8364"/>
                  <a:gd name="T1" fmla="*/ T0 w 698"/>
                  <a:gd name="T2" fmla="+- 0 573 238"/>
                  <a:gd name="T3" fmla="*/ 573 h 928"/>
                  <a:gd name="T4" fmla="+- 0 8604 8364"/>
                  <a:gd name="T5" fmla="*/ T4 w 698"/>
                  <a:gd name="T6" fmla="+- 0 574 238"/>
                  <a:gd name="T7" fmla="*/ 574 h 928"/>
                  <a:gd name="T8" fmla="+- 0 8605 8364"/>
                  <a:gd name="T9" fmla="*/ T8 w 698"/>
                  <a:gd name="T10" fmla="+- 0 573 238"/>
                  <a:gd name="T11" fmla="*/ 573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98" h="928">
                    <a:moveTo>
                      <a:pt x="241" y="335"/>
                    </a:moveTo>
                    <a:lnTo>
                      <a:pt x="240" y="336"/>
                    </a:lnTo>
                    <a:lnTo>
                      <a:pt x="241" y="33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6" name="Freeform 308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560 8364"/>
                  <a:gd name="T1" fmla="*/ T0 w 698"/>
                  <a:gd name="T2" fmla="+- 0 608 238"/>
                  <a:gd name="T3" fmla="*/ 608 h 928"/>
                  <a:gd name="T4" fmla="+- 0 8546 8364"/>
                  <a:gd name="T5" fmla="*/ T4 w 698"/>
                  <a:gd name="T6" fmla="+- 0 633 238"/>
                  <a:gd name="T7" fmla="*/ 633 h 928"/>
                  <a:gd name="T8" fmla="+- 0 8531 8364"/>
                  <a:gd name="T9" fmla="*/ T8 w 698"/>
                  <a:gd name="T10" fmla="+- 0 661 238"/>
                  <a:gd name="T11" fmla="*/ 661 h 928"/>
                  <a:gd name="T12" fmla="+- 0 8549 8364"/>
                  <a:gd name="T13" fmla="*/ T12 w 698"/>
                  <a:gd name="T14" fmla="+- 0 670 238"/>
                  <a:gd name="T15" fmla="*/ 670 h 928"/>
                  <a:gd name="T16" fmla="+- 0 8564 8364"/>
                  <a:gd name="T17" fmla="*/ T16 w 698"/>
                  <a:gd name="T18" fmla="+- 0 642 238"/>
                  <a:gd name="T19" fmla="*/ 642 h 928"/>
                  <a:gd name="T20" fmla="+- 0 8578 8364"/>
                  <a:gd name="T21" fmla="*/ T20 w 698"/>
                  <a:gd name="T22" fmla="+- 0 618 238"/>
                  <a:gd name="T23" fmla="*/ 618 h 928"/>
                  <a:gd name="T24" fmla="+- 0 8560 8364"/>
                  <a:gd name="T25" fmla="*/ T24 w 698"/>
                  <a:gd name="T26" fmla="+- 0 608 238"/>
                  <a:gd name="T27" fmla="*/ 608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98" h="928">
                    <a:moveTo>
                      <a:pt x="196" y="370"/>
                    </a:moveTo>
                    <a:lnTo>
                      <a:pt x="182" y="395"/>
                    </a:lnTo>
                    <a:lnTo>
                      <a:pt x="167" y="423"/>
                    </a:lnTo>
                    <a:lnTo>
                      <a:pt x="185" y="432"/>
                    </a:lnTo>
                    <a:lnTo>
                      <a:pt x="200" y="404"/>
                    </a:lnTo>
                    <a:lnTo>
                      <a:pt x="214" y="380"/>
                    </a:lnTo>
                    <a:lnTo>
                      <a:pt x="196" y="37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7" name="Freeform 309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564 8364"/>
                  <a:gd name="T1" fmla="*/ T0 w 698"/>
                  <a:gd name="T2" fmla="+- 0 642 238"/>
                  <a:gd name="T3" fmla="*/ 642 h 928"/>
                  <a:gd name="T4" fmla="+- 0 8563 8364"/>
                  <a:gd name="T5" fmla="*/ T4 w 698"/>
                  <a:gd name="T6" fmla="+- 0 642 238"/>
                  <a:gd name="T7" fmla="*/ 642 h 928"/>
                  <a:gd name="T8" fmla="+- 0 8564 8364"/>
                  <a:gd name="T9" fmla="*/ T8 w 698"/>
                  <a:gd name="T10" fmla="+- 0 642 238"/>
                  <a:gd name="T11" fmla="*/ 642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98" h="928">
                    <a:moveTo>
                      <a:pt x="200" y="404"/>
                    </a:moveTo>
                    <a:lnTo>
                      <a:pt x="199" y="404"/>
                    </a:lnTo>
                    <a:lnTo>
                      <a:pt x="200" y="40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8" name="Freeform 310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522 8364"/>
                  <a:gd name="T1" fmla="*/ T0 w 698"/>
                  <a:gd name="T2" fmla="+- 0 679 238"/>
                  <a:gd name="T3" fmla="*/ 679 h 928"/>
                  <a:gd name="T4" fmla="+- 0 8509 8364"/>
                  <a:gd name="T5" fmla="*/ T4 w 698"/>
                  <a:gd name="T6" fmla="+- 0 707 238"/>
                  <a:gd name="T7" fmla="*/ 707 h 928"/>
                  <a:gd name="T8" fmla="+- 0 8497 8364"/>
                  <a:gd name="T9" fmla="*/ T8 w 698"/>
                  <a:gd name="T10" fmla="+- 0 734 238"/>
                  <a:gd name="T11" fmla="*/ 734 h 928"/>
                  <a:gd name="T12" fmla="+- 0 8516 8364"/>
                  <a:gd name="T13" fmla="*/ T12 w 698"/>
                  <a:gd name="T14" fmla="+- 0 742 238"/>
                  <a:gd name="T15" fmla="*/ 742 h 928"/>
                  <a:gd name="T16" fmla="+- 0 8527 8364"/>
                  <a:gd name="T17" fmla="*/ T16 w 698"/>
                  <a:gd name="T18" fmla="+- 0 716 238"/>
                  <a:gd name="T19" fmla="*/ 716 h 928"/>
                  <a:gd name="T20" fmla="+- 0 8540 8364"/>
                  <a:gd name="T21" fmla="*/ T20 w 698"/>
                  <a:gd name="T22" fmla="+- 0 688 238"/>
                  <a:gd name="T23" fmla="*/ 688 h 928"/>
                  <a:gd name="T24" fmla="+- 0 8522 8364"/>
                  <a:gd name="T25" fmla="*/ T24 w 698"/>
                  <a:gd name="T26" fmla="+- 0 679 238"/>
                  <a:gd name="T27" fmla="*/ 679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98" h="928">
                    <a:moveTo>
                      <a:pt x="158" y="441"/>
                    </a:moveTo>
                    <a:lnTo>
                      <a:pt x="145" y="469"/>
                    </a:lnTo>
                    <a:lnTo>
                      <a:pt x="133" y="496"/>
                    </a:lnTo>
                    <a:lnTo>
                      <a:pt x="152" y="504"/>
                    </a:lnTo>
                    <a:lnTo>
                      <a:pt x="163" y="478"/>
                    </a:lnTo>
                    <a:lnTo>
                      <a:pt x="176" y="450"/>
                    </a:lnTo>
                    <a:lnTo>
                      <a:pt x="158" y="44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9" name="Freeform 311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527 8364"/>
                  <a:gd name="T1" fmla="*/ T0 w 698"/>
                  <a:gd name="T2" fmla="+- 0 715 238"/>
                  <a:gd name="T3" fmla="*/ 715 h 928"/>
                  <a:gd name="T4" fmla="+- 0 8527 8364"/>
                  <a:gd name="T5" fmla="*/ T4 w 698"/>
                  <a:gd name="T6" fmla="+- 0 715 238"/>
                  <a:gd name="T7" fmla="*/ 71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698" h="928">
                    <a:moveTo>
                      <a:pt x="163" y="477"/>
                    </a:moveTo>
                    <a:lnTo>
                      <a:pt x="163" y="47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0" name="Freeform 312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490 8364"/>
                  <a:gd name="T1" fmla="*/ T0 w 698"/>
                  <a:gd name="T2" fmla="+- 0 753 238"/>
                  <a:gd name="T3" fmla="*/ 753 h 928"/>
                  <a:gd name="T4" fmla="+- 0 8477 8364"/>
                  <a:gd name="T5" fmla="*/ T4 w 698"/>
                  <a:gd name="T6" fmla="+- 0 786 238"/>
                  <a:gd name="T7" fmla="*/ 786 h 928"/>
                  <a:gd name="T8" fmla="+- 0 8468 8364"/>
                  <a:gd name="T9" fmla="*/ T8 w 698"/>
                  <a:gd name="T10" fmla="+- 0 809 238"/>
                  <a:gd name="T11" fmla="*/ 809 h 928"/>
                  <a:gd name="T12" fmla="+- 0 8487 8364"/>
                  <a:gd name="T13" fmla="*/ T12 w 698"/>
                  <a:gd name="T14" fmla="+- 0 816 238"/>
                  <a:gd name="T15" fmla="*/ 816 h 928"/>
                  <a:gd name="T16" fmla="+- 0 8496 8364"/>
                  <a:gd name="T17" fmla="*/ T16 w 698"/>
                  <a:gd name="T18" fmla="+- 0 793 238"/>
                  <a:gd name="T19" fmla="*/ 793 h 928"/>
                  <a:gd name="T20" fmla="+- 0 8508 8364"/>
                  <a:gd name="T21" fmla="*/ T20 w 698"/>
                  <a:gd name="T22" fmla="+- 0 760 238"/>
                  <a:gd name="T23" fmla="*/ 760 h 928"/>
                  <a:gd name="T24" fmla="+- 0 8490 8364"/>
                  <a:gd name="T25" fmla="*/ T24 w 698"/>
                  <a:gd name="T26" fmla="+- 0 753 238"/>
                  <a:gd name="T27" fmla="*/ 753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98" h="928">
                    <a:moveTo>
                      <a:pt x="126" y="515"/>
                    </a:moveTo>
                    <a:lnTo>
                      <a:pt x="113" y="548"/>
                    </a:lnTo>
                    <a:lnTo>
                      <a:pt x="104" y="571"/>
                    </a:lnTo>
                    <a:lnTo>
                      <a:pt x="123" y="578"/>
                    </a:lnTo>
                    <a:lnTo>
                      <a:pt x="132" y="555"/>
                    </a:lnTo>
                    <a:lnTo>
                      <a:pt x="144" y="522"/>
                    </a:lnTo>
                    <a:lnTo>
                      <a:pt x="126" y="51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1" name="Freeform 313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496 8364"/>
                  <a:gd name="T1" fmla="*/ T0 w 698"/>
                  <a:gd name="T2" fmla="+- 0 792 238"/>
                  <a:gd name="T3" fmla="*/ 792 h 928"/>
                  <a:gd name="T4" fmla="+- 0 8496 8364"/>
                  <a:gd name="T5" fmla="*/ T4 w 698"/>
                  <a:gd name="T6" fmla="+- 0 792 238"/>
                  <a:gd name="T7" fmla="*/ 792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698" h="928">
                    <a:moveTo>
                      <a:pt x="132" y="554"/>
                    </a:moveTo>
                    <a:lnTo>
                      <a:pt x="132" y="55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2" name="Freeform 314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462 8364"/>
                  <a:gd name="T1" fmla="*/ T0 w 698"/>
                  <a:gd name="T2" fmla="+- 0 828 238"/>
                  <a:gd name="T3" fmla="*/ 828 h 928"/>
                  <a:gd name="T4" fmla="+- 0 8450 8364"/>
                  <a:gd name="T5" fmla="*/ T4 w 698"/>
                  <a:gd name="T6" fmla="+- 0 867 238"/>
                  <a:gd name="T7" fmla="*/ 867 h 928"/>
                  <a:gd name="T8" fmla="+- 0 8445 8364"/>
                  <a:gd name="T9" fmla="*/ T8 w 698"/>
                  <a:gd name="T10" fmla="+- 0 886 238"/>
                  <a:gd name="T11" fmla="*/ 886 h 928"/>
                  <a:gd name="T12" fmla="+- 0 8464 8364"/>
                  <a:gd name="T13" fmla="*/ T12 w 698"/>
                  <a:gd name="T14" fmla="+- 0 892 238"/>
                  <a:gd name="T15" fmla="*/ 892 h 928"/>
                  <a:gd name="T16" fmla="+- 0 8469 8364"/>
                  <a:gd name="T17" fmla="*/ T16 w 698"/>
                  <a:gd name="T18" fmla="+- 0 873 238"/>
                  <a:gd name="T19" fmla="*/ 873 h 928"/>
                  <a:gd name="T20" fmla="+- 0 8481 8364"/>
                  <a:gd name="T21" fmla="*/ T20 w 698"/>
                  <a:gd name="T22" fmla="+- 0 834 238"/>
                  <a:gd name="T23" fmla="*/ 834 h 928"/>
                  <a:gd name="T24" fmla="+- 0 8462 8364"/>
                  <a:gd name="T25" fmla="*/ T24 w 698"/>
                  <a:gd name="T26" fmla="+- 0 828 238"/>
                  <a:gd name="T27" fmla="*/ 828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98" h="928">
                    <a:moveTo>
                      <a:pt x="98" y="590"/>
                    </a:moveTo>
                    <a:lnTo>
                      <a:pt x="86" y="629"/>
                    </a:lnTo>
                    <a:lnTo>
                      <a:pt x="81" y="648"/>
                    </a:lnTo>
                    <a:lnTo>
                      <a:pt x="100" y="654"/>
                    </a:lnTo>
                    <a:lnTo>
                      <a:pt x="105" y="635"/>
                    </a:lnTo>
                    <a:lnTo>
                      <a:pt x="117" y="596"/>
                    </a:lnTo>
                    <a:lnTo>
                      <a:pt x="98" y="59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3" name="Freeform 315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469 8364"/>
                  <a:gd name="T1" fmla="*/ T0 w 698"/>
                  <a:gd name="T2" fmla="+- 0 872 238"/>
                  <a:gd name="T3" fmla="*/ 872 h 928"/>
                  <a:gd name="T4" fmla="+- 0 8469 8364"/>
                  <a:gd name="T5" fmla="*/ T4 w 698"/>
                  <a:gd name="T6" fmla="+- 0 873 238"/>
                  <a:gd name="T7" fmla="*/ 873 h 928"/>
                  <a:gd name="T8" fmla="+- 0 8469 8364"/>
                  <a:gd name="T9" fmla="*/ T8 w 698"/>
                  <a:gd name="T10" fmla="+- 0 872 238"/>
                  <a:gd name="T11" fmla="*/ 872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98" h="928">
                    <a:moveTo>
                      <a:pt x="105" y="634"/>
                    </a:moveTo>
                    <a:lnTo>
                      <a:pt x="105" y="635"/>
                    </a:lnTo>
                    <a:lnTo>
                      <a:pt x="105" y="63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4" name="Freeform 316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440 8364"/>
                  <a:gd name="T1" fmla="*/ T0 w 698"/>
                  <a:gd name="T2" fmla="+- 0 906 238"/>
                  <a:gd name="T3" fmla="*/ 906 h 928"/>
                  <a:gd name="T4" fmla="+- 0 8439 8364"/>
                  <a:gd name="T5" fmla="*/ T4 w 698"/>
                  <a:gd name="T6" fmla="+- 0 909 238"/>
                  <a:gd name="T7" fmla="*/ 909 h 928"/>
                  <a:gd name="T8" fmla="+- 0 8429 8364"/>
                  <a:gd name="T9" fmla="*/ T8 w 698"/>
                  <a:gd name="T10" fmla="+- 0 951 238"/>
                  <a:gd name="T11" fmla="*/ 951 h 928"/>
                  <a:gd name="T12" fmla="+- 0 8427 8364"/>
                  <a:gd name="T13" fmla="*/ T12 w 698"/>
                  <a:gd name="T14" fmla="+- 0 965 238"/>
                  <a:gd name="T15" fmla="*/ 965 h 928"/>
                  <a:gd name="T16" fmla="+- 0 8446 8364"/>
                  <a:gd name="T17" fmla="*/ T16 w 698"/>
                  <a:gd name="T18" fmla="+- 0 969 238"/>
                  <a:gd name="T19" fmla="*/ 969 h 928"/>
                  <a:gd name="T20" fmla="+- 0 8449 8364"/>
                  <a:gd name="T21" fmla="*/ T20 w 698"/>
                  <a:gd name="T22" fmla="+- 0 955 238"/>
                  <a:gd name="T23" fmla="*/ 955 h 928"/>
                  <a:gd name="T24" fmla="+- 0 8449 8364"/>
                  <a:gd name="T25" fmla="*/ T24 w 698"/>
                  <a:gd name="T26" fmla="+- 0 955 238"/>
                  <a:gd name="T27" fmla="*/ 955 h 928"/>
                  <a:gd name="T28" fmla="+- 0 8458 8364"/>
                  <a:gd name="T29" fmla="*/ T28 w 698"/>
                  <a:gd name="T30" fmla="+- 0 914 238"/>
                  <a:gd name="T31" fmla="*/ 914 h 928"/>
                  <a:gd name="T32" fmla="+- 0 8459 8364"/>
                  <a:gd name="T33" fmla="*/ T32 w 698"/>
                  <a:gd name="T34" fmla="+- 0 911 238"/>
                  <a:gd name="T35" fmla="*/ 911 h 928"/>
                  <a:gd name="T36" fmla="+- 0 8440 8364"/>
                  <a:gd name="T37" fmla="*/ T36 w 698"/>
                  <a:gd name="T38" fmla="+- 0 906 238"/>
                  <a:gd name="T39" fmla="*/ 906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98" h="928">
                    <a:moveTo>
                      <a:pt x="76" y="668"/>
                    </a:moveTo>
                    <a:lnTo>
                      <a:pt x="75" y="671"/>
                    </a:lnTo>
                    <a:lnTo>
                      <a:pt x="65" y="713"/>
                    </a:lnTo>
                    <a:lnTo>
                      <a:pt x="63" y="727"/>
                    </a:lnTo>
                    <a:lnTo>
                      <a:pt x="82" y="731"/>
                    </a:lnTo>
                    <a:lnTo>
                      <a:pt x="85" y="717"/>
                    </a:lnTo>
                    <a:lnTo>
                      <a:pt x="94" y="676"/>
                    </a:lnTo>
                    <a:lnTo>
                      <a:pt x="95" y="673"/>
                    </a:lnTo>
                    <a:lnTo>
                      <a:pt x="76" y="66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5" name="Freeform 317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449 8364"/>
                  <a:gd name="T1" fmla="*/ T0 w 698"/>
                  <a:gd name="T2" fmla="+- 0 955 238"/>
                  <a:gd name="T3" fmla="*/ 955 h 928"/>
                  <a:gd name="T4" fmla="+- 0 8449 8364"/>
                  <a:gd name="T5" fmla="*/ T4 w 698"/>
                  <a:gd name="T6" fmla="+- 0 955 238"/>
                  <a:gd name="T7" fmla="*/ 955 h 928"/>
                  <a:gd name="T8" fmla="+- 0 8449 8364"/>
                  <a:gd name="T9" fmla="*/ T8 w 698"/>
                  <a:gd name="T10" fmla="+- 0 955 238"/>
                  <a:gd name="T11" fmla="*/ 95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98" h="928">
                    <a:moveTo>
                      <a:pt x="85" y="717"/>
                    </a:moveTo>
                    <a:lnTo>
                      <a:pt x="85" y="71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6" name="Freeform 318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458 8364"/>
                  <a:gd name="T1" fmla="*/ T0 w 698"/>
                  <a:gd name="T2" fmla="+- 0 913 238"/>
                  <a:gd name="T3" fmla="*/ 913 h 928"/>
                  <a:gd name="T4" fmla="+- 0 8458 8364"/>
                  <a:gd name="T5" fmla="*/ T4 w 698"/>
                  <a:gd name="T6" fmla="+- 0 914 238"/>
                  <a:gd name="T7" fmla="*/ 914 h 928"/>
                  <a:gd name="T8" fmla="+- 0 8458 8364"/>
                  <a:gd name="T9" fmla="*/ T8 w 698"/>
                  <a:gd name="T10" fmla="+- 0 913 238"/>
                  <a:gd name="T11" fmla="*/ 913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98" h="928">
                    <a:moveTo>
                      <a:pt x="94" y="675"/>
                    </a:moveTo>
                    <a:lnTo>
                      <a:pt x="94" y="676"/>
                    </a:lnTo>
                    <a:lnTo>
                      <a:pt x="94" y="67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7" name="Freeform 319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364 8364"/>
                  <a:gd name="T1" fmla="*/ T0 w 698"/>
                  <a:gd name="T2" fmla="+- 0 1043 238"/>
                  <a:gd name="T3" fmla="*/ 1043 h 928"/>
                  <a:gd name="T4" fmla="+- 0 8417 8364"/>
                  <a:gd name="T5" fmla="*/ T4 w 698"/>
                  <a:gd name="T6" fmla="+- 0 1166 238"/>
                  <a:gd name="T7" fmla="*/ 1166 h 928"/>
                  <a:gd name="T8" fmla="+- 0 8474 8364"/>
                  <a:gd name="T9" fmla="*/ T8 w 698"/>
                  <a:gd name="T10" fmla="+- 0 1067 238"/>
                  <a:gd name="T11" fmla="*/ 1067 h 928"/>
                  <a:gd name="T12" fmla="+- 0 8433 8364"/>
                  <a:gd name="T13" fmla="*/ T12 w 698"/>
                  <a:gd name="T14" fmla="+- 0 1067 238"/>
                  <a:gd name="T15" fmla="*/ 1067 h 928"/>
                  <a:gd name="T16" fmla="+- 0 8413 8364"/>
                  <a:gd name="T17" fmla="*/ T16 w 698"/>
                  <a:gd name="T18" fmla="+- 0 1066 238"/>
                  <a:gd name="T19" fmla="*/ 1066 h 928"/>
                  <a:gd name="T20" fmla="+- 0 8413 8364"/>
                  <a:gd name="T21" fmla="*/ T20 w 698"/>
                  <a:gd name="T22" fmla="+- 0 1065 238"/>
                  <a:gd name="T23" fmla="*/ 1065 h 928"/>
                  <a:gd name="T24" fmla="+- 0 8475 8364"/>
                  <a:gd name="T25" fmla="*/ T24 w 698"/>
                  <a:gd name="T26" fmla="+- 0 1065 238"/>
                  <a:gd name="T27" fmla="*/ 1065 h 928"/>
                  <a:gd name="T28" fmla="+- 0 8484 8364"/>
                  <a:gd name="T29" fmla="*/ T28 w 698"/>
                  <a:gd name="T30" fmla="+- 0 1050 238"/>
                  <a:gd name="T31" fmla="*/ 1050 h 928"/>
                  <a:gd name="T32" fmla="+- 0 8364 8364"/>
                  <a:gd name="T33" fmla="*/ T32 w 698"/>
                  <a:gd name="T34" fmla="+- 0 1043 238"/>
                  <a:gd name="T35" fmla="*/ 1043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98" h="928">
                    <a:moveTo>
                      <a:pt x="0" y="805"/>
                    </a:moveTo>
                    <a:lnTo>
                      <a:pt x="53" y="928"/>
                    </a:lnTo>
                    <a:lnTo>
                      <a:pt x="110" y="829"/>
                    </a:lnTo>
                    <a:lnTo>
                      <a:pt x="69" y="829"/>
                    </a:lnTo>
                    <a:lnTo>
                      <a:pt x="49" y="828"/>
                    </a:lnTo>
                    <a:lnTo>
                      <a:pt x="49" y="827"/>
                    </a:lnTo>
                    <a:lnTo>
                      <a:pt x="111" y="827"/>
                    </a:lnTo>
                    <a:lnTo>
                      <a:pt x="120" y="812"/>
                    </a:lnTo>
                    <a:lnTo>
                      <a:pt x="0" y="80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8" name="Freeform 320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413 8364"/>
                  <a:gd name="T1" fmla="*/ T0 w 698"/>
                  <a:gd name="T2" fmla="+- 0 1065 238"/>
                  <a:gd name="T3" fmla="*/ 1065 h 928"/>
                  <a:gd name="T4" fmla="+- 0 8413 8364"/>
                  <a:gd name="T5" fmla="*/ T4 w 698"/>
                  <a:gd name="T6" fmla="+- 0 1066 238"/>
                  <a:gd name="T7" fmla="*/ 1066 h 928"/>
                  <a:gd name="T8" fmla="+- 0 8433 8364"/>
                  <a:gd name="T9" fmla="*/ T8 w 698"/>
                  <a:gd name="T10" fmla="+- 0 1067 238"/>
                  <a:gd name="T11" fmla="*/ 1067 h 928"/>
                  <a:gd name="T12" fmla="+- 0 8433 8364"/>
                  <a:gd name="T13" fmla="*/ T12 w 698"/>
                  <a:gd name="T14" fmla="+- 0 1067 238"/>
                  <a:gd name="T15" fmla="*/ 1067 h 928"/>
                  <a:gd name="T16" fmla="+- 0 8413 8364"/>
                  <a:gd name="T17" fmla="*/ T16 w 698"/>
                  <a:gd name="T18" fmla="+- 0 1065 238"/>
                  <a:gd name="T19" fmla="*/ 106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8" h="928">
                    <a:moveTo>
                      <a:pt x="49" y="827"/>
                    </a:moveTo>
                    <a:lnTo>
                      <a:pt x="49" y="828"/>
                    </a:lnTo>
                    <a:lnTo>
                      <a:pt x="69" y="829"/>
                    </a:lnTo>
                    <a:lnTo>
                      <a:pt x="49" y="82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49" name="Freeform 321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475 8364"/>
                  <a:gd name="T1" fmla="*/ T0 w 698"/>
                  <a:gd name="T2" fmla="+- 0 1065 238"/>
                  <a:gd name="T3" fmla="*/ 1065 h 928"/>
                  <a:gd name="T4" fmla="+- 0 8413 8364"/>
                  <a:gd name="T5" fmla="*/ T4 w 698"/>
                  <a:gd name="T6" fmla="+- 0 1065 238"/>
                  <a:gd name="T7" fmla="*/ 1065 h 928"/>
                  <a:gd name="T8" fmla="+- 0 8433 8364"/>
                  <a:gd name="T9" fmla="*/ T8 w 698"/>
                  <a:gd name="T10" fmla="+- 0 1067 238"/>
                  <a:gd name="T11" fmla="*/ 1067 h 928"/>
                  <a:gd name="T12" fmla="+- 0 8433 8364"/>
                  <a:gd name="T13" fmla="*/ T12 w 698"/>
                  <a:gd name="T14" fmla="+- 0 1067 238"/>
                  <a:gd name="T15" fmla="*/ 1067 h 928"/>
                  <a:gd name="T16" fmla="+- 0 8474 8364"/>
                  <a:gd name="T17" fmla="*/ T16 w 698"/>
                  <a:gd name="T18" fmla="+- 0 1067 238"/>
                  <a:gd name="T19" fmla="*/ 1067 h 928"/>
                  <a:gd name="T20" fmla="+- 0 8475 8364"/>
                  <a:gd name="T21" fmla="*/ T20 w 698"/>
                  <a:gd name="T22" fmla="+- 0 1065 238"/>
                  <a:gd name="T23" fmla="*/ 106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98" h="928">
                    <a:moveTo>
                      <a:pt x="111" y="827"/>
                    </a:moveTo>
                    <a:lnTo>
                      <a:pt x="49" y="827"/>
                    </a:lnTo>
                    <a:lnTo>
                      <a:pt x="69" y="829"/>
                    </a:lnTo>
                    <a:lnTo>
                      <a:pt x="110" y="829"/>
                    </a:lnTo>
                    <a:lnTo>
                      <a:pt x="111" y="82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0" name="Freeform 322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423 8364"/>
                  <a:gd name="T1" fmla="*/ T0 w 698"/>
                  <a:gd name="T2" fmla="+- 0 985 238"/>
                  <a:gd name="T3" fmla="*/ 985 h 928"/>
                  <a:gd name="T4" fmla="+- 0 8421 8364"/>
                  <a:gd name="T5" fmla="*/ T4 w 698"/>
                  <a:gd name="T6" fmla="+- 0 993 238"/>
                  <a:gd name="T7" fmla="*/ 993 h 928"/>
                  <a:gd name="T8" fmla="+- 0 8415 8364"/>
                  <a:gd name="T9" fmla="*/ T8 w 698"/>
                  <a:gd name="T10" fmla="+- 0 1036 238"/>
                  <a:gd name="T11" fmla="*/ 1036 h 928"/>
                  <a:gd name="T12" fmla="+- 0 8414 8364"/>
                  <a:gd name="T13" fmla="*/ T12 w 698"/>
                  <a:gd name="T14" fmla="+- 0 1045 238"/>
                  <a:gd name="T15" fmla="*/ 1045 h 928"/>
                  <a:gd name="T16" fmla="+- 0 8434 8364"/>
                  <a:gd name="T17" fmla="*/ T16 w 698"/>
                  <a:gd name="T18" fmla="+- 0 1047 238"/>
                  <a:gd name="T19" fmla="*/ 1047 h 928"/>
                  <a:gd name="T20" fmla="+- 0 8435 8364"/>
                  <a:gd name="T21" fmla="*/ T20 w 698"/>
                  <a:gd name="T22" fmla="+- 0 1039 238"/>
                  <a:gd name="T23" fmla="*/ 1039 h 928"/>
                  <a:gd name="T24" fmla="+- 0 8435 8364"/>
                  <a:gd name="T25" fmla="*/ T24 w 698"/>
                  <a:gd name="T26" fmla="+- 0 1038 238"/>
                  <a:gd name="T27" fmla="*/ 1038 h 928"/>
                  <a:gd name="T28" fmla="+- 0 8441 8364"/>
                  <a:gd name="T29" fmla="*/ T28 w 698"/>
                  <a:gd name="T30" fmla="+- 0 997 238"/>
                  <a:gd name="T31" fmla="*/ 997 h 928"/>
                  <a:gd name="T32" fmla="+- 0 8441 8364"/>
                  <a:gd name="T33" fmla="*/ T32 w 698"/>
                  <a:gd name="T34" fmla="+- 0 996 238"/>
                  <a:gd name="T35" fmla="*/ 996 h 928"/>
                  <a:gd name="T36" fmla="+- 0 8443 8364"/>
                  <a:gd name="T37" fmla="*/ T36 w 698"/>
                  <a:gd name="T38" fmla="+- 0 988 238"/>
                  <a:gd name="T39" fmla="*/ 988 h 928"/>
                  <a:gd name="T40" fmla="+- 0 8423 8364"/>
                  <a:gd name="T41" fmla="*/ T40 w 698"/>
                  <a:gd name="T42" fmla="+- 0 985 238"/>
                  <a:gd name="T43" fmla="*/ 985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98" h="928">
                    <a:moveTo>
                      <a:pt x="59" y="747"/>
                    </a:moveTo>
                    <a:lnTo>
                      <a:pt x="57" y="755"/>
                    </a:lnTo>
                    <a:lnTo>
                      <a:pt x="51" y="798"/>
                    </a:lnTo>
                    <a:lnTo>
                      <a:pt x="50" y="807"/>
                    </a:lnTo>
                    <a:lnTo>
                      <a:pt x="70" y="809"/>
                    </a:lnTo>
                    <a:lnTo>
                      <a:pt x="71" y="801"/>
                    </a:lnTo>
                    <a:lnTo>
                      <a:pt x="71" y="800"/>
                    </a:lnTo>
                    <a:lnTo>
                      <a:pt x="77" y="759"/>
                    </a:lnTo>
                    <a:lnTo>
                      <a:pt x="77" y="758"/>
                    </a:lnTo>
                    <a:lnTo>
                      <a:pt x="79" y="750"/>
                    </a:lnTo>
                    <a:lnTo>
                      <a:pt x="59" y="74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1" name="Freeform 323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435 8364"/>
                  <a:gd name="T1" fmla="*/ T0 w 698"/>
                  <a:gd name="T2" fmla="+- 0 1038 238"/>
                  <a:gd name="T3" fmla="*/ 1038 h 928"/>
                  <a:gd name="T4" fmla="+- 0 8435 8364"/>
                  <a:gd name="T5" fmla="*/ T4 w 698"/>
                  <a:gd name="T6" fmla="+- 0 1039 238"/>
                  <a:gd name="T7" fmla="*/ 1039 h 928"/>
                  <a:gd name="T8" fmla="+- 0 8435 8364"/>
                  <a:gd name="T9" fmla="*/ T8 w 698"/>
                  <a:gd name="T10" fmla="+- 0 1038 238"/>
                  <a:gd name="T11" fmla="*/ 1038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98" h="928">
                    <a:moveTo>
                      <a:pt x="71" y="800"/>
                    </a:moveTo>
                    <a:lnTo>
                      <a:pt x="71" y="801"/>
                    </a:lnTo>
                    <a:lnTo>
                      <a:pt x="71" y="80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52" name="Freeform 324"/>
              <p:cNvSpPr>
                <a:spLocks/>
              </p:cNvSpPr>
              <p:nvPr/>
            </p:nvSpPr>
            <p:spPr bwMode="auto">
              <a:xfrm>
                <a:off x="8364" y="238"/>
                <a:ext cx="698" cy="928"/>
              </a:xfrm>
              <a:custGeom>
                <a:avLst/>
                <a:gdLst>
                  <a:gd name="T0" fmla="+- 0 8441 8364"/>
                  <a:gd name="T1" fmla="*/ T0 w 698"/>
                  <a:gd name="T2" fmla="+- 0 996 238"/>
                  <a:gd name="T3" fmla="*/ 996 h 928"/>
                  <a:gd name="T4" fmla="+- 0 8441 8364"/>
                  <a:gd name="T5" fmla="*/ T4 w 698"/>
                  <a:gd name="T6" fmla="+- 0 997 238"/>
                  <a:gd name="T7" fmla="*/ 997 h 928"/>
                  <a:gd name="T8" fmla="+- 0 8441 8364"/>
                  <a:gd name="T9" fmla="*/ T8 w 698"/>
                  <a:gd name="T10" fmla="+- 0 996 238"/>
                  <a:gd name="T11" fmla="*/ 996 h 9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698" h="928">
                    <a:moveTo>
                      <a:pt x="77" y="758"/>
                    </a:moveTo>
                    <a:lnTo>
                      <a:pt x="77" y="759"/>
                    </a:lnTo>
                    <a:lnTo>
                      <a:pt x="77" y="75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4421" name="Picture 32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8" y="1155"/>
                <a:ext cx="3799" cy="8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326"/>
            <p:cNvGrpSpPr>
              <a:grpSpLocks/>
            </p:cNvGrpSpPr>
            <p:nvPr/>
          </p:nvGrpSpPr>
          <p:grpSpPr bwMode="auto">
            <a:xfrm>
              <a:off x="5668" y="147"/>
              <a:ext cx="512" cy="698"/>
              <a:chOff x="5668" y="147"/>
              <a:chExt cx="512" cy="698"/>
            </a:xfrm>
          </p:grpSpPr>
          <p:sp>
            <p:nvSpPr>
              <p:cNvPr id="19" name="Freeform 327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727 5668"/>
                  <a:gd name="T1" fmla="*/ T0 w 512"/>
                  <a:gd name="T2" fmla="+- 0 170 147"/>
                  <a:gd name="T3" fmla="*/ 170 h 698"/>
                  <a:gd name="T4" fmla="+- 0 5710 5668"/>
                  <a:gd name="T5" fmla="*/ T4 w 512"/>
                  <a:gd name="T6" fmla="+- 0 170 147"/>
                  <a:gd name="T7" fmla="*/ 170 h 698"/>
                  <a:gd name="T8" fmla="+- 0 5726 5668"/>
                  <a:gd name="T9" fmla="*/ T8 w 512"/>
                  <a:gd name="T10" fmla="+- 0 174 147"/>
                  <a:gd name="T11" fmla="*/ 174 h 698"/>
                  <a:gd name="T12" fmla="+- 0 5727 5668"/>
                  <a:gd name="T13" fmla="*/ T12 w 512"/>
                  <a:gd name="T14" fmla="+- 0 170 147"/>
                  <a:gd name="T15" fmla="*/ 170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12" h="698">
                    <a:moveTo>
                      <a:pt x="59" y="23"/>
                    </a:moveTo>
                    <a:lnTo>
                      <a:pt x="42" y="23"/>
                    </a:lnTo>
                    <a:lnTo>
                      <a:pt x="58" y="27"/>
                    </a:lnTo>
                    <a:lnTo>
                      <a:pt x="59" y="2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Freeform 328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669 5668"/>
                  <a:gd name="T1" fmla="*/ T0 w 512"/>
                  <a:gd name="T2" fmla="+- 0 147 147"/>
                  <a:gd name="T3" fmla="*/ 147 h 698"/>
                  <a:gd name="T4" fmla="+- 0 5668 5668"/>
                  <a:gd name="T5" fmla="*/ T4 w 512"/>
                  <a:gd name="T6" fmla="+- 0 167 147"/>
                  <a:gd name="T7" fmla="*/ 167 h 698"/>
                  <a:gd name="T8" fmla="+- 0 5690 5668"/>
                  <a:gd name="T9" fmla="*/ T8 w 512"/>
                  <a:gd name="T10" fmla="+- 0 168 147"/>
                  <a:gd name="T11" fmla="*/ 168 h 698"/>
                  <a:gd name="T12" fmla="+- 0 5689 5668"/>
                  <a:gd name="T13" fmla="*/ T12 w 512"/>
                  <a:gd name="T14" fmla="+- 0 168 147"/>
                  <a:gd name="T15" fmla="*/ 168 h 698"/>
                  <a:gd name="T16" fmla="+- 0 5711 5668"/>
                  <a:gd name="T17" fmla="*/ T16 w 512"/>
                  <a:gd name="T18" fmla="+- 0 171 147"/>
                  <a:gd name="T19" fmla="*/ 171 h 698"/>
                  <a:gd name="T20" fmla="+- 0 5710 5668"/>
                  <a:gd name="T21" fmla="*/ T20 w 512"/>
                  <a:gd name="T22" fmla="+- 0 170 147"/>
                  <a:gd name="T23" fmla="*/ 170 h 698"/>
                  <a:gd name="T24" fmla="+- 0 5727 5668"/>
                  <a:gd name="T25" fmla="*/ T24 w 512"/>
                  <a:gd name="T26" fmla="+- 0 170 147"/>
                  <a:gd name="T27" fmla="*/ 170 h 698"/>
                  <a:gd name="T28" fmla="+- 0 5730 5668"/>
                  <a:gd name="T29" fmla="*/ T28 w 512"/>
                  <a:gd name="T30" fmla="+- 0 155 147"/>
                  <a:gd name="T31" fmla="*/ 155 h 698"/>
                  <a:gd name="T32" fmla="+- 0 5714 5668"/>
                  <a:gd name="T33" fmla="*/ T32 w 512"/>
                  <a:gd name="T34" fmla="+- 0 151 147"/>
                  <a:gd name="T35" fmla="*/ 151 h 698"/>
                  <a:gd name="T36" fmla="+- 0 5691 5668"/>
                  <a:gd name="T37" fmla="*/ T36 w 512"/>
                  <a:gd name="T38" fmla="+- 0 148 147"/>
                  <a:gd name="T39" fmla="*/ 148 h 698"/>
                  <a:gd name="T40" fmla="+- 0 5669 5668"/>
                  <a:gd name="T41" fmla="*/ T40 w 512"/>
                  <a:gd name="T42" fmla="+- 0 147 147"/>
                  <a:gd name="T43" fmla="*/ 147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512" h="698">
                    <a:moveTo>
                      <a:pt x="1" y="0"/>
                    </a:moveTo>
                    <a:lnTo>
                      <a:pt x="0" y="20"/>
                    </a:lnTo>
                    <a:lnTo>
                      <a:pt x="22" y="21"/>
                    </a:lnTo>
                    <a:lnTo>
                      <a:pt x="21" y="21"/>
                    </a:lnTo>
                    <a:lnTo>
                      <a:pt x="43" y="24"/>
                    </a:lnTo>
                    <a:lnTo>
                      <a:pt x="42" y="23"/>
                    </a:lnTo>
                    <a:lnTo>
                      <a:pt x="59" y="23"/>
                    </a:lnTo>
                    <a:lnTo>
                      <a:pt x="62" y="8"/>
                    </a:lnTo>
                    <a:lnTo>
                      <a:pt x="46" y="4"/>
                    </a:lnTo>
                    <a:lnTo>
                      <a:pt x="23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329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792 5668"/>
                  <a:gd name="T1" fmla="*/ T0 w 512"/>
                  <a:gd name="T2" fmla="+- 0 200 147"/>
                  <a:gd name="T3" fmla="*/ 200 h 698"/>
                  <a:gd name="T4" fmla="+- 0 5797 5668"/>
                  <a:gd name="T5" fmla="*/ T4 w 512"/>
                  <a:gd name="T6" fmla="+- 0 203 147"/>
                  <a:gd name="T7" fmla="*/ 203 h 698"/>
                  <a:gd name="T8" fmla="+- 0 5799 5668"/>
                  <a:gd name="T9" fmla="*/ T8 w 512"/>
                  <a:gd name="T10" fmla="+- 0 200 147"/>
                  <a:gd name="T11" fmla="*/ 200 h 698"/>
                  <a:gd name="T12" fmla="+- 0 5793 5668"/>
                  <a:gd name="T13" fmla="*/ T12 w 512"/>
                  <a:gd name="T14" fmla="+- 0 200 147"/>
                  <a:gd name="T15" fmla="*/ 200 h 698"/>
                  <a:gd name="T16" fmla="+- 0 5792 5668"/>
                  <a:gd name="T17" fmla="*/ T16 w 512"/>
                  <a:gd name="T18" fmla="+- 0 200 147"/>
                  <a:gd name="T19" fmla="*/ 200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12" h="698">
                    <a:moveTo>
                      <a:pt x="124" y="53"/>
                    </a:moveTo>
                    <a:lnTo>
                      <a:pt x="129" y="56"/>
                    </a:lnTo>
                    <a:lnTo>
                      <a:pt x="131" y="53"/>
                    </a:lnTo>
                    <a:lnTo>
                      <a:pt x="125" y="53"/>
                    </a:lnTo>
                    <a:lnTo>
                      <a:pt x="124" y="5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Freeform 330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805 5668"/>
                  <a:gd name="T1" fmla="*/ T0 w 512"/>
                  <a:gd name="T2" fmla="+- 0 190 147"/>
                  <a:gd name="T3" fmla="*/ 190 h 698"/>
                  <a:gd name="T4" fmla="+- 0 5772 5668"/>
                  <a:gd name="T5" fmla="*/ T4 w 512"/>
                  <a:gd name="T6" fmla="+- 0 190 147"/>
                  <a:gd name="T7" fmla="*/ 190 h 698"/>
                  <a:gd name="T8" fmla="+- 0 5793 5668"/>
                  <a:gd name="T9" fmla="*/ T8 w 512"/>
                  <a:gd name="T10" fmla="+- 0 200 147"/>
                  <a:gd name="T11" fmla="*/ 200 h 698"/>
                  <a:gd name="T12" fmla="+- 0 5799 5668"/>
                  <a:gd name="T13" fmla="*/ T12 w 512"/>
                  <a:gd name="T14" fmla="+- 0 200 147"/>
                  <a:gd name="T15" fmla="*/ 200 h 698"/>
                  <a:gd name="T16" fmla="+- 0 5805 5668"/>
                  <a:gd name="T17" fmla="*/ T16 w 512"/>
                  <a:gd name="T18" fmla="+- 0 190 147"/>
                  <a:gd name="T19" fmla="*/ 190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12" h="698">
                    <a:moveTo>
                      <a:pt x="137" y="43"/>
                    </a:moveTo>
                    <a:lnTo>
                      <a:pt x="104" y="43"/>
                    </a:lnTo>
                    <a:lnTo>
                      <a:pt x="125" y="53"/>
                    </a:lnTo>
                    <a:lnTo>
                      <a:pt x="131" y="53"/>
                    </a:lnTo>
                    <a:lnTo>
                      <a:pt x="137" y="4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Freeform 331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751 5668"/>
                  <a:gd name="T1" fmla="*/ T0 w 512"/>
                  <a:gd name="T2" fmla="+- 0 182 147"/>
                  <a:gd name="T3" fmla="*/ 182 h 698"/>
                  <a:gd name="T4" fmla="+- 0 5772 5668"/>
                  <a:gd name="T5" fmla="*/ T4 w 512"/>
                  <a:gd name="T6" fmla="+- 0 190 147"/>
                  <a:gd name="T7" fmla="*/ 190 h 698"/>
                  <a:gd name="T8" fmla="+- 0 5772 5668"/>
                  <a:gd name="T9" fmla="*/ T8 w 512"/>
                  <a:gd name="T10" fmla="+- 0 190 147"/>
                  <a:gd name="T11" fmla="*/ 190 h 698"/>
                  <a:gd name="T12" fmla="+- 0 5805 5668"/>
                  <a:gd name="T13" fmla="*/ T12 w 512"/>
                  <a:gd name="T14" fmla="+- 0 190 147"/>
                  <a:gd name="T15" fmla="*/ 190 h 698"/>
                  <a:gd name="T16" fmla="+- 0 5807 5668"/>
                  <a:gd name="T17" fmla="*/ T16 w 512"/>
                  <a:gd name="T18" fmla="+- 0 185 147"/>
                  <a:gd name="T19" fmla="*/ 185 h 698"/>
                  <a:gd name="T20" fmla="+- 0 5802 5668"/>
                  <a:gd name="T21" fmla="*/ T20 w 512"/>
                  <a:gd name="T22" fmla="+- 0 182 147"/>
                  <a:gd name="T23" fmla="*/ 182 h 698"/>
                  <a:gd name="T24" fmla="+- 0 5801 5668"/>
                  <a:gd name="T25" fmla="*/ T24 w 512"/>
                  <a:gd name="T26" fmla="+- 0 182 147"/>
                  <a:gd name="T27" fmla="*/ 182 h 698"/>
                  <a:gd name="T28" fmla="+- 0 5752 5668"/>
                  <a:gd name="T29" fmla="*/ T28 w 512"/>
                  <a:gd name="T30" fmla="+- 0 182 147"/>
                  <a:gd name="T31" fmla="*/ 182 h 698"/>
                  <a:gd name="T32" fmla="+- 0 5751 5668"/>
                  <a:gd name="T33" fmla="*/ T32 w 512"/>
                  <a:gd name="T34" fmla="+- 0 182 147"/>
                  <a:gd name="T35" fmla="*/ 182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512" h="698">
                    <a:moveTo>
                      <a:pt x="83" y="35"/>
                    </a:moveTo>
                    <a:lnTo>
                      <a:pt x="104" y="43"/>
                    </a:lnTo>
                    <a:lnTo>
                      <a:pt x="137" y="43"/>
                    </a:lnTo>
                    <a:lnTo>
                      <a:pt x="139" y="38"/>
                    </a:lnTo>
                    <a:lnTo>
                      <a:pt x="134" y="35"/>
                    </a:lnTo>
                    <a:lnTo>
                      <a:pt x="133" y="35"/>
                    </a:lnTo>
                    <a:lnTo>
                      <a:pt x="84" y="35"/>
                    </a:lnTo>
                    <a:lnTo>
                      <a:pt x="83" y="3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332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750 5668"/>
                  <a:gd name="T1" fmla="*/ T0 w 512"/>
                  <a:gd name="T2" fmla="+- 0 160 147"/>
                  <a:gd name="T3" fmla="*/ 160 h 698"/>
                  <a:gd name="T4" fmla="+- 0 5744 5668"/>
                  <a:gd name="T5" fmla="*/ T4 w 512"/>
                  <a:gd name="T6" fmla="+- 0 180 147"/>
                  <a:gd name="T7" fmla="*/ 180 h 698"/>
                  <a:gd name="T8" fmla="+- 0 5752 5668"/>
                  <a:gd name="T9" fmla="*/ T8 w 512"/>
                  <a:gd name="T10" fmla="+- 0 182 147"/>
                  <a:gd name="T11" fmla="*/ 182 h 698"/>
                  <a:gd name="T12" fmla="+- 0 5801 5668"/>
                  <a:gd name="T13" fmla="*/ T12 w 512"/>
                  <a:gd name="T14" fmla="+- 0 182 147"/>
                  <a:gd name="T15" fmla="*/ 182 h 698"/>
                  <a:gd name="T16" fmla="+- 0 5780 5668"/>
                  <a:gd name="T17" fmla="*/ T16 w 512"/>
                  <a:gd name="T18" fmla="+- 0 171 147"/>
                  <a:gd name="T19" fmla="*/ 171 h 698"/>
                  <a:gd name="T20" fmla="+- 0 5758 5668"/>
                  <a:gd name="T21" fmla="*/ T20 w 512"/>
                  <a:gd name="T22" fmla="+- 0 163 147"/>
                  <a:gd name="T23" fmla="*/ 163 h 698"/>
                  <a:gd name="T24" fmla="+- 0 5750 5668"/>
                  <a:gd name="T25" fmla="*/ T24 w 512"/>
                  <a:gd name="T26" fmla="+- 0 160 147"/>
                  <a:gd name="T27" fmla="*/ 160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512" h="698">
                    <a:moveTo>
                      <a:pt x="82" y="13"/>
                    </a:moveTo>
                    <a:lnTo>
                      <a:pt x="76" y="33"/>
                    </a:lnTo>
                    <a:lnTo>
                      <a:pt x="84" y="35"/>
                    </a:lnTo>
                    <a:lnTo>
                      <a:pt x="133" y="35"/>
                    </a:lnTo>
                    <a:lnTo>
                      <a:pt x="112" y="24"/>
                    </a:lnTo>
                    <a:lnTo>
                      <a:pt x="90" y="16"/>
                    </a:lnTo>
                    <a:lnTo>
                      <a:pt x="82" y="1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Freeform 333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869 5668"/>
                  <a:gd name="T1" fmla="*/ T0 w 512"/>
                  <a:gd name="T2" fmla="+- 0 238 147"/>
                  <a:gd name="T3" fmla="*/ 238 h 698"/>
                  <a:gd name="T4" fmla="+- 0 5852 5668"/>
                  <a:gd name="T5" fmla="*/ T4 w 512"/>
                  <a:gd name="T6" fmla="+- 0 238 147"/>
                  <a:gd name="T7" fmla="*/ 238 h 698"/>
                  <a:gd name="T8" fmla="+- 0 5862 5668"/>
                  <a:gd name="T9" fmla="*/ T8 w 512"/>
                  <a:gd name="T10" fmla="+- 0 247 147"/>
                  <a:gd name="T11" fmla="*/ 247 h 698"/>
                  <a:gd name="T12" fmla="+- 0 5869 5668"/>
                  <a:gd name="T13" fmla="*/ T12 w 512"/>
                  <a:gd name="T14" fmla="+- 0 238 147"/>
                  <a:gd name="T15" fmla="*/ 238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12" h="698">
                    <a:moveTo>
                      <a:pt x="201" y="91"/>
                    </a:moveTo>
                    <a:lnTo>
                      <a:pt x="184" y="91"/>
                    </a:lnTo>
                    <a:lnTo>
                      <a:pt x="194" y="100"/>
                    </a:lnTo>
                    <a:lnTo>
                      <a:pt x="201" y="9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334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832 5668"/>
                  <a:gd name="T1" fmla="*/ T0 w 512"/>
                  <a:gd name="T2" fmla="+- 0 224 147"/>
                  <a:gd name="T3" fmla="*/ 224 h 698"/>
                  <a:gd name="T4" fmla="+- 0 5852 5668"/>
                  <a:gd name="T5" fmla="*/ T4 w 512"/>
                  <a:gd name="T6" fmla="+- 0 239 147"/>
                  <a:gd name="T7" fmla="*/ 239 h 698"/>
                  <a:gd name="T8" fmla="+- 0 5852 5668"/>
                  <a:gd name="T9" fmla="*/ T8 w 512"/>
                  <a:gd name="T10" fmla="+- 0 238 147"/>
                  <a:gd name="T11" fmla="*/ 238 h 698"/>
                  <a:gd name="T12" fmla="+- 0 5869 5668"/>
                  <a:gd name="T13" fmla="*/ T12 w 512"/>
                  <a:gd name="T14" fmla="+- 0 238 147"/>
                  <a:gd name="T15" fmla="*/ 238 h 698"/>
                  <a:gd name="T16" fmla="+- 0 5875 5668"/>
                  <a:gd name="T17" fmla="*/ T16 w 512"/>
                  <a:gd name="T18" fmla="+- 0 231 147"/>
                  <a:gd name="T19" fmla="*/ 231 h 698"/>
                  <a:gd name="T20" fmla="+- 0 5866 5668"/>
                  <a:gd name="T21" fmla="*/ T20 w 512"/>
                  <a:gd name="T22" fmla="+- 0 224 147"/>
                  <a:gd name="T23" fmla="*/ 224 h 698"/>
                  <a:gd name="T24" fmla="+- 0 5833 5668"/>
                  <a:gd name="T25" fmla="*/ T24 w 512"/>
                  <a:gd name="T26" fmla="+- 0 224 147"/>
                  <a:gd name="T27" fmla="*/ 224 h 698"/>
                  <a:gd name="T28" fmla="+- 0 5832 5668"/>
                  <a:gd name="T29" fmla="*/ T28 w 512"/>
                  <a:gd name="T30" fmla="+- 0 224 147"/>
                  <a:gd name="T31" fmla="*/ 224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512" h="698">
                    <a:moveTo>
                      <a:pt x="164" y="77"/>
                    </a:moveTo>
                    <a:lnTo>
                      <a:pt x="184" y="92"/>
                    </a:lnTo>
                    <a:lnTo>
                      <a:pt x="184" y="91"/>
                    </a:lnTo>
                    <a:lnTo>
                      <a:pt x="201" y="91"/>
                    </a:lnTo>
                    <a:lnTo>
                      <a:pt x="207" y="84"/>
                    </a:lnTo>
                    <a:lnTo>
                      <a:pt x="198" y="77"/>
                    </a:lnTo>
                    <a:lnTo>
                      <a:pt x="165" y="77"/>
                    </a:lnTo>
                    <a:lnTo>
                      <a:pt x="164" y="77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Freeform 335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825 5668"/>
                  <a:gd name="T1" fmla="*/ T0 w 512"/>
                  <a:gd name="T2" fmla="+- 0 195 147"/>
                  <a:gd name="T3" fmla="*/ 195 h 698"/>
                  <a:gd name="T4" fmla="+- 0 5814 5668"/>
                  <a:gd name="T5" fmla="*/ T4 w 512"/>
                  <a:gd name="T6" fmla="+- 0 212 147"/>
                  <a:gd name="T7" fmla="*/ 212 h 698"/>
                  <a:gd name="T8" fmla="+- 0 5833 5668"/>
                  <a:gd name="T9" fmla="*/ T8 w 512"/>
                  <a:gd name="T10" fmla="+- 0 224 147"/>
                  <a:gd name="T11" fmla="*/ 224 h 698"/>
                  <a:gd name="T12" fmla="+- 0 5866 5668"/>
                  <a:gd name="T13" fmla="*/ T12 w 512"/>
                  <a:gd name="T14" fmla="+- 0 224 147"/>
                  <a:gd name="T15" fmla="*/ 224 h 698"/>
                  <a:gd name="T16" fmla="+- 0 5864 5668"/>
                  <a:gd name="T17" fmla="*/ T16 w 512"/>
                  <a:gd name="T18" fmla="+- 0 223 147"/>
                  <a:gd name="T19" fmla="*/ 223 h 698"/>
                  <a:gd name="T20" fmla="+- 0 5844 5668"/>
                  <a:gd name="T21" fmla="*/ T20 w 512"/>
                  <a:gd name="T22" fmla="+- 0 208 147"/>
                  <a:gd name="T23" fmla="*/ 208 h 698"/>
                  <a:gd name="T24" fmla="+- 0 5825 5668"/>
                  <a:gd name="T25" fmla="*/ T24 w 512"/>
                  <a:gd name="T26" fmla="+- 0 195 147"/>
                  <a:gd name="T27" fmla="*/ 195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512" h="698">
                    <a:moveTo>
                      <a:pt x="157" y="48"/>
                    </a:moveTo>
                    <a:lnTo>
                      <a:pt x="146" y="65"/>
                    </a:lnTo>
                    <a:lnTo>
                      <a:pt x="165" y="77"/>
                    </a:lnTo>
                    <a:lnTo>
                      <a:pt x="198" y="77"/>
                    </a:lnTo>
                    <a:lnTo>
                      <a:pt x="196" y="76"/>
                    </a:lnTo>
                    <a:lnTo>
                      <a:pt x="176" y="61"/>
                    </a:lnTo>
                    <a:lnTo>
                      <a:pt x="157" y="4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336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918 5668"/>
                  <a:gd name="T1" fmla="*/ T0 w 512"/>
                  <a:gd name="T2" fmla="+- 0 272 147"/>
                  <a:gd name="T3" fmla="*/ 272 h 698"/>
                  <a:gd name="T4" fmla="+- 0 5890 5668"/>
                  <a:gd name="T5" fmla="*/ T4 w 512"/>
                  <a:gd name="T6" fmla="+- 0 272 147"/>
                  <a:gd name="T7" fmla="*/ 272 h 698"/>
                  <a:gd name="T8" fmla="+- 0 5890 5668"/>
                  <a:gd name="T9" fmla="*/ T8 w 512"/>
                  <a:gd name="T10" fmla="+- 0 272 147"/>
                  <a:gd name="T11" fmla="*/ 272 h 698"/>
                  <a:gd name="T12" fmla="+- 0 5909 5668"/>
                  <a:gd name="T13" fmla="*/ T12 w 512"/>
                  <a:gd name="T14" fmla="+- 0 291 147"/>
                  <a:gd name="T15" fmla="*/ 291 h 698"/>
                  <a:gd name="T16" fmla="+- 0 5909 5668"/>
                  <a:gd name="T17" fmla="*/ T16 w 512"/>
                  <a:gd name="T18" fmla="+- 0 291 147"/>
                  <a:gd name="T19" fmla="*/ 291 h 698"/>
                  <a:gd name="T20" fmla="+- 0 5918 5668"/>
                  <a:gd name="T21" fmla="*/ T20 w 512"/>
                  <a:gd name="T22" fmla="+- 0 301 147"/>
                  <a:gd name="T23" fmla="*/ 301 h 698"/>
                  <a:gd name="T24" fmla="+- 0 5930 5668"/>
                  <a:gd name="T25" fmla="*/ T24 w 512"/>
                  <a:gd name="T26" fmla="+- 0 291 147"/>
                  <a:gd name="T27" fmla="*/ 291 h 698"/>
                  <a:gd name="T28" fmla="+- 0 5909 5668"/>
                  <a:gd name="T29" fmla="*/ T28 w 512"/>
                  <a:gd name="T30" fmla="+- 0 291 147"/>
                  <a:gd name="T31" fmla="*/ 291 h 698"/>
                  <a:gd name="T32" fmla="+- 0 5908 5668"/>
                  <a:gd name="T33" fmla="*/ T32 w 512"/>
                  <a:gd name="T34" fmla="+- 0 291 147"/>
                  <a:gd name="T35" fmla="*/ 291 h 698"/>
                  <a:gd name="T36" fmla="+- 0 5930 5668"/>
                  <a:gd name="T37" fmla="*/ T36 w 512"/>
                  <a:gd name="T38" fmla="+- 0 291 147"/>
                  <a:gd name="T39" fmla="*/ 291 h 698"/>
                  <a:gd name="T40" fmla="+- 0 5933 5668"/>
                  <a:gd name="T41" fmla="*/ T40 w 512"/>
                  <a:gd name="T42" fmla="+- 0 288 147"/>
                  <a:gd name="T43" fmla="*/ 288 h 698"/>
                  <a:gd name="T44" fmla="+- 0 5923 5668"/>
                  <a:gd name="T45" fmla="*/ T44 w 512"/>
                  <a:gd name="T46" fmla="+- 0 277 147"/>
                  <a:gd name="T47" fmla="*/ 277 h 698"/>
                  <a:gd name="T48" fmla="+- 0 5918 5668"/>
                  <a:gd name="T49" fmla="*/ T48 w 512"/>
                  <a:gd name="T50" fmla="+- 0 272 147"/>
                  <a:gd name="T51" fmla="*/ 272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512" h="698">
                    <a:moveTo>
                      <a:pt x="250" y="125"/>
                    </a:moveTo>
                    <a:lnTo>
                      <a:pt x="222" y="125"/>
                    </a:lnTo>
                    <a:lnTo>
                      <a:pt x="241" y="144"/>
                    </a:lnTo>
                    <a:lnTo>
                      <a:pt x="250" y="154"/>
                    </a:lnTo>
                    <a:lnTo>
                      <a:pt x="262" y="144"/>
                    </a:lnTo>
                    <a:lnTo>
                      <a:pt x="241" y="144"/>
                    </a:lnTo>
                    <a:lnTo>
                      <a:pt x="240" y="144"/>
                    </a:lnTo>
                    <a:lnTo>
                      <a:pt x="262" y="144"/>
                    </a:lnTo>
                    <a:lnTo>
                      <a:pt x="265" y="141"/>
                    </a:lnTo>
                    <a:lnTo>
                      <a:pt x="255" y="130"/>
                    </a:lnTo>
                    <a:lnTo>
                      <a:pt x="250" y="12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Freeform 337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890 5668"/>
                  <a:gd name="T1" fmla="*/ T0 w 512"/>
                  <a:gd name="T2" fmla="+- 0 272 147"/>
                  <a:gd name="T3" fmla="*/ 272 h 698"/>
                  <a:gd name="T4" fmla="+- 0 5890 5668"/>
                  <a:gd name="T5" fmla="*/ T4 w 512"/>
                  <a:gd name="T6" fmla="+- 0 272 147"/>
                  <a:gd name="T7" fmla="*/ 272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</a:cxnLst>
                <a:rect l="0" t="0" r="r" b="b"/>
                <a:pathLst>
                  <a:path w="512" h="698">
                    <a:moveTo>
                      <a:pt x="222" y="125"/>
                    </a:moveTo>
                    <a:lnTo>
                      <a:pt x="222" y="12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338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890 5668"/>
                  <a:gd name="T1" fmla="*/ T0 w 512"/>
                  <a:gd name="T2" fmla="+- 0 245 147"/>
                  <a:gd name="T3" fmla="*/ 245 h 698"/>
                  <a:gd name="T4" fmla="+- 0 5877 5668"/>
                  <a:gd name="T5" fmla="*/ T4 w 512"/>
                  <a:gd name="T6" fmla="+- 0 260 147"/>
                  <a:gd name="T7" fmla="*/ 260 h 698"/>
                  <a:gd name="T8" fmla="+- 0 5890 5668"/>
                  <a:gd name="T9" fmla="*/ T8 w 512"/>
                  <a:gd name="T10" fmla="+- 0 272 147"/>
                  <a:gd name="T11" fmla="*/ 272 h 698"/>
                  <a:gd name="T12" fmla="+- 0 5890 5668"/>
                  <a:gd name="T13" fmla="*/ T12 w 512"/>
                  <a:gd name="T14" fmla="+- 0 272 147"/>
                  <a:gd name="T15" fmla="*/ 272 h 698"/>
                  <a:gd name="T16" fmla="+- 0 5918 5668"/>
                  <a:gd name="T17" fmla="*/ T16 w 512"/>
                  <a:gd name="T18" fmla="+- 0 272 147"/>
                  <a:gd name="T19" fmla="*/ 272 h 698"/>
                  <a:gd name="T20" fmla="+- 0 5904 5668"/>
                  <a:gd name="T21" fmla="*/ T20 w 512"/>
                  <a:gd name="T22" fmla="+- 0 258 147"/>
                  <a:gd name="T23" fmla="*/ 258 h 698"/>
                  <a:gd name="T24" fmla="+- 0 5890 5668"/>
                  <a:gd name="T25" fmla="*/ T24 w 512"/>
                  <a:gd name="T26" fmla="+- 0 245 147"/>
                  <a:gd name="T27" fmla="*/ 245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512" h="698">
                    <a:moveTo>
                      <a:pt x="222" y="98"/>
                    </a:moveTo>
                    <a:lnTo>
                      <a:pt x="209" y="113"/>
                    </a:lnTo>
                    <a:lnTo>
                      <a:pt x="222" y="125"/>
                    </a:lnTo>
                    <a:lnTo>
                      <a:pt x="250" y="125"/>
                    </a:lnTo>
                    <a:lnTo>
                      <a:pt x="236" y="111"/>
                    </a:lnTo>
                    <a:lnTo>
                      <a:pt x="222" y="9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Freeform 339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946 5668"/>
                  <a:gd name="T1" fmla="*/ T0 w 512"/>
                  <a:gd name="T2" fmla="+- 0 303 147"/>
                  <a:gd name="T3" fmla="*/ 303 h 698"/>
                  <a:gd name="T4" fmla="+- 0 5931 5668"/>
                  <a:gd name="T5" fmla="*/ T4 w 512"/>
                  <a:gd name="T6" fmla="+- 0 316 147"/>
                  <a:gd name="T7" fmla="*/ 316 h 698"/>
                  <a:gd name="T8" fmla="+- 0 5944 5668"/>
                  <a:gd name="T9" fmla="*/ T8 w 512"/>
                  <a:gd name="T10" fmla="+- 0 332 147"/>
                  <a:gd name="T11" fmla="*/ 332 h 698"/>
                  <a:gd name="T12" fmla="+- 0 5961 5668"/>
                  <a:gd name="T13" fmla="*/ T12 w 512"/>
                  <a:gd name="T14" fmla="+- 0 354 147"/>
                  <a:gd name="T15" fmla="*/ 354 h 698"/>
                  <a:gd name="T16" fmla="+- 0 5961 5668"/>
                  <a:gd name="T17" fmla="*/ T16 w 512"/>
                  <a:gd name="T18" fmla="+- 0 354 147"/>
                  <a:gd name="T19" fmla="*/ 354 h 698"/>
                  <a:gd name="T20" fmla="+- 0 5967 5668"/>
                  <a:gd name="T21" fmla="*/ T20 w 512"/>
                  <a:gd name="T22" fmla="+- 0 363 147"/>
                  <a:gd name="T23" fmla="*/ 363 h 698"/>
                  <a:gd name="T24" fmla="+- 0 5980 5668"/>
                  <a:gd name="T25" fmla="*/ T24 w 512"/>
                  <a:gd name="T26" fmla="+- 0 354 147"/>
                  <a:gd name="T27" fmla="*/ 354 h 698"/>
                  <a:gd name="T28" fmla="+- 0 5961 5668"/>
                  <a:gd name="T29" fmla="*/ T28 w 512"/>
                  <a:gd name="T30" fmla="+- 0 354 147"/>
                  <a:gd name="T31" fmla="*/ 354 h 698"/>
                  <a:gd name="T32" fmla="+- 0 5961 5668"/>
                  <a:gd name="T33" fmla="*/ T32 w 512"/>
                  <a:gd name="T34" fmla="+- 0 354 147"/>
                  <a:gd name="T35" fmla="*/ 354 h 698"/>
                  <a:gd name="T36" fmla="+- 0 5980 5668"/>
                  <a:gd name="T37" fmla="*/ T36 w 512"/>
                  <a:gd name="T38" fmla="+- 0 354 147"/>
                  <a:gd name="T39" fmla="*/ 354 h 698"/>
                  <a:gd name="T40" fmla="+- 0 5984 5668"/>
                  <a:gd name="T41" fmla="*/ T40 w 512"/>
                  <a:gd name="T42" fmla="+- 0 351 147"/>
                  <a:gd name="T43" fmla="*/ 351 h 698"/>
                  <a:gd name="T44" fmla="+- 0 5977 5668"/>
                  <a:gd name="T45" fmla="*/ T44 w 512"/>
                  <a:gd name="T46" fmla="+- 0 342 147"/>
                  <a:gd name="T47" fmla="*/ 342 h 698"/>
                  <a:gd name="T48" fmla="+- 0 5960 5668"/>
                  <a:gd name="T49" fmla="*/ T48 w 512"/>
                  <a:gd name="T50" fmla="+- 0 319 147"/>
                  <a:gd name="T51" fmla="*/ 319 h 698"/>
                  <a:gd name="T52" fmla="+- 0 5946 5668"/>
                  <a:gd name="T53" fmla="*/ T52 w 512"/>
                  <a:gd name="T54" fmla="+- 0 303 147"/>
                  <a:gd name="T55" fmla="*/ 303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512" h="698">
                    <a:moveTo>
                      <a:pt x="278" y="156"/>
                    </a:moveTo>
                    <a:lnTo>
                      <a:pt x="263" y="169"/>
                    </a:lnTo>
                    <a:lnTo>
                      <a:pt x="276" y="185"/>
                    </a:lnTo>
                    <a:lnTo>
                      <a:pt x="293" y="207"/>
                    </a:lnTo>
                    <a:lnTo>
                      <a:pt x="299" y="216"/>
                    </a:lnTo>
                    <a:lnTo>
                      <a:pt x="312" y="207"/>
                    </a:lnTo>
                    <a:lnTo>
                      <a:pt x="293" y="207"/>
                    </a:lnTo>
                    <a:lnTo>
                      <a:pt x="312" y="207"/>
                    </a:lnTo>
                    <a:lnTo>
                      <a:pt x="316" y="204"/>
                    </a:lnTo>
                    <a:lnTo>
                      <a:pt x="309" y="195"/>
                    </a:lnTo>
                    <a:lnTo>
                      <a:pt x="292" y="172"/>
                    </a:lnTo>
                    <a:lnTo>
                      <a:pt x="278" y="156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6" name="Freeform 340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944 5668"/>
                  <a:gd name="T1" fmla="*/ T0 w 512"/>
                  <a:gd name="T2" fmla="+- 0 332 147"/>
                  <a:gd name="T3" fmla="*/ 332 h 698"/>
                  <a:gd name="T4" fmla="+- 0 5944 5668"/>
                  <a:gd name="T5" fmla="*/ T4 w 512"/>
                  <a:gd name="T6" fmla="+- 0 332 147"/>
                  <a:gd name="T7" fmla="*/ 332 h 698"/>
                  <a:gd name="T8" fmla="+- 0 5944 5668"/>
                  <a:gd name="T9" fmla="*/ T8 w 512"/>
                  <a:gd name="T10" fmla="+- 0 332 147"/>
                  <a:gd name="T11" fmla="*/ 332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512" h="698">
                    <a:moveTo>
                      <a:pt x="276" y="185"/>
                    </a:moveTo>
                    <a:lnTo>
                      <a:pt x="276" y="18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7" name="Freeform 341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014 5668"/>
                  <a:gd name="T1" fmla="*/ T0 w 512"/>
                  <a:gd name="T2" fmla="+- 0 427 147"/>
                  <a:gd name="T3" fmla="*/ 427 h 698"/>
                  <a:gd name="T4" fmla="+- 0 6008 5668"/>
                  <a:gd name="T5" fmla="*/ T4 w 512"/>
                  <a:gd name="T6" fmla="+- 0 427 147"/>
                  <a:gd name="T7" fmla="*/ 427 h 698"/>
                  <a:gd name="T8" fmla="+- 0 6009 5668"/>
                  <a:gd name="T9" fmla="*/ T8 w 512"/>
                  <a:gd name="T10" fmla="+- 0 429 147"/>
                  <a:gd name="T11" fmla="*/ 429 h 698"/>
                  <a:gd name="T12" fmla="+- 0 6014 5668"/>
                  <a:gd name="T13" fmla="*/ T12 w 512"/>
                  <a:gd name="T14" fmla="+- 0 427 147"/>
                  <a:gd name="T15" fmla="*/ 427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12" h="698">
                    <a:moveTo>
                      <a:pt x="346" y="280"/>
                    </a:moveTo>
                    <a:lnTo>
                      <a:pt x="340" y="280"/>
                    </a:lnTo>
                    <a:lnTo>
                      <a:pt x="341" y="282"/>
                    </a:lnTo>
                    <a:lnTo>
                      <a:pt x="346" y="28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8" name="Freeform 342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016 5668"/>
                  <a:gd name="T1" fmla="*/ T0 w 512"/>
                  <a:gd name="T2" fmla="+- 0 402 147"/>
                  <a:gd name="T3" fmla="*/ 402 h 698"/>
                  <a:gd name="T4" fmla="+- 0 5993 5668"/>
                  <a:gd name="T5" fmla="*/ T4 w 512"/>
                  <a:gd name="T6" fmla="+- 0 402 147"/>
                  <a:gd name="T7" fmla="*/ 402 h 698"/>
                  <a:gd name="T8" fmla="+- 0 6008 5668"/>
                  <a:gd name="T9" fmla="*/ T8 w 512"/>
                  <a:gd name="T10" fmla="+- 0 427 147"/>
                  <a:gd name="T11" fmla="*/ 427 h 698"/>
                  <a:gd name="T12" fmla="+- 0 6008 5668"/>
                  <a:gd name="T13" fmla="*/ T12 w 512"/>
                  <a:gd name="T14" fmla="+- 0 427 147"/>
                  <a:gd name="T15" fmla="*/ 427 h 698"/>
                  <a:gd name="T16" fmla="+- 0 6014 5668"/>
                  <a:gd name="T17" fmla="*/ T16 w 512"/>
                  <a:gd name="T18" fmla="+- 0 427 147"/>
                  <a:gd name="T19" fmla="*/ 427 h 698"/>
                  <a:gd name="T20" fmla="+- 0 6027 5668"/>
                  <a:gd name="T21" fmla="*/ T20 w 512"/>
                  <a:gd name="T22" fmla="+- 0 420 147"/>
                  <a:gd name="T23" fmla="*/ 420 h 698"/>
                  <a:gd name="T24" fmla="+- 0 6025 5668"/>
                  <a:gd name="T25" fmla="*/ T24 w 512"/>
                  <a:gd name="T26" fmla="+- 0 417 147"/>
                  <a:gd name="T27" fmla="*/ 417 h 698"/>
                  <a:gd name="T28" fmla="+- 0 6016 5668"/>
                  <a:gd name="T29" fmla="*/ T28 w 512"/>
                  <a:gd name="T30" fmla="+- 0 402 147"/>
                  <a:gd name="T31" fmla="*/ 402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512" h="698">
                    <a:moveTo>
                      <a:pt x="348" y="255"/>
                    </a:moveTo>
                    <a:lnTo>
                      <a:pt x="325" y="255"/>
                    </a:lnTo>
                    <a:lnTo>
                      <a:pt x="340" y="280"/>
                    </a:lnTo>
                    <a:lnTo>
                      <a:pt x="346" y="280"/>
                    </a:lnTo>
                    <a:lnTo>
                      <a:pt x="359" y="273"/>
                    </a:lnTo>
                    <a:lnTo>
                      <a:pt x="357" y="270"/>
                    </a:lnTo>
                    <a:lnTo>
                      <a:pt x="348" y="255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0" name="Freeform 343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5995 5668"/>
                  <a:gd name="T1" fmla="*/ T0 w 512"/>
                  <a:gd name="T2" fmla="+- 0 368 147"/>
                  <a:gd name="T3" fmla="*/ 368 h 698"/>
                  <a:gd name="T4" fmla="+- 0 5978 5668"/>
                  <a:gd name="T5" fmla="*/ T4 w 512"/>
                  <a:gd name="T6" fmla="+- 0 379 147"/>
                  <a:gd name="T7" fmla="*/ 379 h 698"/>
                  <a:gd name="T8" fmla="+- 0 5993 5668"/>
                  <a:gd name="T9" fmla="*/ T8 w 512"/>
                  <a:gd name="T10" fmla="+- 0 402 147"/>
                  <a:gd name="T11" fmla="*/ 402 h 698"/>
                  <a:gd name="T12" fmla="+- 0 5993 5668"/>
                  <a:gd name="T13" fmla="*/ T12 w 512"/>
                  <a:gd name="T14" fmla="+- 0 402 147"/>
                  <a:gd name="T15" fmla="*/ 402 h 698"/>
                  <a:gd name="T16" fmla="+- 0 6016 5668"/>
                  <a:gd name="T17" fmla="*/ T16 w 512"/>
                  <a:gd name="T18" fmla="+- 0 402 147"/>
                  <a:gd name="T19" fmla="*/ 402 h 698"/>
                  <a:gd name="T20" fmla="+- 0 6010 5668"/>
                  <a:gd name="T21" fmla="*/ T20 w 512"/>
                  <a:gd name="T22" fmla="+- 0 391 147"/>
                  <a:gd name="T23" fmla="*/ 391 h 698"/>
                  <a:gd name="T24" fmla="+- 0 5995 5668"/>
                  <a:gd name="T25" fmla="*/ T24 w 512"/>
                  <a:gd name="T26" fmla="+- 0 368 147"/>
                  <a:gd name="T27" fmla="*/ 368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512" h="698">
                    <a:moveTo>
                      <a:pt x="327" y="221"/>
                    </a:moveTo>
                    <a:lnTo>
                      <a:pt x="310" y="232"/>
                    </a:lnTo>
                    <a:lnTo>
                      <a:pt x="325" y="255"/>
                    </a:lnTo>
                    <a:lnTo>
                      <a:pt x="348" y="255"/>
                    </a:lnTo>
                    <a:lnTo>
                      <a:pt x="342" y="244"/>
                    </a:lnTo>
                    <a:lnTo>
                      <a:pt x="327" y="22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1" name="Freeform 344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057 5668"/>
                  <a:gd name="T1" fmla="*/ T0 w 512"/>
                  <a:gd name="T2" fmla="+- 0 480 147"/>
                  <a:gd name="T3" fmla="*/ 480 h 698"/>
                  <a:gd name="T4" fmla="+- 0 6035 5668"/>
                  <a:gd name="T5" fmla="*/ T4 w 512"/>
                  <a:gd name="T6" fmla="+- 0 480 147"/>
                  <a:gd name="T7" fmla="*/ 480 h 698"/>
                  <a:gd name="T8" fmla="+- 0 6036 5668"/>
                  <a:gd name="T9" fmla="*/ T8 w 512"/>
                  <a:gd name="T10" fmla="+- 0 481 147"/>
                  <a:gd name="T11" fmla="*/ 481 h 698"/>
                  <a:gd name="T12" fmla="+- 0 6045 5668"/>
                  <a:gd name="T13" fmla="*/ T12 w 512"/>
                  <a:gd name="T14" fmla="+- 0 500 147"/>
                  <a:gd name="T15" fmla="*/ 500 h 698"/>
                  <a:gd name="T16" fmla="+- 0 6063 5668"/>
                  <a:gd name="T17" fmla="*/ T16 w 512"/>
                  <a:gd name="T18" fmla="+- 0 492 147"/>
                  <a:gd name="T19" fmla="*/ 492 h 698"/>
                  <a:gd name="T20" fmla="+- 0 6057 5668"/>
                  <a:gd name="T21" fmla="*/ T20 w 512"/>
                  <a:gd name="T22" fmla="+- 0 480 147"/>
                  <a:gd name="T23" fmla="*/ 480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12" h="698">
                    <a:moveTo>
                      <a:pt x="389" y="333"/>
                    </a:moveTo>
                    <a:lnTo>
                      <a:pt x="367" y="333"/>
                    </a:lnTo>
                    <a:lnTo>
                      <a:pt x="368" y="334"/>
                    </a:lnTo>
                    <a:lnTo>
                      <a:pt x="377" y="353"/>
                    </a:lnTo>
                    <a:lnTo>
                      <a:pt x="395" y="345"/>
                    </a:lnTo>
                    <a:lnTo>
                      <a:pt x="389" y="33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Freeform 345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035 5668"/>
                  <a:gd name="T1" fmla="*/ T0 w 512"/>
                  <a:gd name="T2" fmla="+- 0 480 147"/>
                  <a:gd name="T3" fmla="*/ 480 h 698"/>
                  <a:gd name="T4" fmla="+- 0 6036 5668"/>
                  <a:gd name="T5" fmla="*/ T4 w 512"/>
                  <a:gd name="T6" fmla="+- 0 481 147"/>
                  <a:gd name="T7" fmla="*/ 481 h 698"/>
                  <a:gd name="T8" fmla="+- 0 6035 5668"/>
                  <a:gd name="T9" fmla="*/ T8 w 512"/>
                  <a:gd name="T10" fmla="+- 0 480 147"/>
                  <a:gd name="T11" fmla="*/ 480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512" h="698">
                    <a:moveTo>
                      <a:pt x="367" y="333"/>
                    </a:moveTo>
                    <a:lnTo>
                      <a:pt x="368" y="334"/>
                    </a:lnTo>
                    <a:lnTo>
                      <a:pt x="367" y="333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Freeform 346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036 5668"/>
                  <a:gd name="T1" fmla="*/ T0 w 512"/>
                  <a:gd name="T2" fmla="+- 0 438 147"/>
                  <a:gd name="T3" fmla="*/ 438 h 698"/>
                  <a:gd name="T4" fmla="+- 0 6018 5668"/>
                  <a:gd name="T5" fmla="*/ T4 w 512"/>
                  <a:gd name="T6" fmla="+- 0 447 147"/>
                  <a:gd name="T7" fmla="*/ 447 h 698"/>
                  <a:gd name="T8" fmla="+- 0 6035 5668"/>
                  <a:gd name="T9" fmla="*/ T8 w 512"/>
                  <a:gd name="T10" fmla="+- 0 480 147"/>
                  <a:gd name="T11" fmla="*/ 480 h 698"/>
                  <a:gd name="T12" fmla="+- 0 6057 5668"/>
                  <a:gd name="T13" fmla="*/ T12 w 512"/>
                  <a:gd name="T14" fmla="+- 0 480 147"/>
                  <a:gd name="T15" fmla="*/ 480 h 698"/>
                  <a:gd name="T16" fmla="+- 0 6054 5668"/>
                  <a:gd name="T17" fmla="*/ T16 w 512"/>
                  <a:gd name="T18" fmla="+- 0 472 147"/>
                  <a:gd name="T19" fmla="*/ 472 h 698"/>
                  <a:gd name="T20" fmla="+- 0 6036 5668"/>
                  <a:gd name="T21" fmla="*/ T20 w 512"/>
                  <a:gd name="T22" fmla="+- 0 438 147"/>
                  <a:gd name="T23" fmla="*/ 438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12" h="698">
                    <a:moveTo>
                      <a:pt x="368" y="291"/>
                    </a:moveTo>
                    <a:lnTo>
                      <a:pt x="350" y="300"/>
                    </a:lnTo>
                    <a:lnTo>
                      <a:pt x="367" y="333"/>
                    </a:lnTo>
                    <a:lnTo>
                      <a:pt x="389" y="333"/>
                    </a:lnTo>
                    <a:lnTo>
                      <a:pt x="386" y="325"/>
                    </a:lnTo>
                    <a:lnTo>
                      <a:pt x="368" y="29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Freeform 347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071 5668"/>
                  <a:gd name="T1" fmla="*/ T0 w 512"/>
                  <a:gd name="T2" fmla="+- 0 511 147"/>
                  <a:gd name="T3" fmla="*/ 511 h 698"/>
                  <a:gd name="T4" fmla="+- 0 6052 5668"/>
                  <a:gd name="T5" fmla="*/ T4 w 512"/>
                  <a:gd name="T6" fmla="+- 0 518 147"/>
                  <a:gd name="T7" fmla="*/ 518 h 698"/>
                  <a:gd name="T8" fmla="+- 0 6060 5668"/>
                  <a:gd name="T9" fmla="*/ T8 w 512"/>
                  <a:gd name="T10" fmla="+- 0 537 147"/>
                  <a:gd name="T11" fmla="*/ 537 h 698"/>
                  <a:gd name="T12" fmla="+- 0 6071 5668"/>
                  <a:gd name="T13" fmla="*/ T12 w 512"/>
                  <a:gd name="T14" fmla="+- 0 566 147"/>
                  <a:gd name="T15" fmla="*/ 566 h 698"/>
                  <a:gd name="T16" fmla="+- 0 6073 5668"/>
                  <a:gd name="T17" fmla="*/ T16 w 512"/>
                  <a:gd name="T18" fmla="+- 0 574 147"/>
                  <a:gd name="T19" fmla="*/ 574 h 698"/>
                  <a:gd name="T20" fmla="+- 0 6092 5668"/>
                  <a:gd name="T21" fmla="*/ T20 w 512"/>
                  <a:gd name="T22" fmla="+- 0 568 147"/>
                  <a:gd name="T23" fmla="*/ 568 h 698"/>
                  <a:gd name="T24" fmla="+- 0 6090 5668"/>
                  <a:gd name="T25" fmla="*/ T24 w 512"/>
                  <a:gd name="T26" fmla="+- 0 559 147"/>
                  <a:gd name="T27" fmla="*/ 559 h 698"/>
                  <a:gd name="T28" fmla="+- 0 6078 5668"/>
                  <a:gd name="T29" fmla="*/ T28 w 512"/>
                  <a:gd name="T30" fmla="+- 0 529 147"/>
                  <a:gd name="T31" fmla="*/ 529 h 698"/>
                  <a:gd name="T32" fmla="+- 0 6071 5668"/>
                  <a:gd name="T33" fmla="*/ T32 w 512"/>
                  <a:gd name="T34" fmla="+- 0 511 147"/>
                  <a:gd name="T35" fmla="*/ 511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512" h="698">
                    <a:moveTo>
                      <a:pt x="403" y="364"/>
                    </a:moveTo>
                    <a:lnTo>
                      <a:pt x="384" y="371"/>
                    </a:lnTo>
                    <a:lnTo>
                      <a:pt x="392" y="390"/>
                    </a:lnTo>
                    <a:lnTo>
                      <a:pt x="403" y="419"/>
                    </a:lnTo>
                    <a:lnTo>
                      <a:pt x="405" y="427"/>
                    </a:lnTo>
                    <a:lnTo>
                      <a:pt x="424" y="421"/>
                    </a:lnTo>
                    <a:lnTo>
                      <a:pt x="422" y="412"/>
                    </a:lnTo>
                    <a:lnTo>
                      <a:pt x="410" y="382"/>
                    </a:lnTo>
                    <a:lnTo>
                      <a:pt x="403" y="36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Freeform 348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071 5668"/>
                  <a:gd name="T1" fmla="*/ T0 w 512"/>
                  <a:gd name="T2" fmla="+- 0 565 147"/>
                  <a:gd name="T3" fmla="*/ 565 h 698"/>
                  <a:gd name="T4" fmla="+- 0 6071 5668"/>
                  <a:gd name="T5" fmla="*/ T4 w 512"/>
                  <a:gd name="T6" fmla="+- 0 566 147"/>
                  <a:gd name="T7" fmla="*/ 566 h 698"/>
                  <a:gd name="T8" fmla="+- 0 6071 5668"/>
                  <a:gd name="T9" fmla="*/ T8 w 512"/>
                  <a:gd name="T10" fmla="+- 0 565 147"/>
                  <a:gd name="T11" fmla="*/ 565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512" h="698">
                    <a:moveTo>
                      <a:pt x="403" y="418"/>
                    </a:moveTo>
                    <a:lnTo>
                      <a:pt x="403" y="419"/>
                    </a:lnTo>
                    <a:lnTo>
                      <a:pt x="403" y="41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Freeform 349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060 5668"/>
                  <a:gd name="T1" fmla="*/ T0 w 512"/>
                  <a:gd name="T2" fmla="+- 0 536 147"/>
                  <a:gd name="T3" fmla="*/ 536 h 698"/>
                  <a:gd name="T4" fmla="+- 0 6060 5668"/>
                  <a:gd name="T5" fmla="*/ T4 w 512"/>
                  <a:gd name="T6" fmla="+- 0 537 147"/>
                  <a:gd name="T7" fmla="*/ 537 h 698"/>
                  <a:gd name="T8" fmla="+- 0 6060 5668"/>
                  <a:gd name="T9" fmla="*/ T8 w 512"/>
                  <a:gd name="T10" fmla="+- 0 536 147"/>
                  <a:gd name="T11" fmla="*/ 536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512" h="698">
                    <a:moveTo>
                      <a:pt x="392" y="389"/>
                    </a:moveTo>
                    <a:lnTo>
                      <a:pt x="392" y="390"/>
                    </a:lnTo>
                    <a:lnTo>
                      <a:pt x="392" y="38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7" name="Freeform 350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110 5668"/>
                  <a:gd name="T1" fmla="*/ T0 w 512"/>
                  <a:gd name="T2" fmla="+- 0 625 147"/>
                  <a:gd name="T3" fmla="*/ 625 h 698"/>
                  <a:gd name="T4" fmla="+- 0 6089 5668"/>
                  <a:gd name="T5" fmla="*/ T4 w 512"/>
                  <a:gd name="T6" fmla="+- 0 625 147"/>
                  <a:gd name="T7" fmla="*/ 625 h 698"/>
                  <a:gd name="T8" fmla="+- 0 6096 5668"/>
                  <a:gd name="T9" fmla="*/ T8 w 512"/>
                  <a:gd name="T10" fmla="+- 0 650 147"/>
                  <a:gd name="T11" fmla="*/ 650 h 698"/>
                  <a:gd name="T12" fmla="+- 0 6115 5668"/>
                  <a:gd name="T13" fmla="*/ T12 w 512"/>
                  <a:gd name="T14" fmla="+- 0 645 147"/>
                  <a:gd name="T15" fmla="*/ 645 h 698"/>
                  <a:gd name="T16" fmla="+- 0 6110 5668"/>
                  <a:gd name="T17" fmla="*/ T16 w 512"/>
                  <a:gd name="T18" fmla="+- 0 625 147"/>
                  <a:gd name="T19" fmla="*/ 625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12" h="698">
                    <a:moveTo>
                      <a:pt x="442" y="478"/>
                    </a:moveTo>
                    <a:lnTo>
                      <a:pt x="421" y="478"/>
                    </a:lnTo>
                    <a:lnTo>
                      <a:pt x="428" y="503"/>
                    </a:lnTo>
                    <a:lnTo>
                      <a:pt x="447" y="498"/>
                    </a:lnTo>
                    <a:lnTo>
                      <a:pt x="442" y="47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8" name="Freeform 351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099 5668"/>
                  <a:gd name="T1" fmla="*/ T0 w 512"/>
                  <a:gd name="T2" fmla="+- 0 587 147"/>
                  <a:gd name="T3" fmla="*/ 587 h 698"/>
                  <a:gd name="T4" fmla="+- 0 6080 5668"/>
                  <a:gd name="T5" fmla="*/ T4 w 512"/>
                  <a:gd name="T6" fmla="+- 0 593 147"/>
                  <a:gd name="T7" fmla="*/ 593 h 698"/>
                  <a:gd name="T8" fmla="+- 0 6081 5668"/>
                  <a:gd name="T9" fmla="*/ T8 w 512"/>
                  <a:gd name="T10" fmla="+- 0 595 147"/>
                  <a:gd name="T11" fmla="*/ 595 h 698"/>
                  <a:gd name="T12" fmla="+- 0 6089 5668"/>
                  <a:gd name="T13" fmla="*/ T12 w 512"/>
                  <a:gd name="T14" fmla="+- 0 626 147"/>
                  <a:gd name="T15" fmla="*/ 626 h 698"/>
                  <a:gd name="T16" fmla="+- 0 6089 5668"/>
                  <a:gd name="T17" fmla="*/ T16 w 512"/>
                  <a:gd name="T18" fmla="+- 0 625 147"/>
                  <a:gd name="T19" fmla="*/ 625 h 698"/>
                  <a:gd name="T20" fmla="+- 0 6110 5668"/>
                  <a:gd name="T21" fmla="*/ T20 w 512"/>
                  <a:gd name="T22" fmla="+- 0 625 147"/>
                  <a:gd name="T23" fmla="*/ 625 h 698"/>
                  <a:gd name="T24" fmla="+- 0 6109 5668"/>
                  <a:gd name="T25" fmla="*/ T24 w 512"/>
                  <a:gd name="T26" fmla="+- 0 620 147"/>
                  <a:gd name="T27" fmla="*/ 620 h 698"/>
                  <a:gd name="T28" fmla="+- 0 6100 5668"/>
                  <a:gd name="T29" fmla="*/ T28 w 512"/>
                  <a:gd name="T30" fmla="+- 0 589 147"/>
                  <a:gd name="T31" fmla="*/ 589 h 698"/>
                  <a:gd name="T32" fmla="+- 0 6099 5668"/>
                  <a:gd name="T33" fmla="*/ T32 w 512"/>
                  <a:gd name="T34" fmla="+- 0 587 147"/>
                  <a:gd name="T35" fmla="*/ 587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512" h="698">
                    <a:moveTo>
                      <a:pt x="431" y="440"/>
                    </a:moveTo>
                    <a:lnTo>
                      <a:pt x="412" y="446"/>
                    </a:lnTo>
                    <a:lnTo>
                      <a:pt x="413" y="448"/>
                    </a:lnTo>
                    <a:lnTo>
                      <a:pt x="421" y="479"/>
                    </a:lnTo>
                    <a:lnTo>
                      <a:pt x="421" y="478"/>
                    </a:lnTo>
                    <a:lnTo>
                      <a:pt x="442" y="478"/>
                    </a:lnTo>
                    <a:lnTo>
                      <a:pt x="441" y="473"/>
                    </a:lnTo>
                    <a:lnTo>
                      <a:pt x="432" y="442"/>
                    </a:lnTo>
                    <a:lnTo>
                      <a:pt x="431" y="44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9" name="Freeform 352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080 5668"/>
                  <a:gd name="T1" fmla="*/ T0 w 512"/>
                  <a:gd name="T2" fmla="+- 0 595 147"/>
                  <a:gd name="T3" fmla="*/ 595 h 698"/>
                  <a:gd name="T4" fmla="+- 0 6081 5668"/>
                  <a:gd name="T5" fmla="*/ T4 w 512"/>
                  <a:gd name="T6" fmla="+- 0 595 147"/>
                  <a:gd name="T7" fmla="*/ 595 h 698"/>
                  <a:gd name="T8" fmla="+- 0 6080 5668"/>
                  <a:gd name="T9" fmla="*/ T8 w 512"/>
                  <a:gd name="T10" fmla="+- 0 595 147"/>
                  <a:gd name="T11" fmla="*/ 595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512" h="698">
                    <a:moveTo>
                      <a:pt x="412" y="448"/>
                    </a:moveTo>
                    <a:lnTo>
                      <a:pt x="413" y="448"/>
                    </a:lnTo>
                    <a:lnTo>
                      <a:pt x="412" y="44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0" name="Freeform 353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110 5668"/>
                  <a:gd name="T1" fmla="*/ T0 w 512"/>
                  <a:gd name="T2" fmla="+- 0 726 147"/>
                  <a:gd name="T3" fmla="*/ 726 h 698"/>
                  <a:gd name="T4" fmla="+- 0 6061 5668"/>
                  <a:gd name="T5" fmla="*/ T4 w 512"/>
                  <a:gd name="T6" fmla="+- 0 730 147"/>
                  <a:gd name="T7" fmla="*/ 730 h 698"/>
                  <a:gd name="T8" fmla="+- 0 6130 5668"/>
                  <a:gd name="T9" fmla="*/ T8 w 512"/>
                  <a:gd name="T10" fmla="+- 0 845 147"/>
                  <a:gd name="T11" fmla="*/ 845 h 698"/>
                  <a:gd name="T12" fmla="+- 0 6178 5668"/>
                  <a:gd name="T13" fmla="*/ T12 w 512"/>
                  <a:gd name="T14" fmla="+- 0 727 147"/>
                  <a:gd name="T15" fmla="*/ 727 h 698"/>
                  <a:gd name="T16" fmla="+- 0 6110 5668"/>
                  <a:gd name="T17" fmla="*/ T16 w 512"/>
                  <a:gd name="T18" fmla="+- 0 727 147"/>
                  <a:gd name="T19" fmla="*/ 727 h 698"/>
                  <a:gd name="T20" fmla="+- 0 6110 5668"/>
                  <a:gd name="T21" fmla="*/ T20 w 512"/>
                  <a:gd name="T22" fmla="+- 0 726 147"/>
                  <a:gd name="T23" fmla="*/ 726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12" h="698">
                    <a:moveTo>
                      <a:pt x="442" y="579"/>
                    </a:moveTo>
                    <a:lnTo>
                      <a:pt x="393" y="583"/>
                    </a:lnTo>
                    <a:lnTo>
                      <a:pt x="462" y="698"/>
                    </a:lnTo>
                    <a:lnTo>
                      <a:pt x="510" y="580"/>
                    </a:lnTo>
                    <a:lnTo>
                      <a:pt x="442" y="580"/>
                    </a:lnTo>
                    <a:lnTo>
                      <a:pt x="442" y="579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1" name="Freeform 354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130 5668"/>
                  <a:gd name="T1" fmla="*/ T0 w 512"/>
                  <a:gd name="T2" fmla="+- 0 725 147"/>
                  <a:gd name="T3" fmla="*/ 725 h 698"/>
                  <a:gd name="T4" fmla="+- 0 6110 5668"/>
                  <a:gd name="T5" fmla="*/ T4 w 512"/>
                  <a:gd name="T6" fmla="+- 0 726 147"/>
                  <a:gd name="T7" fmla="*/ 726 h 698"/>
                  <a:gd name="T8" fmla="+- 0 6110 5668"/>
                  <a:gd name="T9" fmla="*/ T8 w 512"/>
                  <a:gd name="T10" fmla="+- 0 727 147"/>
                  <a:gd name="T11" fmla="*/ 727 h 698"/>
                  <a:gd name="T12" fmla="+- 0 6130 5668"/>
                  <a:gd name="T13" fmla="*/ T12 w 512"/>
                  <a:gd name="T14" fmla="+- 0 725 147"/>
                  <a:gd name="T15" fmla="*/ 725 h 698"/>
                  <a:gd name="T16" fmla="+- 0 6130 5668"/>
                  <a:gd name="T17" fmla="*/ T16 w 512"/>
                  <a:gd name="T18" fmla="+- 0 725 147"/>
                  <a:gd name="T19" fmla="*/ 725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12" h="698">
                    <a:moveTo>
                      <a:pt x="462" y="578"/>
                    </a:moveTo>
                    <a:lnTo>
                      <a:pt x="442" y="579"/>
                    </a:lnTo>
                    <a:lnTo>
                      <a:pt x="442" y="580"/>
                    </a:lnTo>
                    <a:lnTo>
                      <a:pt x="462" y="57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2" name="Freeform 355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180 5668"/>
                  <a:gd name="T1" fmla="*/ T0 w 512"/>
                  <a:gd name="T2" fmla="+- 0 721 147"/>
                  <a:gd name="T3" fmla="*/ 721 h 698"/>
                  <a:gd name="T4" fmla="+- 0 6130 5668"/>
                  <a:gd name="T5" fmla="*/ T4 w 512"/>
                  <a:gd name="T6" fmla="+- 0 725 147"/>
                  <a:gd name="T7" fmla="*/ 725 h 698"/>
                  <a:gd name="T8" fmla="+- 0 6130 5668"/>
                  <a:gd name="T9" fmla="*/ T8 w 512"/>
                  <a:gd name="T10" fmla="+- 0 725 147"/>
                  <a:gd name="T11" fmla="*/ 725 h 698"/>
                  <a:gd name="T12" fmla="+- 0 6110 5668"/>
                  <a:gd name="T13" fmla="*/ T12 w 512"/>
                  <a:gd name="T14" fmla="+- 0 727 147"/>
                  <a:gd name="T15" fmla="*/ 727 h 698"/>
                  <a:gd name="T16" fmla="+- 0 6178 5668"/>
                  <a:gd name="T17" fmla="*/ T16 w 512"/>
                  <a:gd name="T18" fmla="+- 0 727 147"/>
                  <a:gd name="T19" fmla="*/ 727 h 698"/>
                  <a:gd name="T20" fmla="+- 0 6180 5668"/>
                  <a:gd name="T21" fmla="*/ T20 w 512"/>
                  <a:gd name="T22" fmla="+- 0 721 147"/>
                  <a:gd name="T23" fmla="*/ 721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12" h="698">
                    <a:moveTo>
                      <a:pt x="512" y="574"/>
                    </a:moveTo>
                    <a:lnTo>
                      <a:pt x="462" y="578"/>
                    </a:lnTo>
                    <a:lnTo>
                      <a:pt x="442" y="580"/>
                    </a:lnTo>
                    <a:lnTo>
                      <a:pt x="510" y="580"/>
                    </a:lnTo>
                    <a:lnTo>
                      <a:pt x="512" y="574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3" name="Freeform 356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124 5668"/>
                  <a:gd name="T1" fmla="*/ T0 w 512"/>
                  <a:gd name="T2" fmla="+- 0 687 147"/>
                  <a:gd name="T3" fmla="*/ 687 h 698"/>
                  <a:gd name="T4" fmla="+- 0 6104 5668"/>
                  <a:gd name="T5" fmla="*/ T4 w 512"/>
                  <a:gd name="T6" fmla="+- 0 687 147"/>
                  <a:gd name="T7" fmla="*/ 687 h 698"/>
                  <a:gd name="T8" fmla="+- 0 6109 5668"/>
                  <a:gd name="T9" fmla="*/ T8 w 512"/>
                  <a:gd name="T10" fmla="+- 0 718 147"/>
                  <a:gd name="T11" fmla="*/ 718 h 698"/>
                  <a:gd name="T12" fmla="+- 0 6110 5668"/>
                  <a:gd name="T13" fmla="*/ T12 w 512"/>
                  <a:gd name="T14" fmla="+- 0 726 147"/>
                  <a:gd name="T15" fmla="*/ 726 h 698"/>
                  <a:gd name="T16" fmla="+- 0 6130 5668"/>
                  <a:gd name="T17" fmla="*/ T16 w 512"/>
                  <a:gd name="T18" fmla="+- 0 725 147"/>
                  <a:gd name="T19" fmla="*/ 725 h 698"/>
                  <a:gd name="T20" fmla="+- 0 6129 5668"/>
                  <a:gd name="T21" fmla="*/ T20 w 512"/>
                  <a:gd name="T22" fmla="+- 0 715 147"/>
                  <a:gd name="T23" fmla="*/ 715 h 698"/>
                  <a:gd name="T24" fmla="+- 0 6124 5668"/>
                  <a:gd name="T25" fmla="*/ T24 w 512"/>
                  <a:gd name="T26" fmla="+- 0 687 147"/>
                  <a:gd name="T27" fmla="*/ 687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512" h="698">
                    <a:moveTo>
                      <a:pt x="456" y="540"/>
                    </a:moveTo>
                    <a:lnTo>
                      <a:pt x="436" y="540"/>
                    </a:lnTo>
                    <a:lnTo>
                      <a:pt x="441" y="571"/>
                    </a:lnTo>
                    <a:lnTo>
                      <a:pt x="442" y="579"/>
                    </a:lnTo>
                    <a:lnTo>
                      <a:pt x="462" y="578"/>
                    </a:lnTo>
                    <a:lnTo>
                      <a:pt x="461" y="568"/>
                    </a:lnTo>
                    <a:lnTo>
                      <a:pt x="456" y="540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4" name="Freeform 357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109 5668"/>
                  <a:gd name="T1" fmla="*/ T0 w 512"/>
                  <a:gd name="T2" fmla="+- 0 718 147"/>
                  <a:gd name="T3" fmla="*/ 718 h 698"/>
                  <a:gd name="T4" fmla="+- 0 6109 5668"/>
                  <a:gd name="T5" fmla="*/ T4 w 512"/>
                  <a:gd name="T6" fmla="+- 0 718 147"/>
                  <a:gd name="T7" fmla="*/ 718 h 698"/>
                  <a:gd name="T8" fmla="+- 0 6109 5668"/>
                  <a:gd name="T9" fmla="*/ T8 w 512"/>
                  <a:gd name="T10" fmla="+- 0 718 147"/>
                  <a:gd name="T11" fmla="*/ 718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</a:cxnLst>
                <a:rect l="0" t="0" r="r" b="b"/>
                <a:pathLst>
                  <a:path w="512" h="698">
                    <a:moveTo>
                      <a:pt x="441" y="571"/>
                    </a:moveTo>
                    <a:lnTo>
                      <a:pt x="441" y="571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5" name="Freeform 358"/>
              <p:cNvSpPr>
                <a:spLocks/>
              </p:cNvSpPr>
              <p:nvPr/>
            </p:nvSpPr>
            <p:spPr bwMode="auto">
              <a:xfrm>
                <a:off x="5668" y="147"/>
                <a:ext cx="512" cy="698"/>
              </a:xfrm>
              <a:custGeom>
                <a:avLst/>
                <a:gdLst>
                  <a:gd name="T0" fmla="+- 0 6119 5668"/>
                  <a:gd name="T1" fmla="*/ T0 w 512"/>
                  <a:gd name="T2" fmla="+- 0 665 147"/>
                  <a:gd name="T3" fmla="*/ 665 h 698"/>
                  <a:gd name="T4" fmla="+- 0 6100 5668"/>
                  <a:gd name="T5" fmla="*/ T4 w 512"/>
                  <a:gd name="T6" fmla="+- 0 669 147"/>
                  <a:gd name="T7" fmla="*/ 669 h 698"/>
                  <a:gd name="T8" fmla="+- 0 6104 5668"/>
                  <a:gd name="T9" fmla="*/ T8 w 512"/>
                  <a:gd name="T10" fmla="+- 0 687 147"/>
                  <a:gd name="T11" fmla="*/ 687 h 698"/>
                  <a:gd name="T12" fmla="+- 0 6124 5668"/>
                  <a:gd name="T13" fmla="*/ T12 w 512"/>
                  <a:gd name="T14" fmla="+- 0 687 147"/>
                  <a:gd name="T15" fmla="*/ 687 h 698"/>
                  <a:gd name="T16" fmla="+- 0 6123 5668"/>
                  <a:gd name="T17" fmla="*/ T16 w 512"/>
                  <a:gd name="T18" fmla="+- 0 683 147"/>
                  <a:gd name="T19" fmla="*/ 683 h 698"/>
                  <a:gd name="T20" fmla="+- 0 6119 5668"/>
                  <a:gd name="T21" fmla="*/ T20 w 512"/>
                  <a:gd name="T22" fmla="+- 0 665 147"/>
                  <a:gd name="T23" fmla="*/ 665 h 6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12" h="698">
                    <a:moveTo>
                      <a:pt x="451" y="518"/>
                    </a:moveTo>
                    <a:lnTo>
                      <a:pt x="432" y="522"/>
                    </a:lnTo>
                    <a:lnTo>
                      <a:pt x="436" y="540"/>
                    </a:lnTo>
                    <a:lnTo>
                      <a:pt x="456" y="540"/>
                    </a:lnTo>
                    <a:lnTo>
                      <a:pt x="455" y="536"/>
                    </a:lnTo>
                    <a:lnTo>
                      <a:pt x="451" y="518"/>
                    </a:lnTo>
                  </a:path>
                </a:pathLst>
              </a:custGeom>
              <a:solidFill>
                <a:srgbClr val="000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62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290557" y="1339900"/>
            <a:ext cx="4047827" cy="676913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2 </a:t>
            </a:r>
            <a:r>
              <a:rPr lang="ru-RU" sz="1600" b="1" dirty="0" smtClean="0"/>
              <a:t>типа </a:t>
            </a:r>
            <a:r>
              <a:rPr lang="en-US" sz="1600" b="1" dirty="0" smtClean="0"/>
              <a:t>KSU: </a:t>
            </a:r>
            <a:r>
              <a:rPr lang="en-US" sz="1600" b="1" dirty="0"/>
              <a:t>KSUD, KSUS</a:t>
            </a:r>
            <a:endParaRPr lang="ru-RU" sz="1600" dirty="0"/>
          </a:p>
          <a:p>
            <a:pPr lvl="1"/>
            <a:r>
              <a:rPr lang="en-US" sz="1100" b="1" dirty="0" smtClean="0"/>
              <a:t>KSUD</a:t>
            </a:r>
            <a:r>
              <a:rPr lang="en-US" sz="1100" b="1" dirty="0"/>
              <a:t>: 8DKT + 4SLT </a:t>
            </a:r>
            <a:r>
              <a:rPr lang="ru-RU" sz="1100" b="1" dirty="0" smtClean="0"/>
              <a:t>интерфейсов по умолчанию</a:t>
            </a:r>
            <a:endParaRPr lang="ru-RU" sz="1100" b="1" dirty="0"/>
          </a:p>
          <a:p>
            <a:pPr lvl="1"/>
            <a:r>
              <a:rPr lang="en-US" sz="1100" b="1" dirty="0" smtClean="0"/>
              <a:t>KSUS</a:t>
            </a:r>
            <a:r>
              <a:rPr lang="en-US" sz="1100" b="1" dirty="0"/>
              <a:t>: 2DKT + 6SLT </a:t>
            </a:r>
            <a:r>
              <a:rPr lang="ru-RU" sz="1100" b="1" dirty="0"/>
              <a:t>интерфейсов по умолчанию</a:t>
            </a:r>
          </a:p>
        </p:txBody>
      </p:sp>
      <p:grpSp>
        <p:nvGrpSpPr>
          <p:cNvPr id="4682" name="Group 359"/>
          <p:cNvGrpSpPr>
            <a:grpSpLocks/>
          </p:cNvGrpSpPr>
          <p:nvPr/>
        </p:nvGrpSpPr>
        <p:grpSpPr bwMode="auto">
          <a:xfrm>
            <a:off x="4251053" y="1621893"/>
            <a:ext cx="74613" cy="276225"/>
            <a:chOff x="7154" y="169"/>
            <a:chExt cx="119" cy="434"/>
          </a:xfrm>
        </p:grpSpPr>
        <p:sp>
          <p:nvSpPr>
            <p:cNvPr id="4683" name="Freeform 360"/>
            <p:cNvSpPr>
              <a:spLocks/>
            </p:cNvSpPr>
            <p:nvPr/>
          </p:nvSpPr>
          <p:spPr bwMode="auto">
            <a:xfrm>
              <a:off x="7154" y="169"/>
              <a:ext cx="119" cy="434"/>
            </a:xfrm>
            <a:custGeom>
              <a:avLst/>
              <a:gdLst>
                <a:gd name="T0" fmla="+- 0 7154 7154"/>
                <a:gd name="T1" fmla="*/ T0 w 119"/>
                <a:gd name="T2" fmla="+- 0 169 169"/>
                <a:gd name="T3" fmla="*/ 169 h 434"/>
                <a:gd name="T4" fmla="+- 0 7184 7154"/>
                <a:gd name="T5" fmla="*/ T4 w 119"/>
                <a:gd name="T6" fmla="+- 0 171 169"/>
                <a:gd name="T7" fmla="*/ 171 h 434"/>
                <a:gd name="T8" fmla="+- 0 7206 7154"/>
                <a:gd name="T9" fmla="*/ T8 w 119"/>
                <a:gd name="T10" fmla="+- 0 174 169"/>
                <a:gd name="T11" fmla="*/ 174 h 434"/>
                <a:gd name="T12" fmla="+- 0 7214 7154"/>
                <a:gd name="T13" fmla="*/ T12 w 119"/>
                <a:gd name="T14" fmla="+- 0 179 169"/>
                <a:gd name="T15" fmla="*/ 179 h 434"/>
                <a:gd name="T16" fmla="+- 0 7214 7154"/>
                <a:gd name="T17" fmla="*/ T16 w 119"/>
                <a:gd name="T18" fmla="+- 0 372 169"/>
                <a:gd name="T19" fmla="*/ 372 h 434"/>
                <a:gd name="T20" fmla="+- 0 7222 7154"/>
                <a:gd name="T21" fmla="*/ T20 w 119"/>
                <a:gd name="T22" fmla="+- 0 377 169"/>
                <a:gd name="T23" fmla="*/ 377 h 434"/>
                <a:gd name="T24" fmla="+- 0 7243 7154"/>
                <a:gd name="T25" fmla="*/ T24 w 119"/>
                <a:gd name="T26" fmla="+- 0 380 169"/>
                <a:gd name="T27" fmla="*/ 380 h 434"/>
                <a:gd name="T28" fmla="+- 0 7273 7154"/>
                <a:gd name="T29" fmla="*/ T28 w 119"/>
                <a:gd name="T30" fmla="+- 0 382 169"/>
                <a:gd name="T31" fmla="*/ 382 h 434"/>
                <a:gd name="T32" fmla="+- 0 7243 7154"/>
                <a:gd name="T33" fmla="*/ T32 w 119"/>
                <a:gd name="T34" fmla="+- 0 383 169"/>
                <a:gd name="T35" fmla="*/ 383 h 434"/>
                <a:gd name="T36" fmla="+- 0 7222 7154"/>
                <a:gd name="T37" fmla="*/ T36 w 119"/>
                <a:gd name="T38" fmla="+- 0 387 169"/>
                <a:gd name="T39" fmla="*/ 387 h 434"/>
                <a:gd name="T40" fmla="+- 0 7214 7154"/>
                <a:gd name="T41" fmla="*/ T40 w 119"/>
                <a:gd name="T42" fmla="+- 0 594 169"/>
                <a:gd name="T43" fmla="*/ 594 h 434"/>
                <a:gd name="T44" fmla="+- 0 7206 7154"/>
                <a:gd name="T45" fmla="*/ T44 w 119"/>
                <a:gd name="T46" fmla="+- 0 599 169"/>
                <a:gd name="T47" fmla="*/ 599 h 434"/>
                <a:gd name="T48" fmla="+- 0 7185 7154"/>
                <a:gd name="T49" fmla="*/ T48 w 119"/>
                <a:gd name="T50" fmla="+- 0 602 169"/>
                <a:gd name="T51" fmla="*/ 602 h 434"/>
                <a:gd name="T52" fmla="+- 0 7156 7154"/>
                <a:gd name="T53" fmla="*/ T52 w 119"/>
                <a:gd name="T54" fmla="+- 0 604 169"/>
                <a:gd name="T55" fmla="*/ 604 h 4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119" h="434">
                  <a:moveTo>
                    <a:pt x="0" y="0"/>
                  </a:moveTo>
                  <a:lnTo>
                    <a:pt x="30" y="2"/>
                  </a:lnTo>
                  <a:lnTo>
                    <a:pt x="52" y="5"/>
                  </a:lnTo>
                  <a:lnTo>
                    <a:pt x="60" y="10"/>
                  </a:lnTo>
                  <a:lnTo>
                    <a:pt x="60" y="203"/>
                  </a:lnTo>
                  <a:lnTo>
                    <a:pt x="68" y="208"/>
                  </a:lnTo>
                  <a:lnTo>
                    <a:pt x="89" y="211"/>
                  </a:lnTo>
                  <a:lnTo>
                    <a:pt x="119" y="213"/>
                  </a:lnTo>
                  <a:lnTo>
                    <a:pt x="89" y="214"/>
                  </a:lnTo>
                  <a:lnTo>
                    <a:pt x="68" y="218"/>
                  </a:lnTo>
                  <a:lnTo>
                    <a:pt x="60" y="425"/>
                  </a:lnTo>
                  <a:lnTo>
                    <a:pt x="52" y="430"/>
                  </a:lnTo>
                  <a:lnTo>
                    <a:pt x="31" y="433"/>
                  </a:lnTo>
                  <a:lnTo>
                    <a:pt x="2" y="435"/>
                  </a:lnTo>
                </a:path>
              </a:pathLst>
            </a:custGeom>
            <a:noFill/>
            <a:ln w="6096">
              <a:solidFill>
                <a:srgbClr val="7A7D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5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4323312" y="1619581"/>
            <a:ext cx="279751" cy="27298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/>
              <a:t>+</a:t>
            </a:r>
            <a:endParaRPr lang="ru-RU" sz="1400" dirty="0"/>
          </a:p>
        </p:txBody>
      </p:sp>
      <p:sp>
        <p:nvSpPr>
          <p:cNvPr id="366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4402580" y="1333194"/>
            <a:ext cx="4647417" cy="105963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6550" lvl="1" indent="0">
              <a:buNone/>
            </a:pPr>
            <a:r>
              <a:rPr lang="en-US" sz="1100" b="1" dirty="0"/>
              <a:t>2 </a:t>
            </a:r>
            <a:r>
              <a:rPr lang="ru-RU" sz="1100" b="1" dirty="0"/>
              <a:t>слота внешних линий </a:t>
            </a:r>
            <a:r>
              <a:rPr lang="en-US" sz="1100" b="1" dirty="0"/>
              <a:t>(</a:t>
            </a:r>
            <a:r>
              <a:rPr lang="ru-RU" sz="1100" b="1" dirty="0"/>
              <a:t>для</a:t>
            </a:r>
            <a:r>
              <a:rPr lang="en-US" sz="1100" b="1" dirty="0"/>
              <a:t> COIU2/4, BRIU1/2/4, PRIU)</a:t>
            </a:r>
          </a:p>
          <a:p>
            <a:pPr marL="206550" lvl="1" indent="0">
              <a:buNone/>
            </a:pPr>
            <a:r>
              <a:rPr lang="en-US" sz="1100" b="1" dirty="0"/>
              <a:t>2 </a:t>
            </a:r>
            <a:r>
              <a:rPr lang="ru-RU" sz="1100" b="1" dirty="0"/>
              <a:t>универсальных слота </a:t>
            </a:r>
            <a:r>
              <a:rPr lang="en-US" sz="1100" b="1" dirty="0"/>
              <a:t>(</a:t>
            </a:r>
            <a:r>
              <a:rPr lang="ru-RU" sz="1100" b="1" dirty="0"/>
              <a:t>для</a:t>
            </a:r>
            <a:r>
              <a:rPr lang="en-US" sz="1100" b="1" dirty="0"/>
              <a:t> </a:t>
            </a:r>
            <a:r>
              <a:rPr lang="en-US" sz="1100" b="1" dirty="0" smtClean="0"/>
              <a:t>DTIB8/SLIB8)</a:t>
            </a:r>
            <a:endParaRPr lang="ru-RU" sz="1100" b="1" dirty="0" smtClean="0"/>
          </a:p>
          <a:p>
            <a:pPr marL="206550" lvl="1" indent="0">
              <a:buNone/>
            </a:pPr>
            <a:r>
              <a:rPr lang="en-US" sz="1100" b="1" dirty="0" smtClean="0"/>
              <a:t>2 </a:t>
            </a:r>
            <a:r>
              <a:rPr lang="ru-RU" sz="1100" b="1" dirty="0" smtClean="0"/>
              <a:t>дочерних слота на </a:t>
            </a:r>
            <a:r>
              <a:rPr lang="en-US" sz="1100" b="1" dirty="0" smtClean="0"/>
              <a:t>DTIB8/SLIB8 (</a:t>
            </a:r>
            <a:r>
              <a:rPr lang="ru-RU" sz="1100" b="1" dirty="0" smtClean="0"/>
              <a:t>для</a:t>
            </a:r>
            <a:r>
              <a:rPr lang="en-US" sz="1100" b="1" dirty="0" smtClean="0"/>
              <a:t> </a:t>
            </a:r>
            <a:r>
              <a:rPr lang="en-US" sz="1100" b="1" dirty="0"/>
              <a:t>COIU2/4, </a:t>
            </a:r>
            <a:r>
              <a:rPr lang="en-US" sz="1100" b="1" dirty="0" smtClean="0"/>
              <a:t>SLIU8)</a:t>
            </a:r>
            <a:endParaRPr lang="ru-RU" sz="1100" b="1" dirty="0" smtClean="0"/>
          </a:p>
          <a:p>
            <a:pPr marL="206550" lvl="1" indent="0">
              <a:buNone/>
            </a:pPr>
            <a:r>
              <a:rPr lang="en-US" sz="1100" b="1" dirty="0" smtClean="0"/>
              <a:t>4 </a:t>
            </a:r>
            <a:r>
              <a:rPr lang="ru-RU" sz="1100" b="1" dirty="0" smtClean="0"/>
              <a:t>функциональных слота</a:t>
            </a:r>
            <a:r>
              <a:rPr lang="en-US" sz="1100" b="1" dirty="0" smtClean="0"/>
              <a:t>(</a:t>
            </a:r>
            <a:r>
              <a:rPr lang="ru-RU" sz="1100" b="1" dirty="0" smtClean="0"/>
              <a:t>для</a:t>
            </a:r>
            <a:r>
              <a:rPr lang="en-US" sz="1100" b="1" dirty="0" smtClean="0"/>
              <a:t> </a:t>
            </a:r>
            <a:r>
              <a:rPr lang="en-US" sz="1100" b="1" dirty="0"/>
              <a:t>VOIB48, MISU, MODU, MEMU/2</a:t>
            </a:r>
            <a:r>
              <a:rPr lang="en-US" sz="1100" dirty="0"/>
              <a:t>)</a:t>
            </a:r>
          </a:p>
        </p:txBody>
      </p:sp>
      <p:sp>
        <p:nvSpPr>
          <p:cNvPr id="367" name="Text Placeholder 1">
            <a:extLst>
              <a:ext uri="{FF2B5EF4-FFF2-40B4-BE49-F238E27FC236}">
                <a16:creationId xmlns:a16="http://schemas.microsoft.com/office/drawing/2014/main" xmlns="" id="{B6B0BA6B-0509-4E97-9472-54C3C1C549BB}"/>
              </a:ext>
            </a:extLst>
          </p:cNvPr>
          <p:cNvSpPr txBox="1">
            <a:spLocks/>
          </p:cNvSpPr>
          <p:nvPr/>
        </p:nvSpPr>
        <p:spPr>
          <a:xfrm>
            <a:off x="290557" y="2100841"/>
            <a:ext cx="8759440" cy="124911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1pPr>
            <a:lvl2pPr marL="37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2pPr>
            <a:lvl3pPr marL="648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3pPr>
            <a:lvl4pPr marL="86400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/>
              <a:t>Опциональные слоты</a:t>
            </a:r>
            <a:endParaRPr lang="ru-RU" sz="1600" dirty="0"/>
          </a:p>
          <a:p>
            <a:pPr lvl="1"/>
            <a:r>
              <a:rPr lang="ru-RU" sz="1100" b="1" dirty="0" smtClean="0"/>
              <a:t>Для плат </a:t>
            </a:r>
            <a:r>
              <a:rPr lang="en-US" sz="1100" b="1" dirty="0" smtClean="0"/>
              <a:t>COIU2/</a:t>
            </a:r>
            <a:r>
              <a:rPr lang="ru-RU" sz="1100" b="1" dirty="0" smtClean="0"/>
              <a:t>4 внешних линий, устанавливаемых на материнскую плату или платы расширения </a:t>
            </a:r>
            <a:r>
              <a:rPr lang="en-US" sz="1100" b="1" dirty="0" smtClean="0"/>
              <a:t>DTIB8/SLIB8</a:t>
            </a:r>
            <a:endParaRPr lang="ru-RU" sz="1100" b="1" dirty="0" smtClean="0"/>
          </a:p>
          <a:p>
            <a:pPr lvl="1"/>
            <a:r>
              <a:rPr lang="ru-RU" sz="1100" b="1" dirty="0" smtClean="0"/>
              <a:t>Для </a:t>
            </a:r>
            <a:r>
              <a:rPr lang="en-US" sz="1100" b="1" dirty="0" smtClean="0"/>
              <a:t>BRIU1/2/4</a:t>
            </a:r>
            <a:r>
              <a:rPr lang="en-US" sz="1100" b="1" dirty="0"/>
              <a:t>, PRIU: </a:t>
            </a:r>
            <a:r>
              <a:rPr lang="ru-RU" sz="1100" b="1" dirty="0" smtClean="0"/>
              <a:t>плат </a:t>
            </a:r>
            <a:r>
              <a:rPr lang="ru-RU" sz="1100" b="1" dirty="0"/>
              <a:t>внешних линий, </a:t>
            </a:r>
            <a:r>
              <a:rPr lang="ru-RU" sz="1100" b="1" dirty="0" smtClean="0"/>
              <a:t>устанавливаемых </a:t>
            </a:r>
            <a:r>
              <a:rPr lang="ru-RU" sz="1100" b="1" dirty="0"/>
              <a:t>на материнскую </a:t>
            </a:r>
            <a:r>
              <a:rPr lang="ru-RU" sz="1100" b="1" dirty="0" smtClean="0"/>
              <a:t>плату</a:t>
            </a:r>
          </a:p>
          <a:p>
            <a:pPr lvl="1"/>
            <a:r>
              <a:rPr lang="ru-RU" sz="1100" b="1" dirty="0" smtClean="0"/>
              <a:t>Универсальные слоты для плат </a:t>
            </a:r>
            <a:r>
              <a:rPr lang="en-US" sz="1100" b="1" dirty="0"/>
              <a:t>DTIB8, </a:t>
            </a:r>
            <a:r>
              <a:rPr lang="en-US" sz="1100" b="1" dirty="0" smtClean="0"/>
              <a:t>SLIB8</a:t>
            </a:r>
            <a:r>
              <a:rPr lang="ru-RU" sz="1100" b="1" dirty="0" smtClean="0"/>
              <a:t> устанавливаемых </a:t>
            </a:r>
            <a:r>
              <a:rPr lang="ru-RU" sz="1100" b="1" dirty="0"/>
              <a:t>на материнскую плату</a:t>
            </a:r>
          </a:p>
          <a:p>
            <a:pPr lvl="1"/>
            <a:r>
              <a:rPr lang="ru-RU" sz="1100" b="1" dirty="0" smtClean="0"/>
              <a:t>Слоты для дочерних модулей </a:t>
            </a:r>
            <a:r>
              <a:rPr lang="en-US" sz="1100" b="1" dirty="0" smtClean="0"/>
              <a:t>SLIU8</a:t>
            </a:r>
            <a:r>
              <a:rPr lang="ru-RU" sz="1100" b="1" dirty="0" smtClean="0"/>
              <a:t> </a:t>
            </a:r>
            <a:r>
              <a:rPr lang="ru-RU" sz="1100" b="1" dirty="0"/>
              <a:t>устанавливаемых на платы расширения </a:t>
            </a:r>
            <a:r>
              <a:rPr lang="en-US" sz="1100" b="1" dirty="0" smtClean="0"/>
              <a:t>DTIB8/SLIB8</a:t>
            </a:r>
            <a:endParaRPr lang="ru-RU" sz="1100" b="1" dirty="0" smtClean="0"/>
          </a:p>
          <a:p>
            <a:pPr lvl="1"/>
            <a:r>
              <a:rPr lang="ru-RU" sz="1100" b="1" dirty="0" smtClean="0"/>
              <a:t>Другие опции</a:t>
            </a:r>
            <a:r>
              <a:rPr lang="en-US" sz="1100" b="1" dirty="0" smtClean="0"/>
              <a:t>:</a:t>
            </a:r>
            <a:r>
              <a:rPr lang="ru-RU" sz="1100" b="1" dirty="0" smtClean="0"/>
              <a:t> </a:t>
            </a:r>
            <a:r>
              <a:rPr lang="en-US" sz="1100" b="1" dirty="0" smtClean="0"/>
              <a:t>KCC (</a:t>
            </a:r>
            <a:r>
              <a:rPr lang="ru-RU" sz="1100" b="1" dirty="0" smtClean="0"/>
              <a:t>крышка для отсека портов</a:t>
            </a:r>
            <a:r>
              <a:rPr lang="en-US" sz="1100" b="1" dirty="0" smtClean="0"/>
              <a:t>)</a:t>
            </a:r>
            <a:r>
              <a:rPr lang="ru-RU" sz="1100" b="1" dirty="0" smtClean="0"/>
              <a:t>, </a:t>
            </a:r>
            <a:r>
              <a:rPr lang="en-US" sz="1100" b="1" dirty="0" smtClean="0"/>
              <a:t>BATTCABLE</a:t>
            </a:r>
            <a:r>
              <a:rPr lang="ru-RU" sz="1100" b="1" dirty="0" smtClean="0"/>
              <a:t> (кабель батарей), </a:t>
            </a:r>
            <a:r>
              <a:rPr lang="en-US" sz="1100" b="1" dirty="0" smtClean="0"/>
              <a:t>EXPCABLE (</a:t>
            </a:r>
            <a:r>
              <a:rPr lang="ru-RU" sz="1100" b="1" dirty="0" smtClean="0"/>
              <a:t>кабель соединения </a:t>
            </a:r>
            <a:r>
              <a:rPr lang="en-US" sz="1100" b="1" dirty="0" smtClean="0"/>
              <a:t>KSU)</a:t>
            </a:r>
            <a:endParaRPr lang="ru-RU" sz="1100" b="1" dirty="0" smtClean="0"/>
          </a:p>
          <a:p>
            <a:pPr lvl="1"/>
            <a:endParaRPr lang="ru-RU" sz="1100" dirty="0"/>
          </a:p>
        </p:txBody>
      </p:sp>
      <p:sp>
        <p:nvSpPr>
          <p:cNvPr id="369" name="TextBox 368">
            <a:extLst>
              <a:ext uri="{FF2B5EF4-FFF2-40B4-BE49-F238E27FC236}">
                <a16:creationId xmlns:a16="http://schemas.microsoft.com/office/drawing/2014/main" xmlns="" id="{12023899-840A-4750-96DB-5DF1899EA085}"/>
              </a:ext>
            </a:extLst>
          </p:cNvPr>
          <p:cNvSpPr txBox="1"/>
          <p:nvPr/>
        </p:nvSpPr>
        <p:spPr>
          <a:xfrm>
            <a:off x="2932931" y="3695582"/>
            <a:ext cx="1469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00CC"/>
                </a:solidFill>
              </a:rPr>
              <a:t>MENU/MEMU2</a:t>
            </a:r>
            <a:endParaRPr lang="en-US" sz="1200" b="1" dirty="0">
              <a:solidFill>
                <a:srgbClr val="0000CC"/>
              </a:solidFill>
            </a:endParaRPr>
          </a:p>
          <a:p>
            <a:pPr algn="l"/>
            <a:r>
              <a:rPr lang="en-US" sz="1200" b="1" dirty="0" smtClean="0">
                <a:solidFill>
                  <a:srgbClr val="0000CC"/>
                </a:solidFill>
              </a:rPr>
              <a:t>MODU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xmlns="" id="{AC7F6F4B-5184-4527-9EC6-BC90A4150A6A}"/>
              </a:ext>
            </a:extLst>
          </p:cNvPr>
          <p:cNvSpPr txBox="1"/>
          <p:nvPr/>
        </p:nvSpPr>
        <p:spPr>
          <a:xfrm>
            <a:off x="1116774" y="3880248"/>
            <a:ext cx="1126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00CC"/>
                </a:solidFill>
              </a:rPr>
              <a:t>MISU</a:t>
            </a:r>
            <a:endParaRPr lang="en-US" sz="1200" b="1" dirty="0">
              <a:solidFill>
                <a:srgbClr val="0000CC"/>
              </a:solidFill>
            </a:endParaRPr>
          </a:p>
          <a:p>
            <a:pPr marL="214313" indent="-214313">
              <a:buFontTx/>
              <a:buChar char="-"/>
            </a:pPr>
            <a:r>
              <a:rPr lang="en-US" sz="1000" i="1" dirty="0">
                <a:solidFill>
                  <a:srgbClr val="0000CC"/>
                </a:solidFill>
              </a:rPr>
              <a:t>USB</a:t>
            </a:r>
          </a:p>
          <a:p>
            <a:pPr marL="214313" indent="-214313">
              <a:buFontTx/>
              <a:buChar char="-"/>
            </a:pPr>
            <a:r>
              <a:rPr lang="en-US" sz="1000" i="1" dirty="0">
                <a:solidFill>
                  <a:srgbClr val="0000CC"/>
                </a:solidFill>
              </a:rPr>
              <a:t>RS232c</a:t>
            </a:r>
          </a:p>
          <a:p>
            <a:pPr marL="214313" indent="-214313">
              <a:buFontTx/>
              <a:buChar char="-"/>
            </a:pPr>
            <a:r>
              <a:rPr lang="en-US" sz="1000" dirty="0">
                <a:solidFill>
                  <a:srgbClr val="0000CC"/>
                </a:solidFill>
              </a:rPr>
              <a:t>3 Relay</a:t>
            </a:r>
          </a:p>
          <a:p>
            <a:pPr marL="214313" indent="-214313">
              <a:buFontTx/>
              <a:buChar char="-"/>
            </a:pPr>
            <a:r>
              <a:rPr lang="en-US" sz="1000" dirty="0">
                <a:solidFill>
                  <a:srgbClr val="0000CC"/>
                </a:solidFill>
              </a:rPr>
              <a:t>1 Alarm</a:t>
            </a:r>
          </a:p>
          <a:p>
            <a:pPr marL="214313" indent="-214313">
              <a:buFontTx/>
              <a:buChar char="-"/>
            </a:pPr>
            <a:r>
              <a:rPr lang="en-US" sz="1000" dirty="0">
                <a:solidFill>
                  <a:srgbClr val="0000CC"/>
                </a:solidFill>
              </a:rPr>
              <a:t>1 ext. MOH</a:t>
            </a:r>
          </a:p>
          <a:p>
            <a:pPr marL="214313" indent="-214313">
              <a:buFontTx/>
              <a:buChar char="-"/>
            </a:pPr>
            <a:r>
              <a:rPr lang="en-US" sz="1000" dirty="0">
                <a:solidFill>
                  <a:srgbClr val="0000CC"/>
                </a:solidFill>
              </a:rPr>
              <a:t>1 Paging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xmlns="" id="{2904E449-9750-4D0E-89D1-A7284D94CB6D}"/>
              </a:ext>
            </a:extLst>
          </p:cNvPr>
          <p:cNvSpPr txBox="1"/>
          <p:nvPr/>
        </p:nvSpPr>
        <p:spPr>
          <a:xfrm>
            <a:off x="2632106" y="4717754"/>
            <a:ext cx="8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0000CC"/>
                </a:solidFill>
              </a:rPr>
              <a:t>VOIB48)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xmlns="" id="{95B4DCF9-68E9-40FC-9F75-4A3A7103FDB9}"/>
              </a:ext>
            </a:extLst>
          </p:cNvPr>
          <p:cNvSpPr txBox="1"/>
          <p:nvPr/>
        </p:nvSpPr>
        <p:spPr>
          <a:xfrm>
            <a:off x="1856421" y="5250649"/>
            <a:ext cx="775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 LAN </a:t>
            </a:r>
            <a:r>
              <a:rPr lang="ru-RU" sz="1000" b="1" dirty="0" smtClean="0"/>
              <a:t>порт </a:t>
            </a:r>
            <a:r>
              <a:rPr lang="en-US" sz="1000" b="1" dirty="0" smtClean="0"/>
              <a:t>(10/100M</a:t>
            </a:r>
            <a:r>
              <a:rPr lang="en-US" sz="1000" b="1" dirty="0"/>
              <a:t>)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xmlns="" id="{E4487EE1-16BD-4709-B453-AA883A4FEB9A}"/>
              </a:ext>
            </a:extLst>
          </p:cNvPr>
          <p:cNvSpPr txBox="1"/>
          <p:nvPr/>
        </p:nvSpPr>
        <p:spPr>
          <a:xfrm>
            <a:off x="3569354" y="5173705"/>
            <a:ext cx="1387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Встроено в систему</a:t>
            </a:r>
            <a:endParaRPr lang="en-US" sz="1000" b="1" dirty="0"/>
          </a:p>
          <a:p>
            <a:pPr marL="346472" indent="-214313">
              <a:buFontTx/>
              <a:buChar char="-"/>
            </a:pPr>
            <a:r>
              <a:rPr lang="en-US" sz="1000" dirty="0"/>
              <a:t>Alarm</a:t>
            </a:r>
          </a:p>
          <a:p>
            <a:pPr marL="346472" indent="-214313">
              <a:buFontTx/>
              <a:buChar char="-"/>
            </a:pPr>
            <a:r>
              <a:rPr lang="en-US" sz="1000" dirty="0"/>
              <a:t>Relay</a:t>
            </a:r>
          </a:p>
          <a:p>
            <a:pPr marL="346472" indent="-214313">
              <a:buFontTx/>
              <a:buChar char="-"/>
            </a:pPr>
            <a:r>
              <a:rPr lang="en-US" sz="1000" dirty="0"/>
              <a:t>Ext MOH</a:t>
            </a:r>
          </a:p>
          <a:p>
            <a:pPr marL="346472" indent="-214313">
              <a:buFontTx/>
              <a:buChar char="-"/>
            </a:pPr>
            <a:r>
              <a:rPr lang="en-US" sz="1000" dirty="0"/>
              <a:t>Ext Paging</a:t>
            </a:r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xmlns="" id="{15DAD0F2-EDDE-4A4E-9F6D-6FCD9B601289}"/>
              </a:ext>
            </a:extLst>
          </p:cNvPr>
          <p:cNvSpPr txBox="1"/>
          <p:nvPr/>
        </p:nvSpPr>
        <p:spPr>
          <a:xfrm>
            <a:off x="5186198" y="5165189"/>
            <a:ext cx="160814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ru-RU" sz="1100" b="1" dirty="0" smtClean="0">
                <a:solidFill>
                  <a:srgbClr val="0000CC"/>
                </a:solidFill>
              </a:rPr>
              <a:t>Слоты внешних линий </a:t>
            </a:r>
            <a:r>
              <a:rPr lang="en-US" sz="1100" b="1" dirty="0" smtClean="0">
                <a:solidFill>
                  <a:srgbClr val="0000CC"/>
                </a:solidFill>
              </a:rPr>
              <a:t>(</a:t>
            </a:r>
            <a:r>
              <a:rPr lang="ru-RU" sz="1100" b="1" dirty="0" smtClean="0">
                <a:solidFill>
                  <a:srgbClr val="0000CC"/>
                </a:solidFill>
              </a:rPr>
              <a:t>по умолчанию пусто</a:t>
            </a:r>
            <a:r>
              <a:rPr lang="en-US" sz="1100" b="1" dirty="0" smtClean="0">
                <a:solidFill>
                  <a:srgbClr val="0000CC"/>
                </a:solidFill>
              </a:rPr>
              <a:t>)</a:t>
            </a:r>
            <a:endParaRPr lang="en-US" sz="1100" b="1" dirty="0">
              <a:solidFill>
                <a:srgbClr val="0000CC"/>
              </a:solidFill>
            </a:endParaRPr>
          </a:p>
          <a:p>
            <a:pPr marL="171450" indent="-171450" latinLnBrk="0">
              <a:buFontTx/>
              <a:buChar char="-"/>
            </a:pPr>
            <a:r>
              <a:rPr lang="en-US" sz="1100" dirty="0">
                <a:solidFill>
                  <a:srgbClr val="0000CC"/>
                </a:solidFill>
              </a:rPr>
              <a:t>2 x </a:t>
            </a:r>
            <a:r>
              <a:rPr lang="en-US" sz="1100" b="1" dirty="0">
                <a:solidFill>
                  <a:srgbClr val="0000CC"/>
                </a:solidFill>
              </a:rPr>
              <a:t>COIU2/4</a:t>
            </a:r>
            <a:r>
              <a:rPr lang="en-US" sz="1100" dirty="0">
                <a:solidFill>
                  <a:srgbClr val="0000CC"/>
                </a:solidFill>
              </a:rPr>
              <a:t> </a:t>
            </a:r>
            <a:r>
              <a:rPr lang="ru-RU" sz="1100" dirty="0" smtClean="0">
                <a:solidFill>
                  <a:srgbClr val="0000CC"/>
                </a:solidFill>
              </a:rPr>
              <a:t>или</a:t>
            </a:r>
            <a:r>
              <a:rPr lang="en-US" sz="1100" dirty="0" smtClean="0">
                <a:solidFill>
                  <a:srgbClr val="0000CC"/>
                </a:solidFill>
              </a:rPr>
              <a:t> </a:t>
            </a:r>
            <a:endParaRPr lang="en-US" sz="1100" dirty="0">
              <a:solidFill>
                <a:srgbClr val="0000CC"/>
              </a:solidFill>
            </a:endParaRPr>
          </a:p>
          <a:p>
            <a:pPr marL="171450" indent="-171450" latinLnBrk="0">
              <a:buFontTx/>
              <a:buChar char="-"/>
            </a:pPr>
            <a:r>
              <a:rPr lang="en-US" sz="1100" dirty="0">
                <a:solidFill>
                  <a:srgbClr val="0000CC"/>
                </a:solidFill>
              </a:rPr>
              <a:t>1 x </a:t>
            </a:r>
            <a:r>
              <a:rPr lang="en-US" sz="1100" b="1" dirty="0">
                <a:solidFill>
                  <a:srgbClr val="0000CC"/>
                </a:solidFill>
              </a:rPr>
              <a:t>BRIU1/2/4</a:t>
            </a:r>
            <a:r>
              <a:rPr lang="en-US" sz="1100" dirty="0">
                <a:solidFill>
                  <a:srgbClr val="0000CC"/>
                </a:solidFill>
              </a:rPr>
              <a:t> </a:t>
            </a:r>
            <a:r>
              <a:rPr lang="ru-RU" sz="1100" dirty="0" smtClean="0">
                <a:solidFill>
                  <a:srgbClr val="0000CC"/>
                </a:solidFill>
              </a:rPr>
              <a:t>или</a:t>
            </a:r>
            <a:r>
              <a:rPr lang="en-US" sz="1100" dirty="0" smtClean="0">
                <a:solidFill>
                  <a:srgbClr val="0000CC"/>
                </a:solidFill>
              </a:rPr>
              <a:t> </a:t>
            </a:r>
            <a:endParaRPr lang="en-US" sz="1100" dirty="0">
              <a:solidFill>
                <a:srgbClr val="0000CC"/>
              </a:solidFill>
            </a:endParaRPr>
          </a:p>
          <a:p>
            <a:pPr marL="171450" indent="-171450" latinLnBrk="0">
              <a:buFontTx/>
              <a:buChar char="-"/>
            </a:pPr>
            <a:r>
              <a:rPr lang="en-US" sz="1100" dirty="0">
                <a:solidFill>
                  <a:srgbClr val="0000CC"/>
                </a:solidFill>
              </a:rPr>
              <a:t>1 x </a:t>
            </a:r>
            <a:r>
              <a:rPr lang="en-US" sz="1100" b="1" dirty="0">
                <a:solidFill>
                  <a:srgbClr val="0000CC"/>
                </a:solidFill>
              </a:rPr>
              <a:t>PRIU</a:t>
            </a: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xmlns="" id="{9A2E3548-0825-4E3E-B8F1-AD026EEF709A}"/>
              </a:ext>
            </a:extLst>
          </p:cNvPr>
          <p:cNvSpPr txBox="1"/>
          <p:nvPr/>
        </p:nvSpPr>
        <p:spPr>
          <a:xfrm>
            <a:off x="6905952" y="5083421"/>
            <a:ext cx="19246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Встроено в базовом блоке</a:t>
            </a:r>
            <a:endParaRPr lang="en-US" sz="1100" b="1" dirty="0"/>
          </a:p>
          <a:p>
            <a:pPr marL="346472" indent="-214313">
              <a:buFontTx/>
              <a:buChar char="-"/>
            </a:pPr>
            <a:r>
              <a:rPr lang="en-US" sz="1100" dirty="0"/>
              <a:t>KSUD type : 8D + 4S</a:t>
            </a:r>
          </a:p>
          <a:p>
            <a:pPr marL="346472" indent="-214313">
              <a:buFontTx/>
              <a:buChar char="-"/>
            </a:pPr>
            <a:r>
              <a:rPr lang="en-US" sz="1100" dirty="0"/>
              <a:t>KSUS type: 2D + 6S</a:t>
            </a:r>
          </a:p>
        </p:txBody>
      </p:sp>
      <p:sp>
        <p:nvSpPr>
          <p:cNvPr id="376" name="TextBox 375">
            <a:extLst>
              <a:ext uri="{FF2B5EF4-FFF2-40B4-BE49-F238E27FC236}">
                <a16:creationId xmlns:a16="http://schemas.microsoft.com/office/drawing/2014/main" xmlns="" id="{10E54F43-1A6C-45A4-A9C2-4CA8C0A6D36B}"/>
              </a:ext>
            </a:extLst>
          </p:cNvPr>
          <p:cNvSpPr txBox="1"/>
          <p:nvPr/>
        </p:nvSpPr>
        <p:spPr>
          <a:xfrm>
            <a:off x="5714022" y="3985845"/>
            <a:ext cx="3096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00CC"/>
                </a:solidFill>
              </a:rPr>
              <a:t>2 </a:t>
            </a:r>
            <a:r>
              <a:rPr lang="ru-RU" sz="1100" b="1" dirty="0" smtClean="0">
                <a:solidFill>
                  <a:srgbClr val="0000CC"/>
                </a:solidFill>
              </a:rPr>
              <a:t>универсальных слота</a:t>
            </a:r>
            <a:endParaRPr lang="en-US" sz="1100" b="1" dirty="0">
              <a:solidFill>
                <a:srgbClr val="0000CC"/>
              </a:solidFill>
            </a:endParaRPr>
          </a:p>
          <a:p>
            <a:pPr marL="284163" indent="-152400">
              <a:buFontTx/>
              <a:buChar char="-"/>
            </a:pPr>
            <a:r>
              <a:rPr lang="en-US" sz="1100" b="1" dirty="0">
                <a:solidFill>
                  <a:srgbClr val="0000CC"/>
                </a:solidFill>
              </a:rPr>
              <a:t>SLIB8</a:t>
            </a:r>
            <a:r>
              <a:rPr lang="en-US" sz="1100" dirty="0">
                <a:solidFill>
                  <a:srgbClr val="0000CC"/>
                </a:solidFill>
              </a:rPr>
              <a:t> </a:t>
            </a:r>
            <a:r>
              <a:rPr lang="en-US" sz="1100" dirty="0" smtClean="0">
                <a:solidFill>
                  <a:srgbClr val="0000CC"/>
                </a:solidFill>
              </a:rPr>
              <a:t>(</a:t>
            </a:r>
            <a:r>
              <a:rPr lang="ru-RU" sz="1100" dirty="0" smtClean="0">
                <a:solidFill>
                  <a:srgbClr val="0000CC"/>
                </a:solidFill>
              </a:rPr>
              <a:t>с дочерним слотом для </a:t>
            </a:r>
            <a:r>
              <a:rPr lang="en-US" sz="1100" dirty="0" smtClean="0">
                <a:solidFill>
                  <a:srgbClr val="0000CC"/>
                </a:solidFill>
              </a:rPr>
              <a:t> </a:t>
            </a:r>
            <a:r>
              <a:rPr lang="en-US" sz="1100" dirty="0">
                <a:solidFill>
                  <a:srgbClr val="0000CC"/>
                </a:solidFill>
              </a:rPr>
              <a:t>COIU/SLIU)</a:t>
            </a:r>
          </a:p>
          <a:p>
            <a:pPr marL="284163" indent="-152400">
              <a:buFontTx/>
              <a:buChar char="-"/>
            </a:pPr>
            <a:r>
              <a:rPr lang="en-US" sz="1100" b="1" dirty="0">
                <a:solidFill>
                  <a:srgbClr val="0000CC"/>
                </a:solidFill>
              </a:rPr>
              <a:t>DTIB8</a:t>
            </a:r>
            <a:r>
              <a:rPr lang="en-US" sz="1100" dirty="0">
                <a:solidFill>
                  <a:srgbClr val="0000CC"/>
                </a:solidFill>
              </a:rPr>
              <a:t> </a:t>
            </a:r>
            <a:r>
              <a:rPr lang="en-US" sz="1100" dirty="0" smtClean="0">
                <a:solidFill>
                  <a:srgbClr val="0000CC"/>
                </a:solidFill>
              </a:rPr>
              <a:t>(</a:t>
            </a:r>
            <a:r>
              <a:rPr lang="ru-RU" sz="1100" dirty="0">
                <a:solidFill>
                  <a:srgbClr val="0000CC"/>
                </a:solidFill>
              </a:rPr>
              <a:t>с дочерним слотом для </a:t>
            </a:r>
            <a:r>
              <a:rPr lang="en-US" sz="1100" dirty="0" smtClean="0">
                <a:solidFill>
                  <a:srgbClr val="0000CC"/>
                </a:solidFill>
              </a:rPr>
              <a:t>COIU/SLIU</a:t>
            </a:r>
            <a:r>
              <a:rPr lang="en-US" sz="1100" dirty="0">
                <a:solidFill>
                  <a:srgbClr val="0000CC"/>
                </a:solidFill>
              </a:rPr>
              <a:t>)</a:t>
            </a:r>
          </a:p>
          <a:p>
            <a:pPr marL="284163" indent="-152400">
              <a:buFontTx/>
              <a:buChar char="-"/>
            </a:pPr>
            <a:r>
              <a:rPr lang="en-US" sz="1100" b="1" dirty="0">
                <a:solidFill>
                  <a:srgbClr val="0000CC"/>
                </a:solidFill>
              </a:rPr>
              <a:t>SLIU8</a:t>
            </a:r>
            <a:r>
              <a:rPr lang="en-US" sz="1100" dirty="0">
                <a:solidFill>
                  <a:srgbClr val="0000CC"/>
                </a:solidFill>
              </a:rPr>
              <a:t> </a:t>
            </a:r>
            <a:r>
              <a:rPr lang="en-US" sz="1100" dirty="0" smtClean="0">
                <a:solidFill>
                  <a:srgbClr val="0000CC"/>
                </a:solidFill>
              </a:rPr>
              <a:t>(</a:t>
            </a:r>
            <a:r>
              <a:rPr lang="ru-RU" sz="1100" dirty="0" smtClean="0">
                <a:solidFill>
                  <a:srgbClr val="0000CC"/>
                </a:solidFill>
              </a:rPr>
              <a:t>устанавливается на </a:t>
            </a:r>
            <a:r>
              <a:rPr lang="en-US" sz="1100" dirty="0" smtClean="0">
                <a:solidFill>
                  <a:srgbClr val="0000CC"/>
                </a:solidFill>
              </a:rPr>
              <a:t>SLIB8 </a:t>
            </a:r>
            <a:r>
              <a:rPr lang="ru-RU" sz="1100" dirty="0" smtClean="0">
                <a:solidFill>
                  <a:srgbClr val="0000CC"/>
                </a:solidFill>
              </a:rPr>
              <a:t>или</a:t>
            </a:r>
            <a:r>
              <a:rPr lang="en-US" sz="1100" dirty="0" smtClean="0">
                <a:solidFill>
                  <a:srgbClr val="0000CC"/>
                </a:solidFill>
              </a:rPr>
              <a:t> </a:t>
            </a:r>
            <a:r>
              <a:rPr lang="en-US" sz="1100" dirty="0">
                <a:solidFill>
                  <a:srgbClr val="0000CC"/>
                </a:solidFill>
              </a:rPr>
              <a:t>DTIB8)</a:t>
            </a: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xmlns="" id="{C46ED09F-86ED-4D60-BC06-85A802A2D4AC}"/>
              </a:ext>
            </a:extLst>
          </p:cNvPr>
          <p:cNvSpPr txBox="1"/>
          <p:nvPr/>
        </p:nvSpPr>
        <p:spPr>
          <a:xfrm>
            <a:off x="2734654" y="5173705"/>
            <a:ext cx="949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 RJ45 </a:t>
            </a:r>
            <a:r>
              <a:rPr lang="ru-RU" sz="1000" b="1" dirty="0" smtClean="0"/>
              <a:t>порт</a:t>
            </a:r>
            <a:r>
              <a:rPr lang="en-US" sz="1000" b="1" dirty="0" smtClean="0"/>
              <a:t> </a:t>
            </a:r>
            <a:r>
              <a:rPr lang="ru-RU" sz="1000" b="1" dirty="0" smtClean="0"/>
              <a:t>для</a:t>
            </a:r>
            <a:r>
              <a:rPr lang="en-US" sz="1000" b="1" dirty="0" smtClean="0"/>
              <a:t> </a:t>
            </a:r>
            <a:r>
              <a:rPr lang="ru-RU" sz="1000" b="1" dirty="0" smtClean="0"/>
              <a:t>2-го </a:t>
            </a:r>
            <a:r>
              <a:rPr lang="en-US" sz="1000" b="1" dirty="0" smtClean="0"/>
              <a:t>KSU</a:t>
            </a:r>
            <a:endParaRPr lang="en-US" sz="1000" b="1" dirty="0"/>
          </a:p>
          <a:p>
            <a:r>
              <a:rPr lang="en-US" sz="1000" dirty="0"/>
              <a:t>(TDM </a:t>
            </a:r>
            <a:r>
              <a:rPr lang="ru-RU" sz="1000" dirty="0" smtClean="0"/>
              <a:t>шина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379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Прямоугольник 379"/>
          <p:cNvSpPr/>
          <p:nvPr/>
        </p:nvSpPr>
        <p:spPr>
          <a:xfrm>
            <a:off x="530204" y="680596"/>
            <a:ext cx="327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Аппаратное обеспечение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1588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7">
            <a:extLst>
              <a:ext uri="{FF2B5EF4-FFF2-40B4-BE49-F238E27FC236}">
                <a16:creationId xmlns:a16="http://schemas.microsoft.com/office/drawing/2014/main" xmlns="" id="{E0A50796-AD61-4469-88B2-521F83C9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04" y="1080706"/>
            <a:ext cx="8157117" cy="668735"/>
          </a:xfrm>
        </p:spPr>
        <p:txBody>
          <a:bodyPr>
            <a:normAutofit fontScale="92500"/>
          </a:bodyPr>
          <a:lstStyle/>
          <a:p>
            <a:pPr latinLnBrk="0"/>
            <a:r>
              <a:rPr lang="ru-RU" sz="1800" dirty="0"/>
              <a:t>Повышенная </a:t>
            </a:r>
            <a:r>
              <a:rPr lang="ru-RU" sz="1800" dirty="0" smtClean="0"/>
              <a:t>гибкость и расширяемость и </a:t>
            </a:r>
            <a:r>
              <a:rPr lang="ru-RU" sz="1800" dirty="0"/>
              <a:t>экономическая эффективность </a:t>
            </a:r>
            <a:r>
              <a:rPr lang="ru-RU" sz="1800" dirty="0" smtClean="0"/>
              <a:t>системы благодаря </a:t>
            </a:r>
            <a:r>
              <a:rPr lang="ru-RU" sz="1800" dirty="0"/>
              <a:t>раздельным </a:t>
            </a:r>
            <a:r>
              <a:rPr lang="ru-RU" sz="1800" dirty="0" smtClean="0"/>
              <a:t>платам внешних и внутренних линий</a:t>
            </a:r>
            <a:endParaRPr lang="en-US" sz="2000" dirty="0"/>
          </a:p>
        </p:txBody>
      </p:sp>
      <p:sp>
        <p:nvSpPr>
          <p:cNvPr id="40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0204" y="680596"/>
            <a:ext cx="327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Состав системы</a:t>
            </a:r>
            <a:endParaRPr lang="ru-RU" sz="2000" b="1" dirty="0"/>
          </a:p>
        </p:txBody>
      </p:sp>
      <p:graphicFrame>
        <p:nvGraphicFramePr>
          <p:cNvPr id="42" name="Table 35">
            <a:extLst>
              <a:ext uri="{FF2B5EF4-FFF2-40B4-BE49-F238E27FC236}">
                <a16:creationId xmlns:a16="http://schemas.microsoft.com/office/drawing/2014/main" xmlns="" id="{0824BEFF-CC4B-4C60-AC52-175F29609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869330"/>
              </p:ext>
            </p:extLst>
          </p:nvPr>
        </p:nvGraphicFramePr>
        <p:xfrm>
          <a:off x="901658" y="1818660"/>
          <a:ext cx="7091794" cy="3889248"/>
        </p:xfrm>
        <a:graphic>
          <a:graphicData uri="http://schemas.openxmlformats.org/drawingml/2006/table">
            <a:tbl>
              <a:tblPr firstRow="1" bandRow="1" bandCol="1">
                <a:tableStyleId>{17292A2E-F333-43FB-9621-5CBBE7FDCDCB}</a:tableStyleId>
              </a:tblPr>
              <a:tblGrid>
                <a:gridCol w="1254182">
                  <a:extLst>
                    <a:ext uri="{9D8B030D-6E8A-4147-A177-3AD203B41FA5}">
                      <a16:colId xmlns:a16="http://schemas.microsoft.com/office/drawing/2014/main" xmlns="" val="745968447"/>
                    </a:ext>
                  </a:extLst>
                </a:gridCol>
                <a:gridCol w="2400709">
                  <a:extLst>
                    <a:ext uri="{9D8B030D-6E8A-4147-A177-3AD203B41FA5}">
                      <a16:colId xmlns:a16="http://schemas.microsoft.com/office/drawing/2014/main" xmlns="" val="4073855660"/>
                    </a:ext>
                  </a:extLst>
                </a:gridCol>
                <a:gridCol w="3436903">
                  <a:extLst>
                    <a:ext uri="{9D8B030D-6E8A-4147-A177-3AD203B41FA5}">
                      <a16:colId xmlns:a16="http://schemas.microsoft.com/office/drawing/2014/main" xmlns="" val="595094292"/>
                    </a:ext>
                  </a:extLst>
                </a:gridCol>
              </a:tblGrid>
              <a:tr h="134239"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latin typeface="+mn-lt"/>
                      </a:endParaRP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n-lt"/>
                        </a:rPr>
                        <a:t>eMG80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latin typeface="+mn-lt"/>
                        </a:rPr>
                        <a:t>eMG100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68580" marR="68580" marT="27432" marB="27432"/>
                </a:tc>
                <a:extLst>
                  <a:ext uri="{0D108BD9-81ED-4DB2-BD59-A6C34878D82A}">
                    <a16:rowId xmlns:a16="http://schemas.microsoft.com/office/drawing/2014/main" xmlns="" val="2243067161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000" dirty="0" smtClean="0">
                          <a:latin typeface="+mn-lt"/>
                        </a:rPr>
                        <a:t>Базовый блок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KSUA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KSUI</a:t>
                      </a:r>
                    </a:p>
                    <a:p>
                      <a:pPr algn="l" latinLnBrk="1"/>
                      <a:endParaRPr lang="en-US" altLang="ko-KR" sz="1000" dirty="0">
                        <a:latin typeface="+mn-lt"/>
                      </a:endParaRP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EKSU</a:t>
                      </a: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KSUD</a:t>
                      </a:r>
                    </a:p>
                    <a:p>
                      <a:pPr algn="l" latinLnBrk="1"/>
                      <a:r>
                        <a:rPr lang="en-US" altLang="ko-KR" sz="1000" dirty="0" smtClean="0">
                          <a:latin typeface="+mn-lt"/>
                        </a:rPr>
                        <a:t>KSUS</a:t>
                      </a:r>
                      <a:endParaRPr lang="en-US" altLang="ko-KR" sz="1000" dirty="0">
                        <a:latin typeface="+mn-lt"/>
                      </a:endParaRPr>
                    </a:p>
                  </a:txBody>
                  <a:tcPr marL="68580" marR="68580" marT="27432" marB="27432"/>
                </a:tc>
                <a:extLst>
                  <a:ext uri="{0D108BD9-81ED-4DB2-BD59-A6C34878D82A}">
                    <a16:rowId xmlns:a16="http://schemas.microsoft.com/office/drawing/2014/main" xmlns="" val="2450594370"/>
                  </a:ext>
                </a:extLst>
              </a:tr>
              <a:tr h="232944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000" dirty="0" smtClean="0">
                          <a:latin typeface="+mn-lt"/>
                        </a:rPr>
                        <a:t>Гибридные платы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CH204 / CH408 / CS416 / CD408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BH104 / BH208</a:t>
                      </a: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000" dirty="0">
                        <a:latin typeface="+mn-lt"/>
                      </a:endParaRPr>
                    </a:p>
                  </a:txBody>
                  <a:tcPr marL="68580" marR="68580" marT="27432" marB="27432"/>
                </a:tc>
                <a:extLst>
                  <a:ext uri="{0D108BD9-81ED-4DB2-BD59-A6C34878D82A}">
                    <a16:rowId xmlns:a16="http://schemas.microsoft.com/office/drawing/2014/main" xmlns="" val="1734335066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000" dirty="0" smtClean="0">
                          <a:latin typeface="+mn-lt"/>
                        </a:rPr>
                        <a:t>Платы</a:t>
                      </a:r>
                      <a:r>
                        <a:rPr lang="ru-RU" altLang="ko-KR" sz="1000" baseline="0" dirty="0" smtClean="0">
                          <a:latin typeface="+mn-lt"/>
                        </a:rPr>
                        <a:t> внешних линий</a:t>
                      </a:r>
                      <a:r>
                        <a:rPr lang="en-US" altLang="ko-KR" sz="1000" dirty="0" smtClean="0">
                          <a:latin typeface="+mn-lt"/>
                        </a:rPr>
                        <a:t>*</a:t>
                      </a:r>
                      <a:r>
                        <a:rPr lang="en-US" altLang="ko-KR" sz="1000" baseline="30000" dirty="0" smtClean="0">
                          <a:latin typeface="+mn-lt"/>
                        </a:rPr>
                        <a:t>2</a:t>
                      </a:r>
                      <a:endParaRPr lang="ko-KR" altLang="en-US" sz="1000" b="1" baseline="30000" dirty="0">
                        <a:latin typeface="+mn-lt"/>
                      </a:endParaRP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n-lt"/>
                        </a:rPr>
                        <a:t>BRIU2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PRIU</a:t>
                      </a: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COIU2 / COIU4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BRIU1 / BRIU2 / BRIU4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PRIU</a:t>
                      </a:r>
                      <a:endParaRPr lang="ko-KR" altLang="en-US" sz="1000" dirty="0">
                        <a:latin typeface="+mn-lt"/>
                      </a:endParaRPr>
                    </a:p>
                  </a:txBody>
                  <a:tcPr marL="68580" marR="68580" marT="27432" marB="27432"/>
                </a:tc>
                <a:extLst>
                  <a:ext uri="{0D108BD9-81ED-4DB2-BD59-A6C34878D82A}">
                    <a16:rowId xmlns:a16="http://schemas.microsoft.com/office/drawing/2014/main" xmlns="" val="2777234680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000" dirty="0" smtClean="0">
                          <a:latin typeface="+mn-lt"/>
                        </a:rPr>
                        <a:t>Платы</a:t>
                      </a:r>
                      <a:r>
                        <a:rPr lang="ru-RU" altLang="ko-KR" sz="1000" baseline="0" dirty="0" smtClean="0">
                          <a:latin typeface="+mn-lt"/>
                        </a:rPr>
                        <a:t> внутренних линий</a:t>
                      </a:r>
                      <a:r>
                        <a:rPr lang="en-US" altLang="ko-KR" sz="1000" dirty="0" smtClean="0">
                          <a:latin typeface="+mn-lt"/>
                        </a:rPr>
                        <a:t>*</a:t>
                      </a:r>
                      <a:r>
                        <a:rPr lang="en-US" altLang="ko-KR" sz="1000" baseline="30000" dirty="0" smtClean="0">
                          <a:latin typeface="+mn-lt"/>
                        </a:rPr>
                        <a:t>2</a:t>
                      </a:r>
                      <a:endParaRPr lang="ko-KR" altLang="en-US" sz="1000" b="1" baseline="30000" dirty="0">
                        <a:latin typeface="+mn-lt"/>
                      </a:endParaRP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n-lt"/>
                        </a:rPr>
                        <a:t>HYB8</a:t>
                      </a:r>
                    </a:p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n-lt"/>
                        </a:rPr>
                        <a:t>DTIB8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SLB16</a:t>
                      </a: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latin typeface="+mn-lt"/>
                        </a:rPr>
                        <a:t>DTIB8 (8DTI + </a:t>
                      </a:r>
                      <a:r>
                        <a:rPr lang="ru-RU" altLang="ko-KR" sz="1000" dirty="0" smtClean="0">
                          <a:latin typeface="+mn-lt"/>
                        </a:rPr>
                        <a:t>дочерний</a:t>
                      </a:r>
                      <a:r>
                        <a:rPr lang="ru-RU" altLang="ko-KR" sz="1000" baseline="0" dirty="0" smtClean="0">
                          <a:latin typeface="+mn-lt"/>
                        </a:rPr>
                        <a:t> слот для </a:t>
                      </a:r>
                      <a:r>
                        <a:rPr lang="en-US" altLang="ko-KR" sz="1000" dirty="0" smtClean="0">
                          <a:latin typeface="+mn-lt"/>
                        </a:rPr>
                        <a:t>SLIU8 </a:t>
                      </a:r>
                      <a:r>
                        <a:rPr lang="ru-RU" altLang="ko-KR" sz="1000" dirty="0" smtClean="0">
                          <a:latin typeface="+mn-lt"/>
                        </a:rPr>
                        <a:t>или</a:t>
                      </a:r>
                      <a:r>
                        <a:rPr lang="en-US" altLang="ko-KR" sz="1000" dirty="0" smtClean="0">
                          <a:latin typeface="+mn-lt"/>
                        </a:rPr>
                        <a:t> </a:t>
                      </a:r>
                      <a:r>
                        <a:rPr lang="en-US" altLang="ko-KR" sz="1000" dirty="0">
                          <a:latin typeface="+mn-lt"/>
                        </a:rPr>
                        <a:t>COIU2/4)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SLIB8 (8SLI + </a:t>
                      </a:r>
                      <a:r>
                        <a:rPr lang="ru-RU" altLang="ko-KR" sz="1000" dirty="0" smtClean="0">
                          <a:latin typeface="+mn-lt"/>
                        </a:rPr>
                        <a:t>дочерний</a:t>
                      </a:r>
                      <a:r>
                        <a:rPr lang="ru-RU" altLang="ko-KR" sz="1000" baseline="0" dirty="0" smtClean="0">
                          <a:latin typeface="+mn-lt"/>
                        </a:rPr>
                        <a:t> слот для </a:t>
                      </a:r>
                      <a:r>
                        <a:rPr lang="en-US" altLang="ko-KR" sz="1000" dirty="0" smtClean="0">
                          <a:latin typeface="+mn-lt"/>
                        </a:rPr>
                        <a:t>SLIU8 </a:t>
                      </a:r>
                      <a:r>
                        <a:rPr lang="ru-RU" altLang="ko-KR" sz="1000" dirty="0" smtClean="0">
                          <a:latin typeface="+mn-lt"/>
                        </a:rPr>
                        <a:t>или</a:t>
                      </a:r>
                      <a:r>
                        <a:rPr lang="en-US" altLang="ko-KR" sz="1000" dirty="0" smtClean="0">
                          <a:latin typeface="+mn-lt"/>
                        </a:rPr>
                        <a:t> COIU2/4)</a:t>
                      </a:r>
                      <a:endParaRPr lang="en-US" altLang="ko-KR" sz="1000" dirty="0">
                        <a:latin typeface="+mn-lt"/>
                      </a:endParaRP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SLIU8</a:t>
                      </a:r>
                    </a:p>
                  </a:txBody>
                  <a:tcPr marL="68580" marR="68580" marT="27432" marB="27432"/>
                </a:tc>
                <a:extLst>
                  <a:ext uri="{0D108BD9-81ED-4DB2-BD59-A6C34878D82A}">
                    <a16:rowId xmlns:a16="http://schemas.microsoft.com/office/drawing/2014/main" xmlns="" val="2216500144"/>
                  </a:ext>
                </a:extLst>
              </a:tr>
              <a:tr h="627765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000" dirty="0" smtClean="0">
                          <a:latin typeface="+mn-lt"/>
                        </a:rPr>
                        <a:t>Другое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WTIB4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VVMU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MEMU / MEMU2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MODU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RMB</a:t>
                      </a: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-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VOIB48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MEMU / MEMU2 *</a:t>
                      </a:r>
                      <a:r>
                        <a:rPr lang="en-US" altLang="ko-KR" sz="1000" baseline="30000" dirty="0">
                          <a:latin typeface="+mn-lt"/>
                        </a:rPr>
                        <a:t>1</a:t>
                      </a:r>
                      <a:endParaRPr lang="en-US" altLang="ko-KR" sz="1000" dirty="0">
                        <a:latin typeface="+mn-lt"/>
                      </a:endParaRP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MODU *</a:t>
                      </a:r>
                      <a:r>
                        <a:rPr lang="en-US" altLang="ko-KR" sz="1000" baseline="30000" dirty="0">
                          <a:latin typeface="+mn-lt"/>
                        </a:rPr>
                        <a:t>1</a:t>
                      </a:r>
                      <a:endParaRPr lang="en-US" altLang="ko-KR" sz="1000" dirty="0">
                        <a:latin typeface="+mn-lt"/>
                      </a:endParaRP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RMB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MISU </a:t>
                      </a:r>
                      <a:r>
                        <a:rPr lang="en-US" altLang="ko-KR" sz="1000" dirty="0" smtClean="0">
                          <a:latin typeface="+mn-lt"/>
                        </a:rPr>
                        <a:t>(1 </a:t>
                      </a:r>
                      <a:r>
                        <a:rPr lang="en-US" altLang="ko-KR" sz="1000" dirty="0">
                          <a:latin typeface="+mn-lt"/>
                        </a:rPr>
                        <a:t>Ext MOH, 1 Page, </a:t>
                      </a:r>
                      <a:r>
                        <a:rPr lang="en-US" altLang="ko-KR" sz="1000" dirty="0" smtClean="0">
                          <a:latin typeface="+mn-lt"/>
                        </a:rPr>
                        <a:t>1</a:t>
                      </a:r>
                      <a:r>
                        <a:rPr lang="en-US" altLang="ko-KR" sz="1000" baseline="0" dirty="0" smtClean="0">
                          <a:latin typeface="+mn-lt"/>
                        </a:rPr>
                        <a:t> Alarm, </a:t>
                      </a:r>
                      <a:r>
                        <a:rPr lang="en-US" altLang="ko-KR" sz="1000" dirty="0" smtClean="0">
                          <a:latin typeface="+mn-lt"/>
                        </a:rPr>
                        <a:t>3 </a:t>
                      </a:r>
                      <a:r>
                        <a:rPr lang="en-US" altLang="ko-KR" sz="1000" dirty="0">
                          <a:latin typeface="+mn-lt"/>
                        </a:rPr>
                        <a:t>Relays, 1 RS232, 1 USB)</a:t>
                      </a:r>
                    </a:p>
                  </a:txBody>
                  <a:tcPr marL="68580" marR="68580" marT="27432" marB="27432"/>
                </a:tc>
                <a:extLst>
                  <a:ext uri="{0D108BD9-81ED-4DB2-BD59-A6C34878D82A}">
                    <a16:rowId xmlns:a16="http://schemas.microsoft.com/office/drawing/2014/main" xmlns="" val="1535243255"/>
                  </a:ext>
                </a:extLst>
              </a:tr>
              <a:tr h="331650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000" dirty="0" smtClean="0">
                          <a:latin typeface="+mn-lt"/>
                        </a:rPr>
                        <a:t>Другое</a:t>
                      </a:r>
                      <a:endParaRPr lang="ko-KR" altLang="en-US" sz="1000" b="1" dirty="0">
                        <a:latin typeface="+mn-lt"/>
                      </a:endParaRP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000" dirty="0">
                        <a:latin typeface="+mn-lt"/>
                      </a:endParaRPr>
                    </a:p>
                  </a:txBody>
                  <a:tcPr marL="68580" marR="68580" marT="27432" marB="27432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KCC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BATTCABLE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EXPCABLE</a:t>
                      </a:r>
                    </a:p>
                    <a:p>
                      <a:pPr algn="l" latinLnBrk="1"/>
                      <a:r>
                        <a:rPr lang="en-US" altLang="ko-KR" sz="1000" dirty="0">
                          <a:latin typeface="+mn-lt"/>
                        </a:rPr>
                        <a:t>SPLITTER (1xRJ45 to 4xRJ11) – </a:t>
                      </a:r>
                      <a:r>
                        <a:rPr lang="ru-RU" altLang="ko-KR" sz="1000" dirty="0" smtClean="0">
                          <a:latin typeface="+mn-lt"/>
                        </a:rPr>
                        <a:t>по запросу</a:t>
                      </a:r>
                      <a:endParaRPr lang="en-US" altLang="ko-KR" sz="10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68580" marR="68580" marT="27432" marB="27432"/>
                </a:tc>
                <a:extLst>
                  <a:ext uri="{0D108BD9-81ED-4DB2-BD59-A6C34878D82A}">
                    <a16:rowId xmlns:a16="http://schemas.microsoft.com/office/drawing/2014/main" xmlns="" val="413221422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99B6A88-B414-4AD9-8ECC-178ACFE103AE}"/>
              </a:ext>
            </a:extLst>
          </p:cNvPr>
          <p:cNvSpPr txBox="1"/>
          <p:nvPr/>
        </p:nvSpPr>
        <p:spPr>
          <a:xfrm>
            <a:off x="901658" y="5791814"/>
            <a:ext cx="602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i="1" dirty="0"/>
              <a:t>*</a:t>
            </a:r>
            <a:r>
              <a:rPr lang="en-US" altLang="ko-KR" sz="900" i="1" baseline="30000" dirty="0"/>
              <a:t>1  </a:t>
            </a:r>
            <a:r>
              <a:rPr lang="en-US" sz="900" i="1" dirty="0"/>
              <a:t>: </a:t>
            </a:r>
            <a:r>
              <a:rPr lang="ru-RU" sz="900" i="1" dirty="0" smtClean="0"/>
              <a:t>опции от </a:t>
            </a:r>
            <a:r>
              <a:rPr lang="en-US" sz="900" i="1" dirty="0" smtClean="0"/>
              <a:t>eMG80</a:t>
            </a:r>
            <a:endParaRPr lang="en-US" sz="900" i="1" dirty="0"/>
          </a:p>
          <a:p>
            <a:r>
              <a:rPr lang="en-US" altLang="ko-KR" sz="900" i="1" dirty="0"/>
              <a:t>*</a:t>
            </a:r>
            <a:r>
              <a:rPr lang="en-US" altLang="ko-KR" sz="900" i="1" baseline="30000" dirty="0"/>
              <a:t>2  </a:t>
            </a:r>
            <a:r>
              <a:rPr lang="en-US" sz="900" i="1" dirty="0"/>
              <a:t>: </a:t>
            </a:r>
            <a:r>
              <a:rPr lang="ru-RU" sz="900" i="1" dirty="0" smtClean="0"/>
              <a:t>могут быть использованы </a:t>
            </a:r>
            <a:r>
              <a:rPr lang="en-US" sz="900" i="1" dirty="0" smtClean="0"/>
              <a:t>UCP </a:t>
            </a:r>
            <a:r>
              <a:rPr lang="ru-RU" sz="900" i="1" dirty="0" smtClean="0"/>
              <a:t>шлюзы для внутренних или внешних в рамках максимальной емкости системы</a:t>
            </a:r>
            <a:r>
              <a:rPr lang="en-US" sz="900" i="1" dirty="0" smtClean="0"/>
              <a:t>.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3486432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204" y="680596"/>
            <a:ext cx="327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Базовый блок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1" y="1187865"/>
            <a:ext cx="7770827" cy="484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19700" y="5625697"/>
            <a:ext cx="163671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KSUD/KSUS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4910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93442" y="189287"/>
            <a:ext cx="8157117" cy="595124"/>
          </a:xfrm>
        </p:spPr>
        <p:txBody>
          <a:bodyPr>
            <a:normAutofit/>
          </a:bodyPr>
          <a:lstStyle/>
          <a:p>
            <a:r>
              <a:rPr lang="ru-RU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Обзор системы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eMG100</a:t>
            </a:r>
            <a:endParaRPr lang="ko-KR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0204" y="680596"/>
            <a:ext cx="32734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Модули внешних линий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2" y="1513180"/>
            <a:ext cx="3745227" cy="16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15" y="1614143"/>
            <a:ext cx="2641071" cy="118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2" y="4049235"/>
            <a:ext cx="3522336" cy="162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81424" y="4626189"/>
            <a:ext cx="520622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PRIU</a:t>
            </a:r>
            <a:endParaRPr lang="ru-RU" sz="1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01093" y="1429477"/>
            <a:ext cx="16367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COIU2/4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23380" y="3685106"/>
            <a:ext cx="16367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PRIU*</a:t>
            </a:r>
            <a:endParaRPr lang="ru-RU" b="1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544" y="4108618"/>
            <a:ext cx="3522336" cy="162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477713" y="4677026"/>
            <a:ext cx="811849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b="1" dirty="0" smtClean="0"/>
              <a:t>B</a:t>
            </a:r>
            <a:r>
              <a:rPr lang="en-US" sz="1000" b="1" dirty="0" smtClean="0"/>
              <a:t>RIU1/2/4</a:t>
            </a:r>
            <a:endParaRPr lang="ru-RU" sz="1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73802" y="3744489"/>
            <a:ext cx="163671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BRIU1/2/4*</a:t>
            </a:r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9B6A88-B414-4AD9-8ECC-178ACFE103AE}"/>
              </a:ext>
            </a:extLst>
          </p:cNvPr>
          <p:cNvSpPr txBox="1"/>
          <p:nvPr/>
        </p:nvSpPr>
        <p:spPr>
          <a:xfrm>
            <a:off x="5457149" y="6011866"/>
            <a:ext cx="1435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i="1" dirty="0" smtClean="0"/>
              <a:t>*</a:t>
            </a:r>
            <a:r>
              <a:rPr lang="en-US" altLang="ko-KR" sz="900" i="1" baseline="30000" dirty="0"/>
              <a:t> </a:t>
            </a:r>
            <a:r>
              <a:rPr lang="ru-RU" sz="900" i="1" dirty="0" smtClean="0"/>
              <a:t>Только в базовом блоке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756832137"/>
      </p:ext>
    </p:extLst>
  </p:cSld>
  <p:clrMapOvr>
    <a:masterClrMapping/>
  </p:clrMapOvr>
</p:sld>
</file>

<file path=ppt/theme/theme1.xml><?xml version="1.0" encoding="utf-8"?>
<a:theme xmlns:a="http://schemas.openxmlformats.org/drawingml/2006/main" name="Ericsson-LG Enterprise PPT [normal] 170417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ricsson-LG Enterprise PPT [normal] 170417" id="{CD264A2A-868F-45C4-A13C-26222CE37C70}" vid="{1475069C-D599-495A-9BB5-390F75AB4869}"/>
    </a:ext>
  </a:extLst>
</a:theme>
</file>

<file path=ppt/theme/theme2.xml><?xml version="1.0" encoding="utf-8"?>
<a:theme xmlns:a="http://schemas.openxmlformats.org/drawingml/2006/main" name="A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ricsson-LG Enterprise PPT [normal] 170330" id="{3E11BB21-1F47-416C-B9B2-E9C2888E6D6E}" vid="{C0677793-CA41-4847-8533-9EBE115E41F4}"/>
    </a:ext>
  </a:extLst>
</a:theme>
</file>

<file path=ppt/theme/theme3.xml><?xml version="1.0" encoding="utf-8"?>
<a:theme xmlns:a="http://schemas.openxmlformats.org/drawingml/2006/main" name="B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">
  <a:themeElements>
    <a:clrScheme name="사용자 지정 1">
      <a:dk1>
        <a:srgbClr val="000000"/>
      </a:dk1>
      <a:lt1>
        <a:srgbClr val="FFFFFF"/>
      </a:lt1>
      <a:dk2>
        <a:srgbClr val="E66319"/>
      </a:dk2>
      <a:lt2>
        <a:srgbClr val="BC791C"/>
      </a:lt2>
      <a:accent1>
        <a:srgbClr val="7B7E82"/>
      </a:accent1>
      <a:accent2>
        <a:srgbClr val="BFBCBC"/>
      </a:accent2>
      <a:accent3>
        <a:srgbClr val="F8BD09"/>
      </a:accent3>
      <a:accent4>
        <a:srgbClr val="6DBB30"/>
      </a:accent4>
      <a:accent5>
        <a:srgbClr val="7A1979"/>
      </a:accent5>
      <a:accent6>
        <a:srgbClr val="0F2342"/>
      </a:accent6>
      <a:hlink>
        <a:srgbClr val="043EFF"/>
      </a:hlink>
      <a:folHlink>
        <a:srgbClr val="6F0098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C8F31E74DF74E8FCFF284B4431CE2" ma:contentTypeVersion="11" ma:contentTypeDescription="Create a new document." ma:contentTypeScope="" ma:versionID="da88c4203b23b3b90aa0f3dab65da4f9">
  <xsd:schema xmlns:xsd="http://www.w3.org/2001/XMLSchema" xmlns:xs="http://www.w3.org/2001/XMLSchema" xmlns:p="http://schemas.microsoft.com/office/2006/metadata/properties" xmlns:ns3="f0c1c198-6772-4070-9fed-c99b54821fd3" xmlns:ns4="caa248ac-567e-4f8a-83ad-95641c120e6c" targetNamespace="http://schemas.microsoft.com/office/2006/metadata/properties" ma:root="true" ma:fieldsID="564f187f5c2c4685ff5656efa1f8dca5" ns3:_="" ns4:_="">
    <xsd:import namespace="f0c1c198-6772-4070-9fed-c99b54821fd3"/>
    <xsd:import namespace="caa248ac-567e-4f8a-83ad-95641c120e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Details" minOccurs="0"/>
                <xsd:element ref="ns4:SharedWithUser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1c198-6772-4070-9fed-c99b54821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248ac-567e-4f8a-83ad-95641c120e6c" elementFormDefault="qualified">
    <xsd:import namespace="http://schemas.microsoft.com/office/2006/documentManagement/types"/>
    <xsd:import namespace="http://schemas.microsoft.com/office/infopath/2007/PartnerControls"/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85E07D-AF9F-476A-B210-4AA8B4FEDD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845BB2-52E8-4655-9A3B-BBA2DBE817E2}">
  <ds:schemaRefs>
    <ds:schemaRef ds:uri="http://purl.org/dc/elements/1.1/"/>
    <ds:schemaRef ds:uri="http://schemas.microsoft.com/office/2006/documentManagement/types"/>
    <ds:schemaRef ds:uri="caa248ac-567e-4f8a-83ad-95641c120e6c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f0c1c198-6772-4070-9fed-c99b54821fd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F863ABA-3043-4A5C-BD00-602F567A4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c1c198-6772-4070-9fed-c99b54821fd3"/>
    <ds:schemaRef ds:uri="caa248ac-567e-4f8a-83ad-95641c120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Ericsson-LG Enterprise PPT [Standard] 20170417</Template>
  <TotalTime>94138</TotalTime>
  <Words>2124</Words>
  <Application>Microsoft Office PowerPoint</Application>
  <PresentationFormat>Экран (4:3)</PresentationFormat>
  <Paragraphs>697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Ericsson-LG Enterprise PPT [normal] 170417</vt:lpstr>
      <vt:lpstr>A</vt:lpstr>
      <vt:lpstr>B</vt:lpstr>
      <vt:lpstr>C</vt:lpstr>
      <vt:lpstr>D</vt:lpstr>
      <vt:lpstr>E</vt:lpstr>
      <vt:lpstr>Новые продукты iPECS 2020 Best in Class Hybrid Communications Solution</vt:lpstr>
      <vt:lpstr>Презентация PowerPoint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Обзор системы eMG100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opportunity study for IP-DECT</dc:title>
  <dc:creator>Keunsup Choi</dc:creator>
  <cp:lastModifiedBy>Butsev</cp:lastModifiedBy>
  <cp:revision>2689</cp:revision>
  <cp:lastPrinted>2018-07-12T00:16:48Z</cp:lastPrinted>
  <dcterms:created xsi:type="dcterms:W3CDTF">2017-12-11T05:03:33Z</dcterms:created>
  <dcterms:modified xsi:type="dcterms:W3CDTF">2020-02-03T09:47:42Z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0x0101003C4C8F31E74DF74E8FCFF284B4431CE2</vt:lpwstr>
  </property>
</Properties>
</file>