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60" r:id="rId2"/>
    <p:sldMasterId id="2147483706" r:id="rId3"/>
    <p:sldMasterId id="2147483668" r:id="rId4"/>
    <p:sldMasterId id="2147483675" r:id="rId5"/>
    <p:sldMasterId id="2147483682" r:id="rId6"/>
    <p:sldMasterId id="2147483689" r:id="rId7"/>
    <p:sldMasterId id="2147483697" r:id="rId8"/>
  </p:sldMasterIdLst>
  <p:notesMasterIdLst>
    <p:notesMasterId r:id="rId21"/>
  </p:notesMasterIdLst>
  <p:sldIdLst>
    <p:sldId id="276" r:id="rId9"/>
    <p:sldId id="342" r:id="rId10"/>
    <p:sldId id="311" r:id="rId11"/>
    <p:sldId id="312" r:id="rId12"/>
    <p:sldId id="313" r:id="rId13"/>
    <p:sldId id="314" r:id="rId14"/>
    <p:sldId id="391" r:id="rId15"/>
    <p:sldId id="341" r:id="rId16"/>
    <p:sldId id="392" r:id="rId17"/>
    <p:sldId id="343" r:id="rId18"/>
    <p:sldId id="317" r:id="rId19"/>
    <p:sldId id="3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EF1F-0B22-408A-AA85-3EA3CC972AD3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1970-3A75-429B-818B-A30E14E63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74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09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E73C-ACB9-40C3-940C-C0012BF54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DB61D-481D-40F4-8FE6-880A99BB1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34A8-4B02-4271-A96F-B7FCF8A3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58D4-9F87-4344-859D-87619AF9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B7C3-05BD-487B-811E-42492393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3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4FB8-0928-4756-B232-FA2C1A2E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336D-2CF8-446F-AD69-0B7D7C3D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6C4E9-FA83-430E-BF07-1E832A4F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7791A-2A1A-40BD-97B5-23547F25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602A-73C0-412D-9AB8-3E477937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07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40C9-06E4-4247-98A5-0AE266F1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7989-A5BB-4822-90FD-2D58ECF9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78FB-FB8E-4D73-8772-D23BE615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57889-5D88-4187-9766-FD3CE7F0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B5F1C-0DE5-41A1-A069-256F998F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28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7112-4CC4-492F-96C9-C01B7D59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E598-63D5-4827-88A1-300182EE9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A7A8F-E26F-4FBE-B6A8-D812E3C4F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876C1-79A0-4A01-AE16-619BA6A7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590B5-6A3B-47A5-B897-6A7F694B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F1521-8A71-45FA-87B6-DFC53B6C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34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2546-3B96-410F-8142-53E0BCA7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C45B-45CC-4E5A-8478-7AAEF1DF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7B2CC-1BDB-44B4-B0EA-2B21EF18A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01CB9-C767-44CB-9944-6AC4EE552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57B4C-398C-4338-974E-934CF5B87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53D30-8A41-41D4-88A8-8FEB89AF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3BC4A-D355-49F8-9552-12D5D92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B7F53-E880-4422-ACBE-0D913CA3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14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5FAA-A9A6-4851-AE0B-969B7015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486E4-5DE0-4CB0-986A-1861E447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81ADC-3DF8-48A5-BF1E-B0ADA952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2FFC2-45FA-47A9-B765-3D2105E1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76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BE285-E29C-4882-87CF-A842DDC3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9A4F2-0032-4E1B-920C-A5CDF5A6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0EC3-1726-402A-839A-BF124DDA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09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629F-06AD-4388-9014-547EAF94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685C-7F6B-4043-9972-DA0030E8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E97A0-B79D-47A7-999B-EBFCC1662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99E78-9C24-4B55-BD68-CFAF5C21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ADF5-1250-4EB4-9A2D-E5D3BAAD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BBD40-F317-4A45-85C6-192C3E6E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87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C5E5-0451-430F-803F-8E3A1F2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EBCA6-0010-4DF8-BA52-1AA946955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03BA5-E4B7-4047-A900-1D1716CCC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2BB58-4615-47EA-9CB5-DEFE009C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64CA9-F25F-46D6-A767-75891751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084D9-9E3E-461F-A7F5-27BAD6D4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96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E58A-1601-45E1-B086-1955E2DF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7AAE0-5656-44F0-AA7A-A96719B6E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4E99-1834-456F-B93B-1CBD8F21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18D8-8EFE-45F0-A38F-C37BDF7A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21DF-BD4E-4098-ADF1-2C7E5BC9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68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1" name="직사각형 20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28583-B4A0-4ADF-82ED-8EAC63107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372B0-DF57-4C6E-9AAA-E8295874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C1EE0-A8EB-46F8-9502-597C112E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157C-486E-48F3-B629-8661C2FF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9ECF-D449-496B-BB9C-8C774715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00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>
              <a:solidFill>
                <a:schemeClr val="accent3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2" name="직사각형 21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3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1" name="직사각형 10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476550" indent="0">
              <a:buClrTx/>
              <a:buFont typeface="+mj-lt"/>
              <a:buNone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7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5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7" name="직사각형 16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7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1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1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1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9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9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6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8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1" name="직사각형 10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3" name="직사각형 12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0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9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307231" tIns="94532" rIns="60027" bIns="30014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9" y="1603384"/>
            <a:ext cx="8278384" cy="2041692"/>
          </a:xfrm>
          <a:prstGeom prst="rect">
            <a:avLst/>
          </a:prstGeom>
        </p:spPr>
        <p:txBody>
          <a:bodyPr lIns="409641">
            <a:normAutofit/>
          </a:bodyPr>
          <a:lstStyle>
            <a:lvl1pPr>
              <a:defRPr sz="2925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/>
              <a:t>UC SOLUTION</a:t>
            </a:r>
            <a:br>
              <a:rPr lang="en-US" altLang="ko-KR" dirty="0"/>
            </a:br>
            <a:r>
              <a:rPr lang="en-US" altLang="ko-KR" dirty="0"/>
              <a:t>IP Enterprise</a:t>
            </a:r>
            <a:br>
              <a:rPr lang="en-US" altLang="ko-KR" dirty="0"/>
            </a:br>
            <a:r>
              <a:rPr lang="en-US" altLang="ko-KR" dirty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17" y="6296086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6" y="248697"/>
            <a:ext cx="1058379" cy="561755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3" y="5649543"/>
            <a:ext cx="4342008" cy="376545"/>
          </a:xfrm>
          <a:prstGeom prst="rect">
            <a:avLst/>
          </a:prstGeom>
        </p:spPr>
        <p:txBody>
          <a:bodyPr vert="horz" lIns="0" tIns="0" rIns="79866" bIns="39933">
            <a:noAutofit/>
          </a:bodyPr>
          <a:lstStyle>
            <a:lvl1pPr marL="0" indent="0">
              <a:spcBef>
                <a:spcPts val="284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Name_[</a:t>
            </a:r>
            <a:r>
              <a:rPr lang="en-US" altLang="ko-KR" dirty="0" err="1"/>
              <a:t>arial</a:t>
            </a:r>
            <a:r>
              <a:rPr lang="en-US" altLang="ko-KR" dirty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3" y="6056115"/>
            <a:ext cx="4342008" cy="386158"/>
          </a:xfrm>
          <a:prstGeom prst="rect">
            <a:avLst/>
          </a:prstGeom>
        </p:spPr>
        <p:txBody>
          <a:bodyPr vert="horz" lIns="0" tIns="0" rIns="79866" bIns="39933">
            <a:noAutofit/>
          </a:bodyPr>
          <a:lstStyle>
            <a:lvl1pPr marL="0" marR="0" indent="0" algn="l" defTabSz="300171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300171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/>
              <a:t>Date_[</a:t>
            </a:r>
            <a:r>
              <a:rPr lang="en-US" altLang="ko-KR" dirty="0" err="1"/>
              <a:t>arial</a:t>
            </a:r>
            <a:r>
              <a:rPr lang="en-US" altLang="ko-KR" dirty="0"/>
              <a:t> 24pt]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13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3" y="4100668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284"/>
              </a:spcBef>
              <a:buNone/>
              <a:defRPr sz="1350" baseline="0"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9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641" tIns="126042" anchor="ctr" anchorCtr="0">
            <a:normAutofit/>
          </a:bodyPr>
          <a:lstStyle>
            <a:lvl1pPr algn="l" latinLnBrk="0" hangingPunct="0">
              <a:defRPr sz="2925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/>
              <a:t>UC SOLUTION</a:t>
            </a:r>
            <a:br>
              <a:rPr lang="en-US" altLang="ko-KR" dirty="0"/>
            </a:br>
            <a:r>
              <a:rPr lang="en-US" altLang="ko-KR" dirty="0"/>
              <a:t>IP Enterprise</a:t>
            </a:r>
            <a:br>
              <a:rPr lang="en-US" altLang="ko-KR" dirty="0"/>
            </a:br>
            <a:r>
              <a:rPr lang="en-US" altLang="ko-KR" dirty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47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17" y="6296086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8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659" anchor="ctr" anchorCtr="0">
            <a:normAutofit/>
          </a:bodyPr>
          <a:lstStyle>
            <a:lvl1pPr marL="0" indent="0">
              <a:buNone/>
              <a:defRPr sz="225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  <a:r>
              <a:rPr lang="en-US" altLang="ko-KR" dirty="0"/>
              <a:t>_[</a:t>
            </a:r>
            <a:r>
              <a:rPr lang="en-US" altLang="ko-KR" dirty="0" err="1"/>
              <a:t>iPECS</a:t>
            </a:r>
            <a:r>
              <a:rPr lang="en-US" altLang="ko-KR" dirty="0"/>
              <a:t> 30pt]</a:t>
            </a:r>
            <a:endParaRPr 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/>
              <a:t>Sub headline</a:t>
            </a:r>
            <a:endParaRPr lang="ko-KR" altLang="en-US" dirty="0"/>
          </a:p>
        </p:txBody>
      </p:sp>
      <p:sp>
        <p:nvSpPr>
          <p:cNvPr id="6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1" y="1857364"/>
            <a:ext cx="8001000" cy="4214842"/>
          </a:xfrm>
        </p:spPr>
        <p:txBody>
          <a:bodyPr/>
          <a:lstStyle>
            <a:lvl1pPr latinLnBrk="0">
              <a:defRPr>
                <a:latin typeface="+mn-lt"/>
              </a:defRPr>
            </a:lvl1pPr>
            <a:lvl2pPr marL="487784" indent="-187609" latinLnBrk="0">
              <a:buFont typeface="Arial"/>
              <a:buChar char="•"/>
              <a:defRPr>
                <a:latin typeface="+mn-lt"/>
              </a:defRPr>
            </a:lvl2pPr>
            <a:lvl3pPr marL="857172" indent="-256821">
              <a:buFont typeface="AppleGothic"/>
              <a:buChar char="-"/>
              <a:defRPr/>
            </a:lvl3pPr>
            <a:lvl4pPr marL="1157350" indent="-256821">
              <a:buFont typeface="Wingdings" charset="2"/>
              <a:buChar char="ü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102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70" y="256718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027" tIns="30014" rIns="60027" bIns="30014"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7" y="1749261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5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8" y="2929696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6" y="248697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+mn-lt"/>
                <a:ea typeface="맑은 고딕" charset="-127"/>
              </a:defRPr>
            </a:lvl1pPr>
            <a:lvl2pPr>
              <a:defRPr baseline="0">
                <a:latin typeface="+mn-lt"/>
                <a:ea typeface="맑은 고딕" charset="-127"/>
              </a:defRPr>
            </a:lvl2pPr>
            <a:lvl3pPr>
              <a:defRPr baseline="0">
                <a:latin typeface="+mn-lt"/>
                <a:ea typeface="맑은 고딕" charset="-127"/>
              </a:defRPr>
            </a:lvl3pPr>
            <a:lvl4pPr>
              <a:defRPr baseline="0">
                <a:latin typeface="+mn-lt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_-.png">
            <a:extLst>
              <a:ext uri="{FF2B5EF4-FFF2-40B4-BE49-F238E27FC236}">
                <a16:creationId xmlns:a16="http://schemas.microsoft.com/office/drawing/2014/main" id="{093E9E8F-50CA-409D-A310-4CB485BA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296025"/>
            <a:ext cx="1087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67872" y="1921708"/>
            <a:ext cx="8008256" cy="4243564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623888" indent="-223838">
              <a:buFont typeface="Arial" panose="020B0604020202020204" pitchFamily="34" charset="0"/>
              <a:buChar char="›"/>
              <a:tabLst>
                <a:tab pos="623888" algn="l"/>
              </a:tabLst>
              <a:defRPr sz="1800">
                <a:latin typeface="+mj-lt"/>
              </a:defRPr>
            </a:lvl2pPr>
            <a:lvl3pPr marL="896938" indent="-17938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3pPr>
            <a:lvl4pPr marL="1162050" indent="-179388">
              <a:buClr>
                <a:schemeClr val="tx2"/>
              </a:buClr>
              <a:buFont typeface="Arial" panose="020B0604020202020204" pitchFamily="34" charset="0"/>
              <a:buChar char="−"/>
              <a:defRPr sz="1600">
                <a:latin typeface="+mj-lt"/>
                <a:cs typeface="Arial" panose="020B0604020202020204" pitchFamily="34" charset="0"/>
              </a:defRPr>
            </a:lvl4pPr>
            <a:lvl5pPr marL="1341438" indent="-179388">
              <a:buClr>
                <a:schemeClr val="tx2"/>
              </a:buClr>
              <a:buFont typeface="Arial" panose="020B0604020202020204" pitchFamily="34" charset="0"/>
              <a:buChar char=".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9144000" cy="692727"/>
          </a:xfr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418" anchor="ctr"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altLang="ko-KR" dirty="0"/>
              <a:t>Edit Master text styles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4A7D404-AE7E-4A9D-8D94-5FBC5D36734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© Ericsson-LG Enterprise Co., Ltd. 2015  | Confidential  |                             |                    / </a:t>
            </a:r>
            <a:endParaRPr lang="en-US" dirty="0">
              <a:solidFill>
                <a:srgbClr val="7B7E82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D59A681-642E-4F17-8714-C8D1D5D5B30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altLang="ko-KR"/>
              <a:t>2015. 00. 00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50328D0-99D9-40DA-B30D-FA93A819718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22AEB00-F308-4DB9-AFF8-D976FD160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9144000" cy="692727"/>
          </a:xfr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418" anchor="ctr"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altLang="ko-KR" dirty="0"/>
              <a:t>Edit Master text styles</a:t>
            </a:r>
          </a:p>
        </p:txBody>
      </p:sp>
      <p:sp>
        <p:nvSpPr>
          <p:cNvPr id="7" name="Title 22"/>
          <p:cNvSpPr>
            <a:spLocks noGrp="1"/>
          </p:cNvSpPr>
          <p:nvPr>
            <p:ph type="title"/>
          </p:nvPr>
        </p:nvSpPr>
        <p:spPr>
          <a:xfrm>
            <a:off x="568325" y="1165225"/>
            <a:ext cx="8007350" cy="584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67872" y="1921708"/>
            <a:ext cx="5083628" cy="4243564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623888" indent="-223838">
              <a:buFont typeface="Arial" panose="020B0604020202020204" pitchFamily="34" charset="0"/>
              <a:buChar char="›"/>
              <a:tabLst>
                <a:tab pos="623888" algn="l"/>
              </a:tabLst>
              <a:defRPr sz="1800">
                <a:latin typeface="+mj-lt"/>
              </a:defRPr>
            </a:lvl2pPr>
            <a:lvl3pPr marL="896938" indent="-17938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3pPr>
            <a:lvl4pPr marL="1162050" indent="-179388">
              <a:buClr>
                <a:schemeClr val="tx2"/>
              </a:buClr>
              <a:buFont typeface="Arial" panose="020B0604020202020204" pitchFamily="34" charset="0"/>
              <a:buChar char="−"/>
              <a:defRPr sz="1600">
                <a:latin typeface="+mj-lt"/>
                <a:cs typeface="Arial" panose="020B0604020202020204" pitchFamily="34" charset="0"/>
              </a:defRPr>
            </a:lvl4pPr>
            <a:lvl5pPr marL="1341438" indent="-179388">
              <a:buClr>
                <a:schemeClr val="tx2"/>
              </a:buClr>
              <a:buFont typeface="Arial" panose="020B0604020202020204" pitchFamily="34" charset="0"/>
              <a:buChar char=".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20022" y="1916718"/>
            <a:ext cx="2884426" cy="4224589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B91475D-917F-4476-8E1C-DB53E17B84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Ericsson-LG Enterprise Co., Ltd. 2015  | Confidential  |                             |                    / </a:t>
            </a:r>
            <a:endParaRPr lang="en-US" dirty="0">
              <a:solidFill>
                <a:srgbClr val="7B7E82"/>
              </a:solidFill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DA25A5D-7630-493C-96C1-68EB4DB41BD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2015. 00. 00</a:t>
            </a:r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337B58-1DD5-4031-8288-96A8292F9D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652E521-F6FF-46AF-8208-EAD3181040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40886E93-399D-4904-95CA-6956D88AD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30188"/>
            <a:ext cx="10874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A7B41289-531C-40B0-8A33-8F596124B3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928938"/>
            <a:ext cx="32448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4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sp>
        <p:nvSpPr>
          <p:cNvPr id="6" name="직사각형 5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638175" y="1552637"/>
            <a:ext cx="78676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b="1" dirty="0"/>
              <a:t>Ericsson-LG</a:t>
            </a:r>
            <a:br>
              <a:rPr kumimoji="1" lang="en-US" altLang="ko-KR" b="1" dirty="0"/>
            </a:br>
            <a:r>
              <a:rPr kumimoji="1" lang="en-US" altLang="ko-KR" b="1" dirty="0"/>
              <a:t>Enterprise</a:t>
            </a:r>
            <a:endParaRPr kumimoji="1" lang="ko-KR" altLang="en-US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2018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2018. 4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703" r:id="rId6"/>
    <p:sldLayoutId id="2147483704" r:id="rId7"/>
    <p:sldLayoutId id="2147483705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5E957-DAB7-4A7B-A1D0-E46063F5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FE20E-C669-4290-A383-FBED66EC6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A767-9D2D-433D-8A5A-2DEA0BAF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7F6D-239A-45C1-BFC4-9C7D644D28C5}" type="datetimeFigureOut">
              <a:rPr lang="ko-KR" altLang="en-US" smtClean="0"/>
              <a:t>2019-02-25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6AD64-C6FA-4CD4-8D60-1485BF767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601F-F399-4CBA-8230-789FD02E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50EB-ACFB-429C-9C7E-0F0A16885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6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3" y="1857365"/>
            <a:ext cx="8001056" cy="4286280"/>
          </a:xfrm>
          <a:prstGeom prst="rect">
            <a:avLst/>
          </a:prstGeom>
        </p:spPr>
        <p:txBody>
          <a:bodyPr vert="horz" lIns="91317" tIns="45657" rIns="91317" bIns="4565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3" y="1143014"/>
            <a:ext cx="8001056" cy="619125"/>
          </a:xfrm>
          <a:prstGeom prst="rect">
            <a:avLst/>
          </a:prstGeom>
        </p:spPr>
        <p:txBody>
          <a:bodyPr vert="horz" lIns="91317" tIns="45657" rIns="91317" bIns="45657" rtlCol="0" anchor="ctr">
            <a:normAutofit/>
          </a:bodyPr>
          <a:lstStyle/>
          <a:p>
            <a:r>
              <a:rPr lang="en-US" altLang="ko-KR" dirty="0"/>
              <a:t>Sub headline</a:t>
            </a:r>
            <a:endParaRPr lang="ko-KR" altLang="en-US" dirty="0"/>
          </a:p>
        </p:txBody>
      </p:sp>
      <p:sp>
        <p:nvSpPr>
          <p:cNvPr id="8" name="txtfooterCopy"/>
          <p:cNvSpPr txBox="1">
            <a:spLocks noChangeArrowheads="1"/>
          </p:cNvSpPr>
          <p:nvPr/>
        </p:nvSpPr>
        <p:spPr bwMode="auto">
          <a:xfrm>
            <a:off x="577006" y="6559921"/>
            <a:ext cx="5414069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3926" tIns="34243" rIns="53926" bIns="3424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2016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2   |   Page </a:t>
            </a:r>
            <a:fld id="{35DAAAD0-C267-424A-B292-3C6CD1CAE437}" type="slidenum">
              <a:rPr lang="en-US" altLang="ko-KR" sz="675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sldNum="0" hdr="0" ftr="0" dt="0"/>
  <p:txStyles>
    <p:titleStyle>
      <a:lvl1pPr algn="l" defTabSz="300171" rtl="0" eaLnBrk="1" latinLnBrk="1" hangingPunct="1">
        <a:spcBef>
          <a:spcPct val="0"/>
        </a:spcBef>
        <a:buNone/>
        <a:defRPr sz="1875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225132" marR="0" indent="-225132" algn="l" defTabSz="30017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425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487784" indent="-187609" algn="l" defTabSz="30017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425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857172" indent="-256821" algn="l" defTabSz="300171" rtl="0" eaLnBrk="1" latinLnBrk="1" hangingPunct="1">
        <a:spcBef>
          <a:spcPct val="20000"/>
        </a:spcBef>
        <a:buClr>
          <a:schemeClr val="tx2"/>
        </a:buClr>
        <a:buSzPct val="100000"/>
        <a:buFont typeface="AppleGothic"/>
        <a:buChar char="-"/>
        <a:defRPr sz="14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4545" indent="-214021" algn="l" defTabSz="300171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200698" indent="0" algn="l" defTabSz="300171" rtl="0" eaLnBrk="1" latinLnBrk="1" hangingPunct="1">
        <a:spcBef>
          <a:spcPct val="20000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50961" indent="-150087" algn="l" defTabSz="300171" rtl="0" eaLnBrk="1" latinLnBrk="1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51135" indent="-150087" algn="l" defTabSz="300171" rtl="0" eaLnBrk="1" latinLnBrk="1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51312" indent="-150087" algn="l" defTabSz="300171" rtl="0" eaLnBrk="1" latinLnBrk="1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51487" indent="-150087" algn="l" defTabSz="300171" rtl="0" eaLnBrk="1" latinLnBrk="1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171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0349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523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698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872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1047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1224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1397" algn="l" defTabSz="300171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ko-KR" sz="4400" b="1" dirty="0" err="1"/>
              <a:t>iPECS</a:t>
            </a:r>
            <a:r>
              <a:rPr lang="en-US" altLang="ko-KR" sz="4400" b="1" dirty="0"/>
              <a:t> IPCR 3.0 Introduction</a:t>
            </a:r>
            <a:endParaRPr lang="ko-KR" altLang="en-US" sz="44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44A4398-9C27-4353-8F39-D48708B1A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December, 2018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PLM &amp; Planning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11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E3CC-C5A1-45BB-B1B2-4FEBECFE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Migration &amp; Maintenance</a:t>
            </a:r>
            <a:endParaRPr lang="ko-KR" altLang="en-US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E7CE236E-6669-439E-8473-BC42389D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8157117" cy="4351338"/>
          </a:xfrm>
        </p:spPr>
        <p:txBody>
          <a:bodyPr/>
          <a:lstStyle/>
          <a:p>
            <a:r>
              <a:rPr lang="en-US" altLang="ko-KR" dirty="0"/>
              <a:t>Web migration tool under development for IPCR 2.0 to 3.0</a:t>
            </a:r>
          </a:p>
          <a:p>
            <a:r>
              <a:rPr lang="en-US" altLang="ko-KR" dirty="0"/>
              <a:t>Maintenance License under consideration for IPCR 3.0 (Schedule to be advised)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ACDC8-1E66-4044-8DA1-38280CA66C64}"/>
              </a:ext>
            </a:extLst>
          </p:cNvPr>
          <p:cNvSpPr/>
          <p:nvPr/>
        </p:nvSpPr>
        <p:spPr>
          <a:xfrm>
            <a:off x="899886" y="2510974"/>
            <a:ext cx="2075543" cy="551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LIK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FC40E-A8DE-4571-9B66-C2F8128D3538}"/>
              </a:ext>
            </a:extLst>
          </p:cNvPr>
          <p:cNvSpPr/>
          <p:nvPr/>
        </p:nvSpPr>
        <p:spPr>
          <a:xfrm>
            <a:off x="899886" y="3062516"/>
            <a:ext cx="2075543" cy="551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MG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147D1-35E5-404E-B280-4352B0C37D72}"/>
              </a:ext>
            </a:extLst>
          </p:cNvPr>
          <p:cNvSpPr/>
          <p:nvPr/>
        </p:nvSpPr>
        <p:spPr>
          <a:xfrm>
            <a:off x="899886" y="4792410"/>
            <a:ext cx="2075543" cy="551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Unified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FABC9-62C7-421D-950A-E7AEF573F8C3}"/>
              </a:ext>
            </a:extLst>
          </p:cNvPr>
          <p:cNvSpPr/>
          <p:nvPr/>
        </p:nvSpPr>
        <p:spPr>
          <a:xfrm>
            <a:off x="899886" y="5343952"/>
            <a:ext cx="2075543" cy="551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UCM*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47BD6-4206-4CC4-B68A-54D329BD2A6D}"/>
              </a:ext>
            </a:extLst>
          </p:cNvPr>
          <p:cNvSpPr/>
          <p:nvPr/>
        </p:nvSpPr>
        <p:spPr>
          <a:xfrm>
            <a:off x="6328228" y="3674816"/>
            <a:ext cx="2075543" cy="1103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IPCR 3.0</a:t>
            </a:r>
            <a:endParaRPr lang="ko-KR" altLang="en-US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2ADB9F3-6398-436F-81B7-CA1A8281CCA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975429" y="3164119"/>
            <a:ext cx="4390571" cy="5106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91805C2D-5202-46A4-8C8D-9A7EB6045D70}"/>
              </a:ext>
            </a:extLst>
          </p:cNvPr>
          <p:cNvSpPr/>
          <p:nvPr/>
        </p:nvSpPr>
        <p:spPr>
          <a:xfrm>
            <a:off x="4920343" y="2414184"/>
            <a:ext cx="522514" cy="4499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3AC0AEC9-ECD8-40A1-A844-A7D017E6FAB7}"/>
              </a:ext>
            </a:extLst>
          </p:cNvPr>
          <p:cNvSpPr/>
          <p:nvPr/>
        </p:nvSpPr>
        <p:spPr>
          <a:xfrm>
            <a:off x="4920343" y="2939146"/>
            <a:ext cx="522514" cy="4499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1525B88-7AEB-42B1-990A-9C5A132683D1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975429" y="4786187"/>
            <a:ext cx="1596571" cy="209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CC4FAF-20D0-4EE3-89BA-C3510D8FD9F5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975429" y="4786187"/>
            <a:ext cx="1596571" cy="673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852C3A6-5C1B-4D2E-8846-41BF6C6E9DB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975429" y="2612577"/>
            <a:ext cx="4390571" cy="1062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9D909A9-DFEA-456F-B149-BA97B15A6F5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975429" y="4777900"/>
            <a:ext cx="4390571" cy="957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E379A0E-87D0-4C03-9630-162EB46FD079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975429" y="4777900"/>
            <a:ext cx="4390571" cy="4063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DF18E4E-0403-457A-ACE3-B0697B46942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75429" y="2830287"/>
            <a:ext cx="1596571" cy="8528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324466E-9355-4957-9B03-9258A498D25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75428" y="3381829"/>
            <a:ext cx="1596572" cy="3012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32E84D7-F0D6-4B15-AF65-495238888E36}"/>
              </a:ext>
            </a:extLst>
          </p:cNvPr>
          <p:cNvSpPr/>
          <p:nvPr/>
        </p:nvSpPr>
        <p:spPr>
          <a:xfrm>
            <a:off x="3534228" y="3683103"/>
            <a:ext cx="2075543" cy="11030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IPCR 2.0</a:t>
            </a:r>
            <a:endParaRPr lang="ko-KR" alt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334526-6E22-4BF5-9B58-B98A5DE86327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5609771" y="4226358"/>
            <a:ext cx="718457" cy="8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1CE50-2290-4C09-946B-67CBD04B9F8C}"/>
              </a:ext>
            </a:extLst>
          </p:cNvPr>
          <p:cNvSpPr/>
          <p:nvPr/>
        </p:nvSpPr>
        <p:spPr>
          <a:xfrm>
            <a:off x="754328" y="5913261"/>
            <a:ext cx="23326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dirty="0">
                <a:cs typeface="Arial" panose="020B0604020202020204" pitchFamily="34" charset="0"/>
              </a:rPr>
              <a:t>* Unified</a:t>
            </a:r>
            <a:r>
              <a:rPr lang="ko-KR" altLang="en-US" sz="1050" dirty="0">
                <a:cs typeface="Arial" panose="020B0604020202020204" pitchFamily="34" charset="0"/>
              </a:rPr>
              <a:t> </a:t>
            </a:r>
            <a:r>
              <a:rPr lang="en-US" altLang="ko-KR" sz="1050" dirty="0">
                <a:cs typeface="Arial" panose="020B0604020202020204" pitchFamily="34" charset="0"/>
              </a:rPr>
              <a:t>to</a:t>
            </a:r>
            <a:r>
              <a:rPr lang="ko-KR" altLang="en-US" sz="1050" dirty="0">
                <a:cs typeface="Arial" panose="020B0604020202020204" pitchFamily="34" charset="0"/>
              </a:rPr>
              <a:t> </a:t>
            </a:r>
            <a:r>
              <a:rPr lang="en-US" altLang="ko-KR" sz="1050" dirty="0">
                <a:cs typeface="Arial" panose="020B0604020202020204" pitchFamily="34" charset="0"/>
              </a:rPr>
              <a:t>be</a:t>
            </a:r>
            <a:r>
              <a:rPr lang="ko-KR" altLang="en-US" sz="1050" dirty="0">
                <a:cs typeface="Arial" panose="020B0604020202020204" pitchFamily="34" charset="0"/>
              </a:rPr>
              <a:t> </a:t>
            </a:r>
            <a:r>
              <a:rPr lang="en-US" altLang="ko-KR" sz="1050" dirty="0">
                <a:cs typeface="Arial" panose="020B0604020202020204" pitchFamily="34" charset="0"/>
              </a:rPr>
              <a:t>supported</a:t>
            </a:r>
            <a:r>
              <a:rPr lang="ko-KR" altLang="en-US" sz="1050" dirty="0">
                <a:cs typeface="Arial" panose="020B0604020202020204" pitchFamily="34" charset="0"/>
              </a:rPr>
              <a:t> </a:t>
            </a:r>
            <a:r>
              <a:rPr lang="en-US" altLang="ko-KR" sz="1050" dirty="0">
                <a:cs typeface="Arial" panose="020B0604020202020204" pitchFamily="34" charset="0"/>
              </a:rPr>
              <a:t>in</a:t>
            </a:r>
            <a:r>
              <a:rPr lang="ko-KR" altLang="en-US" sz="1050" dirty="0">
                <a:cs typeface="Arial" panose="020B0604020202020204" pitchFamily="34" charset="0"/>
              </a:rPr>
              <a:t> </a:t>
            </a:r>
            <a:r>
              <a:rPr lang="en-US" altLang="ko-KR" sz="1050" dirty="0">
                <a:cs typeface="Arial" panose="020B0604020202020204" pitchFamily="34" charset="0"/>
              </a:rPr>
              <a:t>Q1, 2019.</a:t>
            </a:r>
          </a:p>
          <a:p>
            <a:pPr algn="ctr"/>
            <a:r>
              <a:rPr lang="en-US" altLang="ko-KR" sz="1050" dirty="0">
                <a:cs typeface="Arial" panose="020B0604020202020204" pitchFamily="34" charset="0"/>
              </a:rPr>
              <a:t>*UCM to be supported </a:t>
            </a:r>
            <a:r>
              <a:rPr lang="en-US" altLang="ko-KR" sz="1050">
                <a:cs typeface="Arial" panose="020B0604020202020204" pitchFamily="34" charset="0"/>
              </a:rPr>
              <a:t>in Q1, 2019</a:t>
            </a:r>
            <a:endParaRPr lang="ko-KR" altLang="en-US" sz="10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0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8049-A151-4A5D-86D3-F480C67E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GDPR : </a:t>
            </a:r>
            <a:r>
              <a:rPr lang="en-US" altLang="ko-KR" dirty="0"/>
              <a:t>IPCR recording consent flow</a:t>
            </a:r>
            <a:endParaRPr lang="ko-KR" alt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423ED9-5D2C-4304-B290-361A13B18E8D}"/>
              </a:ext>
            </a:extLst>
          </p:cNvPr>
          <p:cNvSpPr/>
          <p:nvPr/>
        </p:nvSpPr>
        <p:spPr>
          <a:xfrm>
            <a:off x="3476228" y="1357290"/>
            <a:ext cx="2025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cs typeface="Arial" panose="020B0604020202020204" pitchFamily="34" charset="0"/>
              </a:rPr>
              <a:t>(on-demand recording mode</a:t>
            </a:r>
            <a:r>
              <a:rPr lang="en-US" altLang="ko-KR" sz="1200" dirty="0">
                <a:cs typeface="Arial" panose="020B0604020202020204" pitchFamily="34" charset="0"/>
              </a:rPr>
              <a:t>)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0681B3-E0C0-48A8-8D48-0FE6E96BC2D5}"/>
              </a:ext>
            </a:extLst>
          </p:cNvPr>
          <p:cNvSpPr/>
          <p:nvPr/>
        </p:nvSpPr>
        <p:spPr>
          <a:xfrm>
            <a:off x="4898240" y="1687483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Consent request announcement* is played by IPCR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C8D5B9E-22BC-4108-B086-2C3130BAB0A0}"/>
              </a:ext>
            </a:extLst>
          </p:cNvPr>
          <p:cNvCxnSpPr>
            <a:cxnSpLocks/>
          </p:cNvCxnSpPr>
          <p:nvPr/>
        </p:nvCxnSpPr>
        <p:spPr>
          <a:xfrm flipV="1">
            <a:off x="3141030" y="2061606"/>
            <a:ext cx="288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amond 56">
            <a:extLst>
              <a:ext uri="{FF2B5EF4-FFF2-40B4-BE49-F238E27FC236}">
                <a16:creationId xmlns:a16="http://schemas.microsoft.com/office/drawing/2014/main" id="{F7D93484-C69A-4FDB-AD5E-35B571277132}"/>
              </a:ext>
            </a:extLst>
          </p:cNvPr>
          <p:cNvSpPr/>
          <p:nvPr/>
        </p:nvSpPr>
        <p:spPr>
          <a:xfrm>
            <a:off x="2722139" y="2570456"/>
            <a:ext cx="1465200" cy="684000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waits for Yes/No answer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DCAC50-E31B-44FD-ADFA-2940AEE15A5A}"/>
              </a:ext>
            </a:extLst>
          </p:cNvPr>
          <p:cNvSpPr/>
          <p:nvPr/>
        </p:nvSpPr>
        <p:spPr>
          <a:xfrm>
            <a:off x="684605" y="2570456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Recording stops &amp; file is removed automatically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28E203-91F4-4991-BBCF-0FD745A22D58}"/>
              </a:ext>
            </a:extLst>
          </p:cNvPr>
          <p:cNvCxnSpPr>
            <a:endCxn id="58" idx="3"/>
          </p:cNvCxnSpPr>
          <p:nvPr/>
        </p:nvCxnSpPr>
        <p:spPr>
          <a:xfrm flipH="1">
            <a:off x="2016605" y="2912456"/>
            <a:ext cx="772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6528F64-08D5-472A-95E4-6193F8F9DC0B}"/>
              </a:ext>
            </a:extLst>
          </p:cNvPr>
          <p:cNvSpPr txBox="1"/>
          <p:nvPr/>
        </p:nvSpPr>
        <p:spPr>
          <a:xfrm>
            <a:off x="5105465" y="2887772"/>
            <a:ext cx="404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cs typeface="Arial" panose="020B0604020202020204" pitchFamily="34" charset="0"/>
              </a:rPr>
              <a:t>YES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CD22A4-489D-4F62-AF6F-133F07199F2B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120739" y="2912456"/>
            <a:ext cx="772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E6AFBB1-1BAA-49E8-9D60-378E2EBDEF78}"/>
              </a:ext>
            </a:extLst>
          </p:cNvPr>
          <p:cNvSpPr/>
          <p:nvPr/>
        </p:nvSpPr>
        <p:spPr>
          <a:xfrm>
            <a:off x="6997006" y="1687483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Call recording starts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BF88017-D608-4293-B91A-DCBCA0165223}"/>
              </a:ext>
            </a:extLst>
          </p:cNvPr>
          <p:cNvCxnSpPr>
            <a:stCxn id="55" idx="3"/>
            <a:endCxn id="63" idx="1"/>
          </p:cNvCxnSpPr>
          <p:nvPr/>
        </p:nvCxnSpPr>
        <p:spPr>
          <a:xfrm>
            <a:off x="6230240" y="2029483"/>
            <a:ext cx="766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2F4DD24C-E105-40D5-B720-3CE4EBB7E41A}"/>
              </a:ext>
            </a:extLst>
          </p:cNvPr>
          <p:cNvCxnSpPr>
            <a:cxnSpLocks/>
            <a:stCxn id="63" idx="2"/>
          </p:cNvCxnSpPr>
          <p:nvPr/>
        </p:nvCxnSpPr>
        <p:spPr>
          <a:xfrm rot="5400000">
            <a:off x="5459387" y="366836"/>
            <a:ext cx="198973" cy="42082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row: Up 65">
            <a:extLst>
              <a:ext uri="{FF2B5EF4-FFF2-40B4-BE49-F238E27FC236}">
                <a16:creationId xmlns:a16="http://schemas.microsoft.com/office/drawing/2014/main" id="{081F7843-F043-4A56-AB94-CA98B378CB09}"/>
              </a:ext>
            </a:extLst>
          </p:cNvPr>
          <p:cNvSpPr/>
          <p:nvPr/>
        </p:nvSpPr>
        <p:spPr>
          <a:xfrm>
            <a:off x="5447255" y="3228178"/>
            <a:ext cx="216117" cy="489052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E6E61D9-C90E-4618-839D-4252C7BEACDB}"/>
              </a:ext>
            </a:extLst>
          </p:cNvPr>
          <p:cNvCxnSpPr>
            <a:cxnSpLocks/>
            <a:stCxn id="77" idx="3"/>
            <a:endCxn id="55" idx="1"/>
          </p:cNvCxnSpPr>
          <p:nvPr/>
        </p:nvCxnSpPr>
        <p:spPr>
          <a:xfrm>
            <a:off x="4131473" y="2029483"/>
            <a:ext cx="766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7E6D3BC-EF50-4CBE-94BE-E591F7049289}"/>
              </a:ext>
            </a:extLst>
          </p:cNvPr>
          <p:cNvCxnSpPr>
            <a:cxnSpLocks/>
          </p:cNvCxnSpPr>
          <p:nvPr/>
        </p:nvCxnSpPr>
        <p:spPr>
          <a:xfrm flipH="1">
            <a:off x="4496671" y="1617463"/>
            <a:ext cx="0" cy="425576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CECC375B-98BD-4CE1-8D25-B7EBCA1C2C1E}"/>
              </a:ext>
            </a:extLst>
          </p:cNvPr>
          <p:cNvSpPr/>
          <p:nvPr/>
        </p:nvSpPr>
        <p:spPr>
          <a:xfrm>
            <a:off x="6997006" y="2570456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Call is recorded until conversation is over.</a:t>
            </a:r>
          </a:p>
        </p:txBody>
      </p:sp>
      <p:sp>
        <p:nvSpPr>
          <p:cNvPr id="72" name="AutoShape 13">
            <a:extLst>
              <a:ext uri="{FF2B5EF4-FFF2-40B4-BE49-F238E27FC236}">
                <a16:creationId xmlns:a16="http://schemas.microsoft.com/office/drawing/2014/main" id="{4274138B-0AF9-47BC-8D53-410E39FB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60" y="3383400"/>
            <a:ext cx="1012234" cy="37910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ea typeface="맑은 고딕" panose="020B0503020000020004" pitchFamily="50" charset="-127"/>
                <a:cs typeface="Calibri" panose="020F0502020204030204" pitchFamily="34" charset="0"/>
              </a:rPr>
              <a:t>GDPR 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Ready</a:t>
            </a:r>
            <a:endParaRPr lang="en-US" sz="1200" b="1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456F1A-CADC-41A5-9B0E-E3971D3DC66F}"/>
              </a:ext>
            </a:extLst>
          </p:cNvPr>
          <p:cNvSpPr/>
          <p:nvPr/>
        </p:nvSpPr>
        <p:spPr>
          <a:xfrm>
            <a:off x="4892873" y="2570456"/>
            <a:ext cx="1332000" cy="6840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presses record button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DFA6B3A-06E0-4076-8A6A-37D5EA8EC22F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2032706" y="2029483"/>
            <a:ext cx="766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5F7FD0F-196B-4A7A-88BF-BE6E185DDE06}"/>
              </a:ext>
            </a:extLst>
          </p:cNvPr>
          <p:cNvSpPr/>
          <p:nvPr/>
        </p:nvSpPr>
        <p:spPr>
          <a:xfrm>
            <a:off x="700706" y="1687483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Customer calls to company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D060D0-FB72-4E55-90D7-B67FA3481065}"/>
              </a:ext>
            </a:extLst>
          </p:cNvPr>
          <p:cNvSpPr/>
          <p:nvPr/>
        </p:nvSpPr>
        <p:spPr>
          <a:xfrm>
            <a:off x="2799473" y="1687483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picks up the call 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A235723-D7B1-436A-A25C-8FC30F7D1A2C}"/>
              </a:ext>
            </a:extLst>
          </p:cNvPr>
          <p:cNvCxnSpPr>
            <a:cxnSpLocks/>
            <a:stCxn id="73" idx="3"/>
            <a:endCxn id="71" idx="1"/>
          </p:cNvCxnSpPr>
          <p:nvPr/>
        </p:nvCxnSpPr>
        <p:spPr>
          <a:xfrm>
            <a:off x="6224873" y="2912456"/>
            <a:ext cx="772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FDF0050-7C1E-4225-8B0E-7F23E8085951}"/>
              </a:ext>
            </a:extLst>
          </p:cNvPr>
          <p:cNvSpPr txBox="1"/>
          <p:nvPr/>
        </p:nvSpPr>
        <p:spPr>
          <a:xfrm>
            <a:off x="2228502" y="261200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No</a:t>
            </a:r>
            <a:endParaRPr lang="ko-KR" altLang="en-US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73A2E2E-0091-4A27-9A6D-7E600EAC6CE1}"/>
              </a:ext>
            </a:extLst>
          </p:cNvPr>
          <p:cNvSpPr txBox="1"/>
          <p:nvPr/>
        </p:nvSpPr>
        <p:spPr>
          <a:xfrm>
            <a:off x="4291836" y="2612002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Yes</a:t>
            </a:r>
            <a:endParaRPr lang="ko-KR" altLang="en-US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32BA67-14D2-45DE-BB48-A0B879EC9C4A}"/>
              </a:ext>
            </a:extLst>
          </p:cNvPr>
          <p:cNvSpPr/>
          <p:nvPr/>
        </p:nvSpPr>
        <p:spPr>
          <a:xfrm>
            <a:off x="4873213" y="4275737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Consent request announcement* is played by IPCR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D42B9C-2F34-4DAA-B8D8-E55F53D304D8}"/>
              </a:ext>
            </a:extLst>
          </p:cNvPr>
          <p:cNvCxnSpPr>
            <a:cxnSpLocks/>
          </p:cNvCxnSpPr>
          <p:nvPr/>
        </p:nvCxnSpPr>
        <p:spPr>
          <a:xfrm flipV="1">
            <a:off x="3116003" y="4649860"/>
            <a:ext cx="288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iamond 97">
            <a:extLst>
              <a:ext uri="{FF2B5EF4-FFF2-40B4-BE49-F238E27FC236}">
                <a16:creationId xmlns:a16="http://schemas.microsoft.com/office/drawing/2014/main" id="{9E042414-D0CA-4DDF-BBE6-77FECD4D9C0C}"/>
              </a:ext>
            </a:extLst>
          </p:cNvPr>
          <p:cNvSpPr/>
          <p:nvPr/>
        </p:nvSpPr>
        <p:spPr>
          <a:xfrm>
            <a:off x="2697112" y="5158710"/>
            <a:ext cx="1465200" cy="684000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waits for Yes/No answer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DC92429-D804-4D81-B570-68F2920CF491}"/>
              </a:ext>
            </a:extLst>
          </p:cNvPr>
          <p:cNvSpPr/>
          <p:nvPr/>
        </p:nvSpPr>
        <p:spPr>
          <a:xfrm>
            <a:off x="659578" y="5158710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Recording stops &amp; file is removed automatically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A2504E2-1122-40E6-AB6B-F8E32F72FE58}"/>
              </a:ext>
            </a:extLst>
          </p:cNvPr>
          <p:cNvCxnSpPr>
            <a:endCxn id="99" idx="3"/>
          </p:cNvCxnSpPr>
          <p:nvPr/>
        </p:nvCxnSpPr>
        <p:spPr>
          <a:xfrm flipH="1">
            <a:off x="1991578" y="5500710"/>
            <a:ext cx="772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21B7D65-ABBF-4B6E-92C9-4B2F8994920B}"/>
              </a:ext>
            </a:extLst>
          </p:cNvPr>
          <p:cNvSpPr txBox="1"/>
          <p:nvPr/>
        </p:nvSpPr>
        <p:spPr>
          <a:xfrm>
            <a:off x="5080438" y="5476026"/>
            <a:ext cx="404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cs typeface="Arial" panose="020B0604020202020204" pitchFamily="34" charset="0"/>
              </a:rPr>
              <a:t>YES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D6C4408-CF19-4B5D-91CF-B8895F363CD2}"/>
              </a:ext>
            </a:extLst>
          </p:cNvPr>
          <p:cNvCxnSpPr>
            <a:cxnSpLocks/>
            <a:endCxn id="110" idx="1"/>
          </p:cNvCxnSpPr>
          <p:nvPr/>
        </p:nvCxnSpPr>
        <p:spPr>
          <a:xfrm>
            <a:off x="4095712" y="5500710"/>
            <a:ext cx="772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2FE866A-ED7E-4AA6-AAE4-7C46969331D6}"/>
              </a:ext>
            </a:extLst>
          </p:cNvPr>
          <p:cNvSpPr/>
          <p:nvPr/>
        </p:nvSpPr>
        <p:spPr>
          <a:xfrm>
            <a:off x="6971979" y="4275737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Call recording starts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D1AEC8D-6F6F-4120-9CAB-1A34F0E65AF2}"/>
              </a:ext>
            </a:extLst>
          </p:cNvPr>
          <p:cNvCxnSpPr>
            <a:stCxn id="96" idx="3"/>
            <a:endCxn id="103" idx="1"/>
          </p:cNvCxnSpPr>
          <p:nvPr/>
        </p:nvCxnSpPr>
        <p:spPr>
          <a:xfrm>
            <a:off x="6205213" y="4617737"/>
            <a:ext cx="766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59EC7EEC-1E07-4DD3-B1F3-AD2314EFDBA5}"/>
              </a:ext>
            </a:extLst>
          </p:cNvPr>
          <p:cNvCxnSpPr>
            <a:cxnSpLocks/>
            <a:stCxn id="103" idx="2"/>
          </p:cNvCxnSpPr>
          <p:nvPr/>
        </p:nvCxnSpPr>
        <p:spPr>
          <a:xfrm rot="5400000">
            <a:off x="5434360" y="2955090"/>
            <a:ext cx="198973" cy="42082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7C18817-ABB0-4B22-846B-FF22E6E70995}"/>
              </a:ext>
            </a:extLst>
          </p:cNvPr>
          <p:cNvCxnSpPr>
            <a:cxnSpLocks/>
            <a:stCxn id="113" idx="3"/>
            <a:endCxn id="96" idx="1"/>
          </p:cNvCxnSpPr>
          <p:nvPr/>
        </p:nvCxnSpPr>
        <p:spPr>
          <a:xfrm>
            <a:off x="4106446" y="4617737"/>
            <a:ext cx="766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421CB7-DF95-4A0A-94FE-54B5B0B2EBE0}"/>
              </a:ext>
            </a:extLst>
          </p:cNvPr>
          <p:cNvCxnSpPr>
            <a:cxnSpLocks/>
          </p:cNvCxnSpPr>
          <p:nvPr/>
        </p:nvCxnSpPr>
        <p:spPr>
          <a:xfrm flipH="1">
            <a:off x="4471644" y="4205717"/>
            <a:ext cx="0" cy="425576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9002703-40F9-48E0-8623-A052C20FF8C9}"/>
              </a:ext>
            </a:extLst>
          </p:cNvPr>
          <p:cNvSpPr/>
          <p:nvPr/>
        </p:nvSpPr>
        <p:spPr>
          <a:xfrm>
            <a:off x="6971979" y="5158710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Call is recorded until conversation is over.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5626611-46FA-4A83-9442-F89FE4ECD793}"/>
              </a:ext>
            </a:extLst>
          </p:cNvPr>
          <p:cNvSpPr/>
          <p:nvPr/>
        </p:nvSpPr>
        <p:spPr>
          <a:xfrm>
            <a:off x="4867846" y="5158710"/>
            <a:ext cx="1332000" cy="6840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presses record button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473A256-E388-4033-BB7E-917520DB78C9}"/>
              </a:ext>
            </a:extLst>
          </p:cNvPr>
          <p:cNvCxnSpPr>
            <a:cxnSpLocks/>
            <a:stCxn id="112" idx="3"/>
            <a:endCxn id="113" idx="1"/>
          </p:cNvCxnSpPr>
          <p:nvPr/>
        </p:nvCxnSpPr>
        <p:spPr>
          <a:xfrm>
            <a:off x="2007679" y="4617737"/>
            <a:ext cx="766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F713B00-5D89-4251-8700-EC1914B9AFC6}"/>
              </a:ext>
            </a:extLst>
          </p:cNvPr>
          <p:cNvSpPr/>
          <p:nvPr/>
        </p:nvSpPr>
        <p:spPr>
          <a:xfrm>
            <a:off x="675679" y="4275737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Agent calls to customer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DFBCE9-2365-4249-B142-44DA89466486}"/>
              </a:ext>
            </a:extLst>
          </p:cNvPr>
          <p:cNvSpPr/>
          <p:nvPr/>
        </p:nvSpPr>
        <p:spPr>
          <a:xfrm>
            <a:off x="2774446" y="4275737"/>
            <a:ext cx="1332000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Customer picks up the call 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2E36908-2E1B-4334-BC67-2AF5E1904AEE}"/>
              </a:ext>
            </a:extLst>
          </p:cNvPr>
          <p:cNvCxnSpPr>
            <a:cxnSpLocks/>
            <a:stCxn id="110" idx="3"/>
            <a:endCxn id="109" idx="1"/>
          </p:cNvCxnSpPr>
          <p:nvPr/>
        </p:nvCxnSpPr>
        <p:spPr>
          <a:xfrm>
            <a:off x="6199846" y="5500710"/>
            <a:ext cx="772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D78E9A2-D4A9-4265-ABB6-CD5B9C3B6B51}"/>
              </a:ext>
            </a:extLst>
          </p:cNvPr>
          <p:cNvSpPr txBox="1"/>
          <p:nvPr/>
        </p:nvSpPr>
        <p:spPr>
          <a:xfrm>
            <a:off x="2203475" y="5200256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No</a:t>
            </a:r>
            <a:endParaRPr lang="ko-KR" altLang="en-US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35A1D72-25BA-4AB2-A821-DC7872ADE275}"/>
              </a:ext>
            </a:extLst>
          </p:cNvPr>
          <p:cNvSpPr txBox="1"/>
          <p:nvPr/>
        </p:nvSpPr>
        <p:spPr>
          <a:xfrm>
            <a:off x="4266809" y="5200256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Yes</a:t>
            </a:r>
            <a:endParaRPr lang="ko-KR" altLang="en-US" sz="1400" dirty="0"/>
          </a:p>
        </p:txBody>
      </p:sp>
      <p:sp>
        <p:nvSpPr>
          <p:cNvPr id="117" name="Arrow: Up 116">
            <a:extLst>
              <a:ext uri="{FF2B5EF4-FFF2-40B4-BE49-F238E27FC236}">
                <a16:creationId xmlns:a16="http://schemas.microsoft.com/office/drawing/2014/main" id="{4894FE2D-4F0D-422D-8374-3B281E7845B8}"/>
              </a:ext>
            </a:extLst>
          </p:cNvPr>
          <p:cNvSpPr/>
          <p:nvPr/>
        </p:nvSpPr>
        <p:spPr>
          <a:xfrm>
            <a:off x="5447255" y="5857433"/>
            <a:ext cx="216117" cy="489052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AutoShape 13">
            <a:extLst>
              <a:ext uri="{FF2B5EF4-FFF2-40B4-BE49-F238E27FC236}">
                <a16:creationId xmlns:a16="http://schemas.microsoft.com/office/drawing/2014/main" id="{2EEF69A5-EFC9-4F69-AEB2-393C8C80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60" y="6012655"/>
            <a:ext cx="1012234" cy="37910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ea typeface="맑은 고딕" panose="020B0503020000020004" pitchFamily="50" charset="-127"/>
                <a:cs typeface="Calibri" panose="020F0502020204030204" pitchFamily="34" charset="0"/>
              </a:rPr>
              <a:t>GDPR 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Ready</a:t>
            </a:r>
            <a:endParaRPr lang="en-US" sz="1200" b="1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B21AF16-4592-4C59-8B26-7E7E3F6315D1}"/>
              </a:ext>
            </a:extLst>
          </p:cNvPr>
          <p:cNvSpPr/>
          <p:nvPr/>
        </p:nvSpPr>
        <p:spPr>
          <a:xfrm>
            <a:off x="3491180" y="3967974"/>
            <a:ext cx="2025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cs typeface="Arial" panose="020B0604020202020204" pitchFamily="34" charset="0"/>
              </a:rPr>
              <a:t>(on-demand recording mode</a:t>
            </a:r>
            <a:r>
              <a:rPr lang="en-US" altLang="ko-KR" sz="1200" dirty="0">
                <a:cs typeface="Arial" panose="020B0604020202020204" pitchFamily="34" charset="0"/>
              </a:rPr>
              <a:t>)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1C87C21-B2B9-47A1-83D1-C10920848170}"/>
              </a:ext>
            </a:extLst>
          </p:cNvPr>
          <p:cNvSpPr txBox="1"/>
          <p:nvPr/>
        </p:nvSpPr>
        <p:spPr>
          <a:xfrm>
            <a:off x="700706" y="1307104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[Incoming]</a:t>
            </a:r>
            <a:endParaRPr lang="ko-KR" altLang="en-US" b="1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7C6A696-3D37-41D2-9D39-09647A80CF9B}"/>
              </a:ext>
            </a:extLst>
          </p:cNvPr>
          <p:cNvSpPr txBox="1"/>
          <p:nvPr/>
        </p:nvSpPr>
        <p:spPr>
          <a:xfrm>
            <a:off x="700706" y="3892098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[Outgoing]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4815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31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Right 31">
            <a:extLst>
              <a:ext uri="{FF2B5EF4-FFF2-40B4-BE49-F238E27FC236}">
                <a16:creationId xmlns:a16="http://schemas.microsoft.com/office/drawing/2014/main" id="{7F2FE8FF-2870-47F1-B1A7-9E0FDC6952D3}"/>
              </a:ext>
            </a:extLst>
          </p:cNvPr>
          <p:cNvSpPr/>
          <p:nvPr/>
        </p:nvSpPr>
        <p:spPr>
          <a:xfrm>
            <a:off x="3080558" y="3010859"/>
            <a:ext cx="3026430" cy="1768854"/>
          </a:xfrm>
          <a:prstGeom prst="rightArrow">
            <a:avLst>
              <a:gd name="adj1" fmla="val 50000"/>
              <a:gd name="adj2" fmla="val 23742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E79C0-BBD8-43EF-B862-7032E84E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IPCR P3.0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32A45-55F3-474F-9282-5CCE15A0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IPCR 3.0 introduced to better serve changing market requirements</a:t>
            </a:r>
            <a:endParaRPr lang="ko-KR" alt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030DA7-8192-46F9-ACEC-BB50ECD1EEB3}"/>
              </a:ext>
            </a:extLst>
          </p:cNvPr>
          <p:cNvSpPr/>
          <p:nvPr/>
        </p:nvSpPr>
        <p:spPr>
          <a:xfrm>
            <a:off x="1059970" y="2516085"/>
            <a:ext cx="1977045" cy="714384"/>
          </a:xfrm>
          <a:custGeom>
            <a:avLst/>
            <a:gdLst>
              <a:gd name="connsiteX0" fmla="*/ 0 w 2174749"/>
              <a:gd name="connsiteY0" fmla="*/ 108242 h 649440"/>
              <a:gd name="connsiteX1" fmla="*/ 108242 w 2174749"/>
              <a:gd name="connsiteY1" fmla="*/ 0 h 649440"/>
              <a:gd name="connsiteX2" fmla="*/ 2066507 w 2174749"/>
              <a:gd name="connsiteY2" fmla="*/ 0 h 649440"/>
              <a:gd name="connsiteX3" fmla="*/ 2174749 w 2174749"/>
              <a:gd name="connsiteY3" fmla="*/ 108242 h 649440"/>
              <a:gd name="connsiteX4" fmla="*/ 2174749 w 2174749"/>
              <a:gd name="connsiteY4" fmla="*/ 541198 h 649440"/>
              <a:gd name="connsiteX5" fmla="*/ 2066507 w 2174749"/>
              <a:gd name="connsiteY5" fmla="*/ 649440 h 649440"/>
              <a:gd name="connsiteX6" fmla="*/ 108242 w 2174749"/>
              <a:gd name="connsiteY6" fmla="*/ 649440 h 649440"/>
              <a:gd name="connsiteX7" fmla="*/ 0 w 2174749"/>
              <a:gd name="connsiteY7" fmla="*/ 541198 h 649440"/>
              <a:gd name="connsiteX8" fmla="*/ 0 w 2174749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749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066507" y="0"/>
                </a:lnTo>
                <a:cubicBezTo>
                  <a:pt x="2126287" y="0"/>
                  <a:pt x="2174749" y="48462"/>
                  <a:pt x="2174749" y="108242"/>
                </a:cubicBezTo>
                <a:lnTo>
                  <a:pt x="2174749" y="541198"/>
                </a:lnTo>
                <a:cubicBezTo>
                  <a:pt x="2174749" y="600978"/>
                  <a:pt x="2126287" y="649440"/>
                  <a:pt x="2066507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03" tIns="31703" rIns="113903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Compliances &amp; 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17DBED0-0BCE-49F0-9D1A-3E225C4359C5}"/>
              </a:ext>
            </a:extLst>
          </p:cNvPr>
          <p:cNvSpPr/>
          <p:nvPr/>
        </p:nvSpPr>
        <p:spPr>
          <a:xfrm>
            <a:off x="1059970" y="3514005"/>
            <a:ext cx="1977045" cy="714384"/>
          </a:xfrm>
          <a:custGeom>
            <a:avLst/>
            <a:gdLst>
              <a:gd name="connsiteX0" fmla="*/ 0 w 2174749"/>
              <a:gd name="connsiteY0" fmla="*/ 108242 h 649440"/>
              <a:gd name="connsiteX1" fmla="*/ 108242 w 2174749"/>
              <a:gd name="connsiteY1" fmla="*/ 0 h 649440"/>
              <a:gd name="connsiteX2" fmla="*/ 2066507 w 2174749"/>
              <a:gd name="connsiteY2" fmla="*/ 0 h 649440"/>
              <a:gd name="connsiteX3" fmla="*/ 2174749 w 2174749"/>
              <a:gd name="connsiteY3" fmla="*/ 108242 h 649440"/>
              <a:gd name="connsiteX4" fmla="*/ 2174749 w 2174749"/>
              <a:gd name="connsiteY4" fmla="*/ 541198 h 649440"/>
              <a:gd name="connsiteX5" fmla="*/ 2066507 w 2174749"/>
              <a:gd name="connsiteY5" fmla="*/ 649440 h 649440"/>
              <a:gd name="connsiteX6" fmla="*/ 108242 w 2174749"/>
              <a:gd name="connsiteY6" fmla="*/ 649440 h 649440"/>
              <a:gd name="connsiteX7" fmla="*/ 0 w 2174749"/>
              <a:gd name="connsiteY7" fmla="*/ 541198 h 649440"/>
              <a:gd name="connsiteX8" fmla="*/ 0 w 2174749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749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066507" y="0"/>
                </a:lnTo>
                <a:cubicBezTo>
                  <a:pt x="2126287" y="0"/>
                  <a:pt x="2174749" y="48462"/>
                  <a:pt x="2174749" y="108242"/>
                </a:cubicBezTo>
                <a:lnTo>
                  <a:pt x="2174749" y="541198"/>
                </a:lnTo>
                <a:cubicBezTo>
                  <a:pt x="2174749" y="600978"/>
                  <a:pt x="2126287" y="649440"/>
                  <a:pt x="2066507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03" tIns="31703" rIns="113903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Mid Market</a:t>
            </a:r>
            <a:endParaRPr lang="ko-KR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DA43CD-DD81-43C3-A0C4-6D0EBA128479}"/>
              </a:ext>
            </a:extLst>
          </p:cNvPr>
          <p:cNvSpPr/>
          <p:nvPr/>
        </p:nvSpPr>
        <p:spPr>
          <a:xfrm>
            <a:off x="1059970" y="4586260"/>
            <a:ext cx="1977045" cy="714384"/>
          </a:xfrm>
          <a:custGeom>
            <a:avLst/>
            <a:gdLst>
              <a:gd name="connsiteX0" fmla="*/ 0 w 2174749"/>
              <a:gd name="connsiteY0" fmla="*/ 108242 h 649440"/>
              <a:gd name="connsiteX1" fmla="*/ 108242 w 2174749"/>
              <a:gd name="connsiteY1" fmla="*/ 0 h 649440"/>
              <a:gd name="connsiteX2" fmla="*/ 2066507 w 2174749"/>
              <a:gd name="connsiteY2" fmla="*/ 0 h 649440"/>
              <a:gd name="connsiteX3" fmla="*/ 2174749 w 2174749"/>
              <a:gd name="connsiteY3" fmla="*/ 108242 h 649440"/>
              <a:gd name="connsiteX4" fmla="*/ 2174749 w 2174749"/>
              <a:gd name="connsiteY4" fmla="*/ 541198 h 649440"/>
              <a:gd name="connsiteX5" fmla="*/ 2066507 w 2174749"/>
              <a:gd name="connsiteY5" fmla="*/ 649440 h 649440"/>
              <a:gd name="connsiteX6" fmla="*/ 108242 w 2174749"/>
              <a:gd name="connsiteY6" fmla="*/ 649440 h 649440"/>
              <a:gd name="connsiteX7" fmla="*/ 0 w 2174749"/>
              <a:gd name="connsiteY7" fmla="*/ 541198 h 649440"/>
              <a:gd name="connsiteX8" fmla="*/ 0 w 2174749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749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066507" y="0"/>
                </a:lnTo>
                <a:cubicBezTo>
                  <a:pt x="2126287" y="0"/>
                  <a:pt x="2174749" y="48462"/>
                  <a:pt x="2174749" y="108242"/>
                </a:cubicBezTo>
                <a:lnTo>
                  <a:pt x="2174749" y="541198"/>
                </a:lnTo>
                <a:cubicBezTo>
                  <a:pt x="2174749" y="600978"/>
                  <a:pt x="2126287" y="649440"/>
                  <a:pt x="2066507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03" tIns="31703" rIns="113903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Calibri" panose="020F0502020204030204" pitchFamily="34" charset="0"/>
                <a:cs typeface="Calibri" panose="020F0502020204030204" pitchFamily="34" charset="0"/>
              </a:rPr>
              <a:t>Future Proof</a:t>
            </a:r>
            <a:endParaRPr lang="ko-KR" b="1" kern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0A4822-080C-4954-B084-2221F15353EF}"/>
              </a:ext>
            </a:extLst>
          </p:cNvPr>
          <p:cNvSpPr/>
          <p:nvPr/>
        </p:nvSpPr>
        <p:spPr>
          <a:xfrm>
            <a:off x="605241" y="2033119"/>
            <a:ext cx="2857406" cy="348168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Market &amp; Requirements</a:t>
            </a:r>
            <a:endParaRPr lang="ko-KR" alt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F967DE-5EC5-4AF9-995A-614D99B7D692}"/>
              </a:ext>
            </a:extLst>
          </p:cNvPr>
          <p:cNvSpPr/>
          <p:nvPr/>
        </p:nvSpPr>
        <p:spPr>
          <a:xfrm>
            <a:off x="3314003" y="1978112"/>
            <a:ext cx="2857405" cy="458182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IPCR P2.0</a:t>
            </a:r>
            <a:endParaRPr lang="ko-KR" alt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BB5FAF-C5BA-454B-94EF-042FBBEDC5A0}"/>
              </a:ext>
            </a:extLst>
          </p:cNvPr>
          <p:cNvSpPr/>
          <p:nvPr/>
        </p:nvSpPr>
        <p:spPr>
          <a:xfrm>
            <a:off x="5611760" y="1978112"/>
            <a:ext cx="2857405" cy="458182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IPCR P3.0</a:t>
            </a:r>
            <a:endParaRPr lang="ko-KR" alt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C95E14-097D-4D69-89BD-1C2C27A0C7E9}"/>
              </a:ext>
            </a:extLst>
          </p:cNvPr>
          <p:cNvSpPr/>
          <p:nvPr/>
        </p:nvSpPr>
        <p:spPr>
          <a:xfrm>
            <a:off x="5944177" y="1992814"/>
            <a:ext cx="2192575" cy="345305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1006C4-2ADE-4A6E-8331-D18CE5EDEB3E}"/>
              </a:ext>
            </a:extLst>
          </p:cNvPr>
          <p:cNvSpPr/>
          <p:nvPr/>
        </p:nvSpPr>
        <p:spPr>
          <a:xfrm>
            <a:off x="3746384" y="2540531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 Engine 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A7BFB3-D2A4-4575-BCE5-38E170763C7B}"/>
              </a:ext>
            </a:extLst>
          </p:cNvPr>
          <p:cNvSpPr/>
          <p:nvPr/>
        </p:nvSpPr>
        <p:spPr>
          <a:xfrm>
            <a:off x="3746384" y="3111794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 web design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4C08462-CDA3-44B6-ABC0-5E6EF9974CE0}"/>
              </a:ext>
            </a:extLst>
          </p:cNvPr>
          <p:cNvSpPr/>
          <p:nvPr/>
        </p:nvSpPr>
        <p:spPr>
          <a:xfrm>
            <a:off x="3746384" y="3683057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Redundancy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5078A5B-673D-44C2-AFE0-5C59EE46AC72}"/>
              </a:ext>
            </a:extLst>
          </p:cNvPr>
          <p:cNvSpPr/>
          <p:nvPr/>
        </p:nvSpPr>
        <p:spPr>
          <a:xfrm>
            <a:off x="3746384" y="4254320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DB encryption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785AF02-E249-4B5D-8DFD-5187217C1FB2}"/>
              </a:ext>
            </a:extLst>
          </p:cNvPr>
          <p:cNvSpPr/>
          <p:nvPr/>
        </p:nvSpPr>
        <p:spPr>
          <a:xfrm>
            <a:off x="3746384" y="4825583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100 concurrent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9D4866D-D224-4347-8180-9499CFF8F41C}"/>
              </a:ext>
            </a:extLst>
          </p:cNvPr>
          <p:cNvSpPr/>
          <p:nvPr/>
        </p:nvSpPr>
        <p:spPr>
          <a:xfrm>
            <a:off x="6106987" y="2540531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Engine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1C1A65-CD2D-4F5F-AF35-20132CD15D9F}"/>
              </a:ext>
            </a:extLst>
          </p:cNvPr>
          <p:cNvSpPr/>
          <p:nvPr/>
        </p:nvSpPr>
        <p:spPr>
          <a:xfrm>
            <a:off x="6106987" y="3111794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 design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0FEEE33-451E-41A1-B3F4-260517334F05}"/>
              </a:ext>
            </a:extLst>
          </p:cNvPr>
          <p:cNvSpPr/>
          <p:nvPr/>
        </p:nvSpPr>
        <p:spPr>
          <a:xfrm>
            <a:off x="6106987" y="3683057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Availability*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B11C4D6-1931-44D6-8500-7E7CF5E89AD9}"/>
              </a:ext>
            </a:extLst>
          </p:cNvPr>
          <p:cNvSpPr/>
          <p:nvPr/>
        </p:nvSpPr>
        <p:spPr>
          <a:xfrm>
            <a:off x="6106987" y="4254320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Recording/DB encryption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6F30335-F2DA-48AE-8619-A0AACD8F6511}"/>
              </a:ext>
            </a:extLst>
          </p:cNvPr>
          <p:cNvSpPr/>
          <p:nvPr/>
        </p:nvSpPr>
        <p:spPr>
          <a:xfrm>
            <a:off x="6106987" y="4825583"/>
            <a:ext cx="1866952" cy="475061"/>
          </a:xfrm>
          <a:custGeom>
            <a:avLst/>
            <a:gdLst>
              <a:gd name="connsiteX0" fmla="*/ 0 w 958041"/>
              <a:gd name="connsiteY0" fmla="*/ 0 h 574824"/>
              <a:gd name="connsiteX1" fmla="*/ 958041 w 958041"/>
              <a:gd name="connsiteY1" fmla="*/ 0 h 574824"/>
              <a:gd name="connsiteX2" fmla="*/ 958041 w 958041"/>
              <a:gd name="connsiteY2" fmla="*/ 574824 h 574824"/>
              <a:gd name="connsiteX3" fmla="*/ 0 w 958041"/>
              <a:gd name="connsiteY3" fmla="*/ 574824 h 574824"/>
              <a:gd name="connsiteX4" fmla="*/ 0 w 958041"/>
              <a:gd name="connsiteY4" fmla="*/ 0 h 5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41" h="574824">
                <a:moveTo>
                  <a:pt x="0" y="0"/>
                </a:moveTo>
                <a:lnTo>
                  <a:pt x="958041" y="0"/>
                </a:lnTo>
                <a:lnTo>
                  <a:pt x="958041" y="574824"/>
                </a:lnTo>
                <a:lnTo>
                  <a:pt x="0" y="57482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4625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500 concurrent</a:t>
            </a:r>
            <a:endParaRPr lang="ko-KR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297807-632E-4D99-A0B4-913395A1D69B}"/>
              </a:ext>
            </a:extLst>
          </p:cNvPr>
          <p:cNvSpPr/>
          <p:nvPr/>
        </p:nvSpPr>
        <p:spPr>
          <a:xfrm>
            <a:off x="5706137" y="5469528"/>
            <a:ext cx="2698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dirty="0">
                <a:cs typeface="Arial" panose="020B0604020202020204" pitchFamily="34" charset="0"/>
              </a:rPr>
              <a:t>*High Availability to be supported in </a:t>
            </a:r>
            <a:r>
              <a:rPr lang="en-US" altLang="ko-KR" sz="1050" b="1" dirty="0">
                <a:solidFill>
                  <a:srgbClr val="0070C0"/>
                </a:solidFill>
                <a:cs typeface="Arial" panose="020B0604020202020204" pitchFamily="34" charset="0"/>
              </a:rPr>
              <a:t>Q1, 2019</a:t>
            </a:r>
            <a:endParaRPr lang="ko-KR" altLang="en-US" sz="105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9DE2A5-DA35-4CA8-8A9C-6DA68E46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dirty="0"/>
              <a:t>New UI and Feature Improvement</a:t>
            </a:r>
            <a:endParaRPr lang="ko-KR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7F8F3C-CB01-4064-9241-4CD8077E6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2758"/>
              </p:ext>
            </p:extLst>
          </p:nvPr>
        </p:nvGraphicFramePr>
        <p:xfrm>
          <a:off x="965694" y="2968623"/>
          <a:ext cx="7380000" cy="27529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975473307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1024225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765415676"/>
                    </a:ext>
                  </a:extLst>
                </a:gridCol>
              </a:tblGrid>
              <a:tr h="2619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effectLst/>
                        </a:rPr>
                        <a:t>Item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2239" marR="62239" marT="0" marB="0"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IPCR 2.0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2239" marR="62239" marT="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IPCR 3.0</a:t>
                      </a:r>
                      <a:endParaRPr lang="ko-K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62239" marR="62239" marT="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04692210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effectLst/>
                        </a:rPr>
                        <a:t>Capacity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100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989443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baseline="0" dirty="0">
                          <a:effectLst/>
                        </a:rPr>
                        <a:t>Browser</a:t>
                      </a:r>
                      <a:endParaRPr lang="en-US" sz="1200" kern="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IE</a:t>
                      </a:r>
                      <a:endParaRPr lang="ko-KR" alt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Chrome, Opera, Edge, Firefox, etc.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4155077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Encryption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AES-128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AES-128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2497776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Search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Basic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playback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3992963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Report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 type(Month, Day, Hour, Agent)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type(Month, Day, Hour, Agent, CO, DID)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9557978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Dashboard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Resource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+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8919719"/>
                  </a:ext>
                </a:extLst>
              </a:tr>
              <a:tr h="5506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Redundancy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Not supported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UCP/UCM* Geo redundancy compliant</a:t>
                      </a:r>
                    </a:p>
                    <a:p>
                      <a:pPr lvl="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High Availability*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9265645"/>
                  </a:ext>
                </a:extLst>
              </a:tr>
            </a:tbl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F2A073-6B24-44C4-A643-C4940A1DAA43}"/>
              </a:ext>
            </a:extLst>
          </p:cNvPr>
          <p:cNvSpPr/>
          <p:nvPr/>
        </p:nvSpPr>
        <p:spPr>
          <a:xfrm>
            <a:off x="5470767" y="2139768"/>
            <a:ext cx="145423" cy="401637"/>
          </a:xfrm>
          <a:custGeom>
            <a:avLst/>
            <a:gdLst>
              <a:gd name="connsiteX0" fmla="*/ 0 w 343995"/>
              <a:gd name="connsiteY0" fmla="*/ 80482 h 402410"/>
              <a:gd name="connsiteX1" fmla="*/ 171998 w 343995"/>
              <a:gd name="connsiteY1" fmla="*/ 80482 h 402410"/>
              <a:gd name="connsiteX2" fmla="*/ 171998 w 343995"/>
              <a:gd name="connsiteY2" fmla="*/ 0 h 402410"/>
              <a:gd name="connsiteX3" fmla="*/ 343995 w 343995"/>
              <a:gd name="connsiteY3" fmla="*/ 201205 h 402410"/>
              <a:gd name="connsiteX4" fmla="*/ 171998 w 343995"/>
              <a:gd name="connsiteY4" fmla="*/ 402410 h 402410"/>
              <a:gd name="connsiteX5" fmla="*/ 171998 w 343995"/>
              <a:gd name="connsiteY5" fmla="*/ 321928 h 402410"/>
              <a:gd name="connsiteX6" fmla="*/ 0 w 343995"/>
              <a:gd name="connsiteY6" fmla="*/ 321928 h 402410"/>
              <a:gd name="connsiteX7" fmla="*/ 0 w 343995"/>
              <a:gd name="connsiteY7" fmla="*/ 80482 h 40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995" h="402410">
                <a:moveTo>
                  <a:pt x="0" y="80482"/>
                </a:moveTo>
                <a:lnTo>
                  <a:pt x="171998" y="80482"/>
                </a:lnTo>
                <a:lnTo>
                  <a:pt x="171998" y="0"/>
                </a:lnTo>
                <a:lnTo>
                  <a:pt x="343995" y="201205"/>
                </a:lnTo>
                <a:lnTo>
                  <a:pt x="171998" y="402410"/>
                </a:lnTo>
                <a:lnTo>
                  <a:pt x="171998" y="321928"/>
                </a:lnTo>
                <a:lnTo>
                  <a:pt x="0" y="321928"/>
                </a:lnTo>
                <a:lnTo>
                  <a:pt x="0" y="80482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80482" rIns="103198" bIns="8048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altLang="ko-KR" sz="1100"/>
          </a:p>
        </p:txBody>
      </p:sp>
      <p:sp>
        <p:nvSpPr>
          <p:cNvPr id="133175" name="TextBox 23">
            <a:extLst>
              <a:ext uri="{FF2B5EF4-FFF2-40B4-BE49-F238E27FC236}">
                <a16:creationId xmlns:a16="http://schemas.microsoft.com/office/drawing/2014/main" id="{1813A1DF-54EA-4E16-B271-2B385182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696" y="119720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dirty="0"/>
              <a:t>IPCR 2.0</a:t>
            </a:r>
            <a:endParaRPr lang="ko-KR" altLang="en-US" dirty="0"/>
          </a:p>
        </p:txBody>
      </p:sp>
      <p:sp>
        <p:nvSpPr>
          <p:cNvPr id="133176" name="TextBox 24">
            <a:extLst>
              <a:ext uri="{FF2B5EF4-FFF2-40B4-BE49-F238E27FC236}">
                <a16:creationId xmlns:a16="http://schemas.microsoft.com/office/drawing/2014/main" id="{C7377857-B805-4452-AE0D-8DD36ECC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526" y="119720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dirty="0"/>
              <a:t>IPCR 3.0</a:t>
            </a:r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FA49D-C4F6-4405-A38B-2359D4B1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09" y="1634016"/>
            <a:ext cx="2208479" cy="1285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EABB9-ED9A-4AB1-BD24-42006789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85" y="1604988"/>
            <a:ext cx="2407901" cy="13530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365D3A-FA7E-4939-8A1D-C2943BF2FF3C}"/>
              </a:ext>
            </a:extLst>
          </p:cNvPr>
          <p:cNvSpPr/>
          <p:nvPr/>
        </p:nvSpPr>
        <p:spPr>
          <a:xfrm>
            <a:off x="5032575" y="5721545"/>
            <a:ext cx="3318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cs typeface="Arial" panose="020B0604020202020204" pitchFamily="34" charset="0"/>
              </a:rPr>
              <a:t>* </a:t>
            </a:r>
            <a:r>
              <a:rPr lang="en-US" altLang="ko-KR" sz="1000">
                <a:cs typeface="Arial" panose="020B0604020202020204" pitchFamily="34" charset="0"/>
              </a:rPr>
              <a:t>IPCR only supports </a:t>
            </a:r>
            <a:r>
              <a:rPr lang="en-US" altLang="ko-KR" sz="1000" dirty="0">
                <a:cs typeface="Arial" panose="020B0604020202020204" pitchFamily="34" charset="0"/>
              </a:rPr>
              <a:t>call server(UCP/UCM) geo-redundancy. </a:t>
            </a:r>
          </a:p>
          <a:p>
            <a:r>
              <a:rPr lang="en-US" altLang="ko-KR" sz="1000" dirty="0">
                <a:cs typeface="Arial" panose="020B0604020202020204" pitchFamily="34" charset="0"/>
              </a:rPr>
              <a:t>** UCM/UCP and HA to be supported in </a:t>
            </a:r>
            <a:r>
              <a:rPr lang="en-US" altLang="ko-KR" sz="1000" b="1" dirty="0">
                <a:solidFill>
                  <a:srgbClr val="0070C0"/>
                </a:solidFill>
                <a:cs typeface="Arial" panose="020B0604020202020204" pitchFamily="34" charset="0"/>
              </a:rPr>
              <a:t>Q1, 2019</a:t>
            </a:r>
          </a:p>
        </p:txBody>
      </p:sp>
    </p:spTree>
    <p:extLst>
      <p:ext uri="{BB962C8B-B14F-4D97-AF65-F5344CB8AC3E}">
        <p14:creationId xmlns:p14="http://schemas.microsoft.com/office/powerpoint/2010/main" val="322721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A72B-D8D9-4C03-B3D9-E2E47FE7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Search &amp; Play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D79A4-0884-4678-9771-031D8DB4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Intuitive UI</a:t>
            </a:r>
          </a:p>
          <a:p>
            <a:r>
              <a:rPr lang="en-US" altLang="ko-KR" dirty="0"/>
              <a:t>Various Filtering options</a:t>
            </a:r>
          </a:p>
          <a:p>
            <a:r>
              <a:rPr lang="en-US" altLang="ko-KR" dirty="0"/>
              <a:t>Easy Icon access </a:t>
            </a:r>
          </a:p>
          <a:p>
            <a:r>
              <a:rPr lang="en-US" altLang="ko-KR" dirty="0"/>
              <a:t>Organization folder</a:t>
            </a:r>
          </a:p>
          <a:p>
            <a:r>
              <a:rPr lang="en-US" altLang="ko-KR" dirty="0"/>
              <a:t>Advanced Playback options</a:t>
            </a:r>
          </a:p>
          <a:p>
            <a:pPr lvl="1"/>
            <a:r>
              <a:rPr lang="en-US" altLang="ko-KR" dirty="0"/>
              <a:t>Playlist (max 20)</a:t>
            </a:r>
          </a:p>
          <a:p>
            <a:pPr lvl="1"/>
            <a:r>
              <a:rPr lang="en-US" altLang="ko-KR" dirty="0"/>
              <a:t>Section (max 5)</a:t>
            </a:r>
          </a:p>
          <a:p>
            <a:pPr lvl="2"/>
            <a:r>
              <a:rPr lang="en-US" altLang="ko-KR" dirty="0"/>
              <a:t>Play, Memo, download</a:t>
            </a:r>
          </a:p>
          <a:p>
            <a:pPr lvl="1"/>
            <a:r>
              <a:rPr lang="en-US" altLang="ko-KR" dirty="0"/>
              <a:t>Play speed</a:t>
            </a:r>
          </a:p>
          <a:p>
            <a:pPr lvl="2"/>
            <a:r>
              <a:rPr lang="en-US" altLang="ko-KR" dirty="0"/>
              <a:t>x0.25 ~ x2.5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71EA1-0DBC-429D-9AE3-E7CE9B1D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24" y="1742453"/>
            <a:ext cx="5161550" cy="3190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76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2B1E45-F9DF-49CE-84AF-93E9413B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71" y="3602133"/>
            <a:ext cx="4265744" cy="2396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BA72B-D8D9-4C03-B3D9-E2E47FE7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Monitoring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D79A4-0884-4678-9771-031D8DB4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Monitoring with 2 display options</a:t>
            </a:r>
          </a:p>
          <a:p>
            <a:pPr lvl="1"/>
            <a:r>
              <a:rPr lang="en-US" altLang="ko-KR" dirty="0"/>
              <a:t>Card type</a:t>
            </a:r>
          </a:p>
          <a:p>
            <a:pPr lvl="1"/>
            <a:r>
              <a:rPr lang="en-US" altLang="ko-KR" dirty="0"/>
              <a:t>List type</a:t>
            </a:r>
          </a:p>
          <a:p>
            <a:r>
              <a:rPr lang="en-US" altLang="ko-KR" dirty="0"/>
              <a:t>Max 100 agent display per page</a:t>
            </a:r>
          </a:p>
          <a:p>
            <a:r>
              <a:rPr lang="en-US" altLang="ko-KR" dirty="0"/>
              <a:t>Color and Icon based status monitor</a:t>
            </a:r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marL="275400" lvl="1" indent="0">
              <a:buNone/>
            </a:pPr>
            <a:endParaRPr lang="en-US" altLang="ko-K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48549-63E9-4884-AE3F-02A1608B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8" y="3387652"/>
            <a:ext cx="995795" cy="692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EA6B00-0188-4F07-A328-EA2408850AE5}"/>
              </a:ext>
            </a:extLst>
          </p:cNvPr>
          <p:cNvSpPr txBox="1"/>
          <p:nvPr/>
        </p:nvSpPr>
        <p:spPr>
          <a:xfrm>
            <a:off x="882106" y="4066957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/>
              <a:t>Log-in</a:t>
            </a:r>
            <a:endParaRPr lang="ko-KR" altLang="en-US" sz="1200" u="sng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B4ED-79A1-48A2-8090-F91F55A79581}"/>
              </a:ext>
            </a:extLst>
          </p:cNvPr>
          <p:cNvGrpSpPr/>
          <p:nvPr/>
        </p:nvGrpSpPr>
        <p:grpSpPr>
          <a:xfrm>
            <a:off x="1864270" y="3400639"/>
            <a:ext cx="1004479" cy="943317"/>
            <a:chOff x="1444885" y="2256309"/>
            <a:chExt cx="1004479" cy="9433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A27FB7-F0A6-40D4-9D12-24121B808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569" y="2256309"/>
              <a:ext cx="995795" cy="666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706024-B1AA-4269-A5B8-D443E82B6BFC}"/>
                </a:ext>
              </a:extLst>
            </p:cNvPr>
            <p:cNvSpPr txBox="1"/>
            <p:nvPr/>
          </p:nvSpPr>
          <p:spPr>
            <a:xfrm>
              <a:off x="1444885" y="2922627"/>
              <a:ext cx="848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u="sng" dirty="0"/>
                <a:t>Busy(ODR)</a:t>
              </a:r>
              <a:endParaRPr lang="ko-KR" altLang="en-US" sz="1200" u="sng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64ACD2-2C94-4020-BB5E-38733985CD35}"/>
              </a:ext>
            </a:extLst>
          </p:cNvPr>
          <p:cNvGrpSpPr/>
          <p:nvPr/>
        </p:nvGrpSpPr>
        <p:grpSpPr>
          <a:xfrm>
            <a:off x="3031318" y="3391548"/>
            <a:ext cx="995795" cy="951891"/>
            <a:chOff x="2647180" y="2247218"/>
            <a:chExt cx="995795" cy="9518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7A721-FCF2-45BE-A0C1-28F00D52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7180" y="2247218"/>
              <a:ext cx="995795" cy="6754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1562CE-4C6B-41E9-AAE5-B7E4B9ED4A60}"/>
                </a:ext>
              </a:extLst>
            </p:cNvPr>
            <p:cNvSpPr txBox="1"/>
            <p:nvPr/>
          </p:nvSpPr>
          <p:spPr>
            <a:xfrm>
              <a:off x="2754586" y="2922110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u="sng" dirty="0"/>
                <a:t>Log-out</a:t>
              </a:r>
              <a:endParaRPr lang="ko-KR" altLang="en-US" sz="1200" u="sng" dirty="0"/>
            </a:p>
          </p:txBody>
        </p:sp>
      </p:grpSp>
      <p:pic>
        <p:nvPicPr>
          <p:cNvPr id="18" name="Picture 10" descr="D:\WORK DATA\GUI\iPECS IPCR\2. 시안작업\PNG\monitoring_active.png">
            <a:extLst>
              <a:ext uri="{FF2B5EF4-FFF2-40B4-BE49-F238E27FC236}">
                <a16:creationId xmlns:a16="http://schemas.microsoft.com/office/drawing/2014/main" id="{3D0A45EB-B951-4342-A828-C3321D37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1860" y="4663477"/>
            <a:ext cx="635000" cy="431800"/>
          </a:xfrm>
          <a:prstGeom prst="rect">
            <a:avLst/>
          </a:prstGeom>
          <a:noFill/>
        </p:spPr>
      </p:pic>
      <p:pic>
        <p:nvPicPr>
          <p:cNvPr id="19" name="Picture 11" descr="D:\WORK DATA\GUI\iPECS IPCR\2. 시안작업\PNG\monitoring_diabled.png">
            <a:extLst>
              <a:ext uri="{FF2B5EF4-FFF2-40B4-BE49-F238E27FC236}">
                <a16:creationId xmlns:a16="http://schemas.microsoft.com/office/drawing/2014/main" id="{69E0B56E-FD4F-4627-B18F-8FDAB4D3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0871" y="4663477"/>
            <a:ext cx="635000" cy="431800"/>
          </a:xfrm>
          <a:prstGeom prst="rect">
            <a:avLst/>
          </a:prstGeom>
          <a:noFill/>
        </p:spPr>
      </p:pic>
      <p:pic>
        <p:nvPicPr>
          <p:cNvPr id="20" name="Picture 12" descr="D:\WORK DATA\GUI\iPECS IPCR\2. 시안작업\PNG\monitoring_abled.png">
            <a:extLst>
              <a:ext uri="{FF2B5EF4-FFF2-40B4-BE49-F238E27FC236}">
                <a16:creationId xmlns:a16="http://schemas.microsoft.com/office/drawing/2014/main" id="{C225B959-A81E-4401-9B89-D4BA6A0E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1365" y="4663477"/>
            <a:ext cx="635000" cy="431800"/>
          </a:xfrm>
          <a:prstGeom prst="rect">
            <a:avLst/>
          </a:prstGeom>
          <a:noFill/>
        </p:spPr>
      </p:pic>
      <p:pic>
        <p:nvPicPr>
          <p:cNvPr id="21" name="Picture 13" descr="D:\WORK DATA\GUI\iPECS IPCR\2. 시안작업\PNG\record_abled.png">
            <a:extLst>
              <a:ext uri="{FF2B5EF4-FFF2-40B4-BE49-F238E27FC236}">
                <a16:creationId xmlns:a16="http://schemas.microsoft.com/office/drawing/2014/main" id="{3C30661A-C173-49EB-BFCE-8CBCFF78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1365" y="5112498"/>
            <a:ext cx="635000" cy="431800"/>
          </a:xfrm>
          <a:prstGeom prst="rect">
            <a:avLst/>
          </a:prstGeom>
          <a:noFill/>
        </p:spPr>
      </p:pic>
      <p:pic>
        <p:nvPicPr>
          <p:cNvPr id="22" name="Picture 14" descr="D:\WORK DATA\GUI\iPECS IPCR\2. 시안작업\PNG\record_active.png">
            <a:extLst>
              <a:ext uri="{FF2B5EF4-FFF2-40B4-BE49-F238E27FC236}">
                <a16:creationId xmlns:a16="http://schemas.microsoft.com/office/drawing/2014/main" id="{5057FDCC-0880-4A0C-96AA-35C61F78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1860" y="5112498"/>
            <a:ext cx="635000" cy="431800"/>
          </a:xfrm>
          <a:prstGeom prst="rect">
            <a:avLst/>
          </a:prstGeom>
          <a:noFill/>
        </p:spPr>
      </p:pic>
      <p:pic>
        <p:nvPicPr>
          <p:cNvPr id="23" name="Picture 15" descr="D:\WORK DATA\GUI\iPECS IPCR\2. 시안작업\PNG\record_diabled.png">
            <a:extLst>
              <a:ext uri="{FF2B5EF4-FFF2-40B4-BE49-F238E27FC236}">
                <a16:creationId xmlns:a16="http://schemas.microsoft.com/office/drawing/2014/main" id="{89472CEB-F002-4D43-B500-7535DB5B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0871" y="5112498"/>
            <a:ext cx="635000" cy="431800"/>
          </a:xfrm>
          <a:prstGeom prst="rect">
            <a:avLst/>
          </a:prstGeom>
          <a:noFill/>
        </p:spPr>
      </p:pic>
      <p:pic>
        <p:nvPicPr>
          <p:cNvPr id="24" name="Picture 16" descr="D:\WORK DATA\GUI\iPECS IPCR\2. 시안작업\PNG\memo_diabled.png">
            <a:extLst>
              <a:ext uri="{FF2B5EF4-FFF2-40B4-BE49-F238E27FC236}">
                <a16:creationId xmlns:a16="http://schemas.microsoft.com/office/drawing/2014/main" id="{9D161FE8-F80D-46BE-B266-01DE9119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0871" y="5568964"/>
            <a:ext cx="635000" cy="431800"/>
          </a:xfrm>
          <a:prstGeom prst="rect">
            <a:avLst/>
          </a:prstGeom>
          <a:noFill/>
        </p:spPr>
      </p:pic>
      <p:pic>
        <p:nvPicPr>
          <p:cNvPr id="25" name="Picture 17" descr="D:\WORK DATA\GUI\iPECS IPCR\2. 시안작업\PNG\memo_abled.png">
            <a:extLst>
              <a:ext uri="{FF2B5EF4-FFF2-40B4-BE49-F238E27FC236}">
                <a16:creationId xmlns:a16="http://schemas.microsoft.com/office/drawing/2014/main" id="{3E960BD6-65F5-4C0F-9079-C9FB3CB3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1860" y="5568964"/>
            <a:ext cx="635000" cy="43180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E81022-911D-4DA6-B60E-119A71E2AA4E}"/>
              </a:ext>
            </a:extLst>
          </p:cNvPr>
          <p:cNvSpPr txBox="1"/>
          <p:nvPr/>
        </p:nvSpPr>
        <p:spPr>
          <a:xfrm>
            <a:off x="716294" y="4717795"/>
            <a:ext cx="1062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Monitoring</a:t>
            </a:r>
            <a:endParaRPr lang="ko-KR" altLang="en-US" sz="1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74EA5-020E-418F-9285-23B581A23175}"/>
              </a:ext>
            </a:extLst>
          </p:cNvPr>
          <p:cNvSpPr txBox="1"/>
          <p:nvPr/>
        </p:nvSpPr>
        <p:spPr>
          <a:xfrm>
            <a:off x="716294" y="5166816"/>
            <a:ext cx="728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Record</a:t>
            </a:r>
            <a:endParaRPr lang="ko-KR" altLang="en-US" sz="1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0715BC-BE20-4DF4-9418-9F943619A271}"/>
              </a:ext>
            </a:extLst>
          </p:cNvPr>
          <p:cNvSpPr txBox="1"/>
          <p:nvPr/>
        </p:nvSpPr>
        <p:spPr>
          <a:xfrm>
            <a:off x="716294" y="562328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Memo</a:t>
            </a:r>
            <a:endParaRPr lang="ko-KR" altLang="en-US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025CFF-1B37-478C-BFD2-E2E65C6936B1}"/>
              </a:ext>
            </a:extLst>
          </p:cNvPr>
          <p:cNvSpPr txBox="1"/>
          <p:nvPr/>
        </p:nvSpPr>
        <p:spPr>
          <a:xfrm>
            <a:off x="1741254" y="4344187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/>
              <a:t>disable</a:t>
            </a:r>
            <a:endParaRPr lang="ko-KR" altLang="en-US" sz="1200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D1C3B5-E6B1-4279-BDDA-65A4002434D1}"/>
              </a:ext>
            </a:extLst>
          </p:cNvPr>
          <p:cNvSpPr txBox="1"/>
          <p:nvPr/>
        </p:nvSpPr>
        <p:spPr>
          <a:xfrm>
            <a:off x="2303937" y="4344187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/>
              <a:t>enabled</a:t>
            </a:r>
            <a:endParaRPr lang="ko-KR" altLang="en-US" sz="1200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98F01B-429F-41E1-B29C-CB51382E381D}"/>
              </a:ext>
            </a:extLst>
          </p:cNvPr>
          <p:cNvSpPr txBox="1"/>
          <p:nvPr/>
        </p:nvSpPr>
        <p:spPr>
          <a:xfrm>
            <a:off x="2873535" y="4343827"/>
            <a:ext cx="555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/>
              <a:t>active</a:t>
            </a:r>
            <a:endParaRPr lang="ko-KR" altLang="en-US" sz="12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45FC7-2229-4EE9-BE2A-5E0875B750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7144" y="1524658"/>
            <a:ext cx="4265744" cy="2396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459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5339-F344-4CF5-BA0A-9A1067A4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Dashboard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E35C-0686-46D3-BFA3-D8F5BA04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Comprehensive dashboard</a:t>
            </a:r>
          </a:p>
          <a:p>
            <a:r>
              <a:rPr lang="en-US" altLang="ko-KR" dirty="0"/>
              <a:t>IPCR Performance</a:t>
            </a:r>
          </a:p>
          <a:p>
            <a:pPr lvl="1"/>
            <a:r>
              <a:rPr lang="en-US" altLang="ko-KR" dirty="0"/>
              <a:t>Today, 7 day statistics</a:t>
            </a:r>
          </a:p>
          <a:p>
            <a:pPr lvl="1"/>
            <a:r>
              <a:rPr lang="en-US" altLang="ko-KR" dirty="0"/>
              <a:t>Type by colors</a:t>
            </a:r>
          </a:p>
          <a:p>
            <a:pPr lvl="1"/>
            <a:r>
              <a:rPr lang="en-US" altLang="ko-KR" dirty="0"/>
              <a:t>Total/</a:t>
            </a:r>
            <a:r>
              <a:rPr lang="en-US" altLang="ko-KR" dirty="0" err="1"/>
              <a:t>Avg</a:t>
            </a:r>
            <a:r>
              <a:rPr lang="en-US" altLang="ko-KR" dirty="0"/>
              <a:t>/Max</a:t>
            </a:r>
          </a:p>
          <a:p>
            <a:r>
              <a:rPr lang="en-US" altLang="ko-KR" dirty="0"/>
              <a:t>Resource status</a:t>
            </a:r>
          </a:p>
          <a:p>
            <a:pPr lvl="1"/>
            <a:r>
              <a:rPr lang="en-US" altLang="ko-KR" dirty="0"/>
              <a:t>CPU, Memory, HDD %</a:t>
            </a:r>
          </a:p>
          <a:p>
            <a:pPr lvl="1"/>
            <a:r>
              <a:rPr lang="en-US" altLang="ko-KR" dirty="0"/>
              <a:t>Threshold by colors</a:t>
            </a:r>
          </a:p>
          <a:p>
            <a:r>
              <a:rPr lang="en-US" altLang="ko-KR" dirty="0"/>
              <a:t>System status</a:t>
            </a:r>
          </a:p>
          <a:p>
            <a:pPr lvl="1"/>
            <a:r>
              <a:rPr lang="en-US" altLang="ko-KR" dirty="0"/>
              <a:t>Max 10 PBX link status</a:t>
            </a:r>
          </a:p>
          <a:p>
            <a:r>
              <a:rPr lang="en-US" altLang="ko-KR" dirty="0"/>
              <a:t>Agent Performance board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10FBF-88A5-4F01-BE6E-6780B5C7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3" y="1862267"/>
            <a:ext cx="5161550" cy="32401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38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5480-17F2-4A72-843E-FEFCF1A2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Report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CB34-7A3B-44A7-9889-7AA08F65A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UI improvement</a:t>
            </a:r>
          </a:p>
          <a:p>
            <a:pPr lvl="1"/>
            <a:r>
              <a:rPr lang="en-US" altLang="ko-KR" dirty="0"/>
              <a:t>Total Recordings/Time</a:t>
            </a:r>
          </a:p>
          <a:p>
            <a:pPr lvl="1"/>
            <a:r>
              <a:rPr lang="en-US" altLang="ko-KR" dirty="0"/>
              <a:t>Recording type by colors</a:t>
            </a:r>
          </a:p>
          <a:p>
            <a:r>
              <a:rPr lang="en-US" altLang="ko-KR" dirty="0"/>
              <a:t>Direct Access to </a:t>
            </a:r>
          </a:p>
          <a:p>
            <a:pPr lvl="1"/>
            <a:r>
              <a:rPr lang="en-US" altLang="ko-KR" dirty="0"/>
              <a:t>6 pre-defined reports</a:t>
            </a:r>
          </a:p>
          <a:p>
            <a:pPr lvl="2"/>
            <a:r>
              <a:rPr lang="en-US" altLang="ko-KR" dirty="0"/>
              <a:t>Month, Day, Hour </a:t>
            </a:r>
          </a:p>
          <a:p>
            <a:pPr lvl="2"/>
            <a:r>
              <a:rPr lang="en-US" altLang="ko-KR" dirty="0"/>
              <a:t>Agent</a:t>
            </a:r>
          </a:p>
          <a:p>
            <a:pPr lvl="2"/>
            <a:r>
              <a:rPr lang="en-US" altLang="ko-KR" dirty="0"/>
              <a:t>CO, DID</a:t>
            </a:r>
          </a:p>
          <a:p>
            <a:pPr lvl="1"/>
            <a:r>
              <a:rPr lang="en-US" altLang="ko-KR" dirty="0"/>
              <a:t>Download(excel)</a:t>
            </a:r>
          </a:p>
          <a:p>
            <a:r>
              <a:rPr lang="en-US" altLang="ko-KR" dirty="0"/>
              <a:t>Drill-down feature</a:t>
            </a:r>
          </a:p>
          <a:p>
            <a:pPr lvl="1"/>
            <a:r>
              <a:rPr lang="en-US" altLang="ko-KR" dirty="0"/>
              <a:t>Agent Report only</a:t>
            </a:r>
          </a:p>
          <a:p>
            <a:pPr lvl="1"/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C7338-9EBA-4C9F-BEFC-C3FD83023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9"/>
          <a:stretch/>
        </p:blipFill>
        <p:spPr>
          <a:xfrm>
            <a:off x="3910906" y="533941"/>
            <a:ext cx="4692318" cy="1182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5AC87-F47B-4047-8360-B4C48FDE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54"/>
          <a:stretch/>
        </p:blipFill>
        <p:spPr>
          <a:xfrm>
            <a:off x="3910906" y="1518797"/>
            <a:ext cx="4692318" cy="1235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28E75D-C687-4D32-9365-9BCED710F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8"/>
          <a:stretch/>
        </p:blipFill>
        <p:spPr>
          <a:xfrm>
            <a:off x="3910906" y="2507294"/>
            <a:ext cx="4692318" cy="1281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6BD5BC-A522-4475-BE3B-4F02DBCBA2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3"/>
          <a:stretch/>
        </p:blipFill>
        <p:spPr>
          <a:xfrm>
            <a:off x="3910906" y="3581119"/>
            <a:ext cx="4692318" cy="2423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0964D0-FE50-4891-861F-F5C83E530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32" y="5081929"/>
            <a:ext cx="2913560" cy="9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516E1-0444-49D7-A861-9B5DA7FF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56" y="2069708"/>
            <a:ext cx="5191351" cy="29170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85480-17F2-4A72-843E-FEFCF1A2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Setting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CB34-7A3B-44A7-9889-7AA08F65A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Organized and Logical Access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E3F8F-3C81-4382-AC6F-748F82C67138}"/>
              </a:ext>
            </a:extLst>
          </p:cNvPr>
          <p:cNvSpPr/>
          <p:nvPr/>
        </p:nvSpPr>
        <p:spPr>
          <a:xfrm>
            <a:off x="3695670" y="2347296"/>
            <a:ext cx="663680" cy="1578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061003-81A6-4935-9853-567BBA572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28169"/>
              </p:ext>
            </p:extLst>
          </p:nvPr>
        </p:nvGraphicFramePr>
        <p:xfrm>
          <a:off x="625896" y="2076646"/>
          <a:ext cx="2964711" cy="3418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6973">
                  <a:extLst>
                    <a:ext uri="{9D8B030D-6E8A-4147-A177-3AD203B41FA5}">
                      <a16:colId xmlns:a16="http://schemas.microsoft.com/office/drawing/2014/main" val="3812079356"/>
                    </a:ext>
                  </a:extLst>
                </a:gridCol>
                <a:gridCol w="2167738">
                  <a:extLst>
                    <a:ext uri="{9D8B030D-6E8A-4147-A177-3AD203B41FA5}">
                      <a16:colId xmlns:a16="http://schemas.microsoft.com/office/drawing/2014/main" val="12176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+mn-lt"/>
                        </a:rPr>
                        <a:t>Server</a:t>
                      </a:r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4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PBX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6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Channel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Server, PBX, Station, Type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477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Access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Admin, Supervisor, Station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44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User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Name, ID, station#, access,..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893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General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Engine, Password, Prompt, 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Update, Mail server, 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Fault, Backup, FTP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+mn-lt"/>
                        </a:rPr>
                        <a:t>Time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30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Log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095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</a:rPr>
                        <a:t>License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77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90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22A9-5540-4F99-ACF8-4ECD2D5D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High Availability </a:t>
            </a:r>
            <a:r>
              <a:rPr lang="en-US" altLang="ko-KR" sz="1800" dirty="0"/>
              <a:t>(</a:t>
            </a:r>
            <a:r>
              <a:rPr lang="en-US" altLang="ko-KR" sz="1800" b="1" dirty="0"/>
              <a:t>3.0+</a:t>
            </a:r>
            <a:r>
              <a:rPr lang="en-US" altLang="ko-KR" sz="1800" dirty="0"/>
              <a:t>, To be supported in Q1, 2019)</a:t>
            </a:r>
            <a:endParaRPr lang="ko-KR" altLang="en-US" sz="1800" dirty="0"/>
          </a:p>
        </p:txBody>
      </p:sp>
      <p:pic>
        <p:nvPicPr>
          <p:cNvPr id="75" name="Picture 9" descr="C:\Users\ejooyoo\Business\정보\iPECS_Brand_Asset\Icons\line_iPECS LIK.png">
            <a:extLst>
              <a:ext uri="{FF2B5EF4-FFF2-40B4-BE49-F238E27FC236}">
                <a16:creationId xmlns:a16="http://schemas.microsoft.com/office/drawing/2014/main" id="{243022C0-D1C2-4FA1-8E81-56A577B8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02" y="3546249"/>
            <a:ext cx="5845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078F9FB8-E383-4C9E-8754-77DC773F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99" y="2947827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E30CDB25-039D-4FB5-B76D-A8EE3938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9" y="3626146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C:\Users\ejooyoo\Business\정보\iPECS_Brand_Asset\Icons\line_iPECS LIK.png">
            <a:extLst>
              <a:ext uri="{FF2B5EF4-FFF2-40B4-BE49-F238E27FC236}">
                <a16:creationId xmlns:a16="http://schemas.microsoft.com/office/drawing/2014/main" id="{7CDD9B54-CA55-4309-BAFA-A492C9047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6" y="4373870"/>
            <a:ext cx="5845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C:\Users\ejooyoo\Business\정보\iPECS_Brand_Asset\Icons\line_iPECS LIK.png">
            <a:extLst>
              <a:ext uri="{FF2B5EF4-FFF2-40B4-BE49-F238E27FC236}">
                <a16:creationId xmlns:a16="http://schemas.microsoft.com/office/drawing/2014/main" id="{B8389B40-59A3-4573-B1F2-04166679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6" y="3656180"/>
            <a:ext cx="5845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C:\Users\ejooyoo\Business\정보\iPECS_Brand_Asset\Icons\line_iPECS LIK.png">
            <a:extLst>
              <a:ext uri="{FF2B5EF4-FFF2-40B4-BE49-F238E27FC236}">
                <a16:creationId xmlns:a16="http://schemas.microsoft.com/office/drawing/2014/main" id="{9C7D1E18-9069-4FD5-B1BB-3D65C1A1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6" y="2933539"/>
            <a:ext cx="5845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ight Brace 83">
            <a:extLst>
              <a:ext uri="{FF2B5EF4-FFF2-40B4-BE49-F238E27FC236}">
                <a16:creationId xmlns:a16="http://schemas.microsoft.com/office/drawing/2014/main" id="{6654D7FF-3806-4D9A-BD67-FBF23492D247}"/>
              </a:ext>
            </a:extLst>
          </p:cNvPr>
          <p:cNvSpPr/>
          <p:nvPr/>
        </p:nvSpPr>
        <p:spPr>
          <a:xfrm>
            <a:off x="4224774" y="3040806"/>
            <a:ext cx="86576" cy="21376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anose="020B0604020202020204" pitchFamily="34" charset="0"/>
            </a:endParaRP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16FDA974-5CD5-428C-B9ED-1B10A2B465A1}"/>
              </a:ext>
            </a:extLst>
          </p:cNvPr>
          <p:cNvSpPr/>
          <p:nvPr/>
        </p:nvSpPr>
        <p:spPr>
          <a:xfrm rot="10800000">
            <a:off x="6588123" y="3040806"/>
            <a:ext cx="86576" cy="21376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anose="020B0604020202020204" pitchFamily="34" charset="0"/>
            </a:endParaRPr>
          </a:p>
        </p:txBody>
      </p:sp>
      <p:pic>
        <p:nvPicPr>
          <p:cNvPr id="86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D3C0AC09-F48B-4062-A190-BDDA7BD6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5" y="2967168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7926CBC0-16BA-45DF-8D8A-6B25D4B4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5" y="3649189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A6316BFB-4982-4C34-9F5F-F14A29A5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5" y="4402445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77208BC9-77ED-43B5-BB48-89990B16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62" y="3626146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4FFDECEA-5D72-43F7-99A2-1C5DB14523A6}"/>
              </a:ext>
            </a:extLst>
          </p:cNvPr>
          <p:cNvSpPr txBox="1"/>
          <p:nvPr/>
        </p:nvSpPr>
        <p:spPr>
          <a:xfrm>
            <a:off x="7389033" y="3033268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 / HA-IPCRS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 / HA-IPCRC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 / HA-IPCRT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E13D8E-5D31-465A-B89E-0F87E6054350}"/>
              </a:ext>
            </a:extLst>
          </p:cNvPr>
          <p:cNvSpPr txBox="1"/>
          <p:nvPr/>
        </p:nvSpPr>
        <p:spPr>
          <a:xfrm>
            <a:off x="7389033" y="3746603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 / HA-IPCRS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 / HA-IPCRC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 / HA-IPCRT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B431AA-3C42-46A7-B323-7C5FF513AB76}"/>
              </a:ext>
            </a:extLst>
          </p:cNvPr>
          <p:cNvSpPr/>
          <p:nvPr/>
        </p:nvSpPr>
        <p:spPr>
          <a:xfrm>
            <a:off x="5914871" y="3626146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A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62A00CD-23A6-4648-838E-89C3F5242E63}"/>
              </a:ext>
            </a:extLst>
          </p:cNvPr>
          <p:cNvSpPr/>
          <p:nvPr/>
        </p:nvSpPr>
        <p:spPr>
          <a:xfrm>
            <a:off x="6679442" y="3739847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2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A774B9A-A524-44E0-9EBA-106E016378CF}"/>
              </a:ext>
            </a:extLst>
          </p:cNvPr>
          <p:cNvSpPr/>
          <p:nvPr/>
        </p:nvSpPr>
        <p:spPr>
          <a:xfrm>
            <a:off x="6667596" y="4497821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3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7F19A57-0A9A-464F-8A3B-C0B4512C8587}"/>
              </a:ext>
            </a:extLst>
          </p:cNvPr>
          <p:cNvSpPr/>
          <p:nvPr/>
        </p:nvSpPr>
        <p:spPr>
          <a:xfrm>
            <a:off x="3136579" y="2971592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1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76E238B-3AAE-41BF-9F9D-A0C486807B8C}"/>
              </a:ext>
            </a:extLst>
          </p:cNvPr>
          <p:cNvSpPr/>
          <p:nvPr/>
        </p:nvSpPr>
        <p:spPr>
          <a:xfrm>
            <a:off x="3148425" y="3777900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2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08B30B5-C044-46B0-8F35-8091F06903D6}"/>
              </a:ext>
            </a:extLst>
          </p:cNvPr>
          <p:cNvSpPr/>
          <p:nvPr/>
        </p:nvSpPr>
        <p:spPr>
          <a:xfrm>
            <a:off x="3136579" y="4535875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3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pic>
        <p:nvPicPr>
          <p:cNvPr id="105" name="Picture 50" descr="C:\Users\ejooyoo\Business\정보\iPECS_Brand_Asset\Icons\line_파일 다운로드.png">
            <a:extLst>
              <a:ext uri="{FF2B5EF4-FFF2-40B4-BE49-F238E27FC236}">
                <a16:creationId xmlns:a16="http://schemas.microsoft.com/office/drawing/2014/main" id="{7B64506E-493C-4620-8C19-3FA9981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46" y="4324280"/>
            <a:ext cx="332865" cy="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E1E8FE4-EC50-4F0D-AE07-A13BF37A1E13}"/>
              </a:ext>
            </a:extLst>
          </p:cNvPr>
          <p:cNvCxnSpPr>
            <a:endCxn id="105" idx="0"/>
          </p:cNvCxnSpPr>
          <p:nvPr/>
        </p:nvCxnSpPr>
        <p:spPr>
          <a:xfrm>
            <a:off x="6275379" y="3991673"/>
            <a:ext cx="0" cy="3326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3F5FD832-3700-4BB3-B59C-78283F19EF27}"/>
              </a:ext>
            </a:extLst>
          </p:cNvPr>
          <p:cNvSpPr/>
          <p:nvPr/>
        </p:nvSpPr>
        <p:spPr>
          <a:xfrm>
            <a:off x="6274558" y="3626146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S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9745C9B-FFF8-4E00-82AB-EFABC7E5D90D}"/>
              </a:ext>
            </a:extLst>
          </p:cNvPr>
          <p:cNvSpPr/>
          <p:nvPr/>
        </p:nvSpPr>
        <p:spPr>
          <a:xfrm>
            <a:off x="6655750" y="3012543"/>
            <a:ext cx="243131" cy="272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1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C49D4FE-3F78-4FFF-ACF1-920D1F547A9F}"/>
              </a:ext>
            </a:extLst>
          </p:cNvPr>
          <p:cNvSpPr/>
          <p:nvPr/>
        </p:nvSpPr>
        <p:spPr>
          <a:xfrm>
            <a:off x="3362232" y="2887175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A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09E7F3E-7D3B-48C2-AEB3-9AF4B67759DA}"/>
              </a:ext>
            </a:extLst>
          </p:cNvPr>
          <p:cNvSpPr/>
          <p:nvPr/>
        </p:nvSpPr>
        <p:spPr>
          <a:xfrm>
            <a:off x="3744404" y="2887175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S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pic>
        <p:nvPicPr>
          <p:cNvPr id="111" name="Picture 9" descr="C:\Users\ejooyoo\Business\정보\iPECS_Brand_Asset\Icons\line_iPECS LIK.png">
            <a:extLst>
              <a:ext uri="{FF2B5EF4-FFF2-40B4-BE49-F238E27FC236}">
                <a16:creationId xmlns:a16="http://schemas.microsoft.com/office/drawing/2014/main" id="{533AA554-D0BB-40C4-BBD0-1EDEFA27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17" y="3510737"/>
            <a:ext cx="5845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AECB37FC-33C3-44A1-853D-501CD9CC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44" y="3539312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40" descr="C:\Users\ejooyoo\Business\정보\iPECS_Brand_Asset\Icons\line_서버.png">
            <a:extLst>
              <a:ext uri="{FF2B5EF4-FFF2-40B4-BE49-F238E27FC236}">
                <a16:creationId xmlns:a16="http://schemas.microsoft.com/office/drawing/2014/main" id="{C5A3696D-EFB3-4516-959A-E94292B8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0" y="3539312"/>
            <a:ext cx="56197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1498C32-E060-4342-8165-6D4B6EE85C23}"/>
              </a:ext>
            </a:extLst>
          </p:cNvPr>
          <p:cNvSpPr txBox="1"/>
          <p:nvPr/>
        </p:nvSpPr>
        <p:spPr>
          <a:xfrm>
            <a:off x="588670" y="4699353"/>
            <a:ext cx="15103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Voice + DB  backup together</a:t>
            </a:r>
          </a:p>
        </p:txBody>
      </p:sp>
      <p:pic>
        <p:nvPicPr>
          <p:cNvPr id="115" name="Picture 50" descr="C:\Users\ejooyoo\Business\정보\iPECS_Brand_Asset\Icons\line_파일 다운로드.png">
            <a:extLst>
              <a:ext uri="{FF2B5EF4-FFF2-40B4-BE49-F238E27FC236}">
                <a16:creationId xmlns:a16="http://schemas.microsoft.com/office/drawing/2014/main" id="{6410DAC8-5617-4D23-B8AA-2BD6D538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6" y="4310528"/>
            <a:ext cx="332865" cy="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0BD19D7-D8CA-4CED-9EAE-BE80373B012E}"/>
              </a:ext>
            </a:extLst>
          </p:cNvPr>
          <p:cNvCxnSpPr/>
          <p:nvPr/>
        </p:nvCxnSpPr>
        <p:spPr>
          <a:xfrm>
            <a:off x="1288007" y="4251178"/>
            <a:ext cx="0" cy="259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1BDEBF6-3EE3-4DDA-A726-0E4295D3783D}"/>
              </a:ext>
            </a:extLst>
          </p:cNvPr>
          <p:cNvCxnSpPr/>
          <p:nvPr/>
        </p:nvCxnSpPr>
        <p:spPr>
          <a:xfrm>
            <a:off x="960008" y="4516327"/>
            <a:ext cx="3334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63898FD2-0A5F-45E0-BF79-D86AF9C010F7}"/>
              </a:ext>
            </a:extLst>
          </p:cNvPr>
          <p:cNvSpPr/>
          <p:nvPr/>
        </p:nvSpPr>
        <p:spPr>
          <a:xfrm>
            <a:off x="970177" y="3420504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A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8EBE3BB-FD01-4947-A460-299FD3587C0D}"/>
              </a:ext>
            </a:extLst>
          </p:cNvPr>
          <p:cNvSpPr/>
          <p:nvPr/>
        </p:nvSpPr>
        <p:spPr>
          <a:xfrm>
            <a:off x="1352349" y="3420504"/>
            <a:ext cx="243131" cy="27240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cs typeface="Arial" panose="020B0604020202020204" pitchFamily="34" charset="0"/>
              </a:rPr>
              <a:t>S</a:t>
            </a:r>
            <a:endParaRPr lang="ko-KR" altLang="en-US" sz="1350" dirty="0"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8401314-DADF-443D-8C5C-D64C7CE5BD28}"/>
              </a:ext>
            </a:extLst>
          </p:cNvPr>
          <p:cNvSpPr txBox="1"/>
          <p:nvPr/>
        </p:nvSpPr>
        <p:spPr>
          <a:xfrm>
            <a:off x="1034979" y="2151264"/>
            <a:ext cx="1401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u="sng" dirty="0">
                <a:cs typeface="Arial" panose="020B0604020202020204" pitchFamily="34" charset="0"/>
              </a:rPr>
              <a:t>1 IPCR : 1 System</a:t>
            </a:r>
            <a:endParaRPr lang="ko-KR" altLang="en-US" sz="1350" b="1" u="sng" dirty="0">
              <a:cs typeface="Arial" panose="020B060402020202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74DFD04-8A7F-4B65-BC8D-66A6AEF36CFE}"/>
              </a:ext>
            </a:extLst>
          </p:cNvPr>
          <p:cNvCxnSpPr/>
          <p:nvPr/>
        </p:nvCxnSpPr>
        <p:spPr>
          <a:xfrm flipV="1">
            <a:off x="1811969" y="3861971"/>
            <a:ext cx="243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C4E1007-D5B2-46BA-958F-A1A3DEF6F488}"/>
              </a:ext>
            </a:extLst>
          </p:cNvPr>
          <p:cNvSpPr txBox="1"/>
          <p:nvPr/>
        </p:nvSpPr>
        <p:spPr>
          <a:xfrm>
            <a:off x="3458206" y="2138000"/>
            <a:ext cx="1807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u="sng" dirty="0">
                <a:cs typeface="Arial" panose="020B0604020202020204" pitchFamily="34" charset="0"/>
              </a:rPr>
              <a:t>Multi IPCR’s : 1 System</a:t>
            </a:r>
            <a:endParaRPr lang="ko-KR" altLang="en-US" sz="1350" b="1" u="sng" dirty="0"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EFC1C3F-971C-4A79-A609-EAF46394E742}"/>
              </a:ext>
            </a:extLst>
          </p:cNvPr>
          <p:cNvSpPr txBox="1"/>
          <p:nvPr/>
        </p:nvSpPr>
        <p:spPr>
          <a:xfrm>
            <a:off x="6401456" y="2126064"/>
            <a:ext cx="17720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u="sng" dirty="0">
                <a:cs typeface="Arial" panose="020B0604020202020204" pitchFamily="34" charset="0"/>
              </a:rPr>
              <a:t>1 IPCR : Multi Systems</a:t>
            </a:r>
            <a:endParaRPr lang="ko-KR" altLang="en-US" sz="1350" b="1" u="sng" dirty="0"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0E7861A-8A5B-44BD-9EF4-4B0A7D5ECEB9}"/>
              </a:ext>
            </a:extLst>
          </p:cNvPr>
          <p:cNvSpPr txBox="1"/>
          <p:nvPr/>
        </p:nvSpPr>
        <p:spPr>
          <a:xfrm>
            <a:off x="1759563" y="4197177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 / HA-IPCRS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 / HA-IPCRC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 / HA-IPCRT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705639B-F3ED-4577-A1B7-9038E181358B}"/>
              </a:ext>
            </a:extLst>
          </p:cNvPr>
          <p:cNvSpPr txBox="1"/>
          <p:nvPr/>
        </p:nvSpPr>
        <p:spPr>
          <a:xfrm>
            <a:off x="4323029" y="3023380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 / HA-IPCRS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 / HA-IPCRC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 / HA-IPCRT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A4E9BCB-E046-4E89-8F65-7A960DD716C7}"/>
              </a:ext>
            </a:extLst>
          </p:cNvPr>
          <p:cNvSpPr txBox="1"/>
          <p:nvPr/>
        </p:nvSpPr>
        <p:spPr>
          <a:xfrm>
            <a:off x="7389032" y="4490879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 / HA-IPCRS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 / HA-IPCRC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 / HA-IPCRT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AB9CDED-A9BD-4942-8600-AA950229E38B}"/>
              </a:ext>
            </a:extLst>
          </p:cNvPr>
          <p:cNvSpPr txBox="1"/>
          <p:nvPr/>
        </p:nvSpPr>
        <p:spPr>
          <a:xfrm>
            <a:off x="4323029" y="3778523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8645CEC-3AB0-4EB3-AC3A-2ADD9D127F16}"/>
              </a:ext>
            </a:extLst>
          </p:cNvPr>
          <p:cNvSpPr txBox="1"/>
          <p:nvPr/>
        </p:nvSpPr>
        <p:spPr>
          <a:xfrm>
            <a:off x="4323029" y="4490878"/>
            <a:ext cx="1484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IPCRS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IPCRC</a:t>
            </a:r>
          </a:p>
          <a:p>
            <a:r>
              <a:rPr lang="en-US" altLang="ko-KR" sz="900" dirty="0">
                <a:cs typeface="Arial" panose="020B0604020202020204" pitchFamily="34" charset="0"/>
              </a:rPr>
              <a:t>IPCRT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05ACA0D-9989-4547-9D34-9419EA0DAEDA}"/>
              </a:ext>
            </a:extLst>
          </p:cNvPr>
          <p:cNvSpPr txBox="1"/>
          <p:nvPr/>
        </p:nvSpPr>
        <p:spPr>
          <a:xfrm>
            <a:off x="3103704" y="5255548"/>
            <a:ext cx="2635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*Max 10 IPCR can be installed on single system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pic>
        <p:nvPicPr>
          <p:cNvPr id="134" name="Picture 50" descr="C:\Users\ejooyoo\Business\정보\iPECS_Brand_Asset\Icons\line_파일 다운로드.png">
            <a:extLst>
              <a:ext uri="{FF2B5EF4-FFF2-40B4-BE49-F238E27FC236}">
                <a16:creationId xmlns:a16="http://schemas.microsoft.com/office/drawing/2014/main" id="{5054C60F-9777-4509-AF9B-D5AFF356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6" y="4780929"/>
            <a:ext cx="332865" cy="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50" descr="C:\Users\ejooyoo\Business\정보\iPECS_Brand_Asset\Icons\line_파일 다운로드.png">
            <a:extLst>
              <a:ext uri="{FF2B5EF4-FFF2-40B4-BE49-F238E27FC236}">
                <a16:creationId xmlns:a16="http://schemas.microsoft.com/office/drawing/2014/main" id="{05AA7AE2-8255-4AB3-8657-8FF0F34A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6" y="4014382"/>
            <a:ext cx="332865" cy="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50" descr="C:\Users\ejooyoo\Business\정보\iPECS_Brand_Asset\Icons\line_파일 다운로드.png">
            <a:extLst>
              <a:ext uri="{FF2B5EF4-FFF2-40B4-BE49-F238E27FC236}">
                <a16:creationId xmlns:a16="http://schemas.microsoft.com/office/drawing/2014/main" id="{AF1D2835-7F27-44E9-BD81-C59F5BD0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6" y="3317660"/>
            <a:ext cx="332865" cy="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03BFBEB-CE07-4D40-966C-DB693EBC5CF8}"/>
              </a:ext>
            </a:extLst>
          </p:cNvPr>
          <p:cNvCxnSpPr/>
          <p:nvPr/>
        </p:nvCxnSpPr>
        <p:spPr>
          <a:xfrm>
            <a:off x="5790229" y="2175073"/>
            <a:ext cx="11430" cy="30785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2ABBBD6-FD0E-4EE1-95E0-0131E8F93DC2}"/>
              </a:ext>
            </a:extLst>
          </p:cNvPr>
          <p:cNvCxnSpPr/>
          <p:nvPr/>
        </p:nvCxnSpPr>
        <p:spPr>
          <a:xfrm>
            <a:off x="2867939" y="2214773"/>
            <a:ext cx="11430" cy="30785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CAC418A6-B999-42F7-96D7-32F4F86560C6}"/>
              </a:ext>
            </a:extLst>
          </p:cNvPr>
          <p:cNvSpPr txBox="1"/>
          <p:nvPr/>
        </p:nvSpPr>
        <p:spPr>
          <a:xfrm>
            <a:off x="6056549" y="5255549"/>
            <a:ext cx="2671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anose="020B0604020202020204" pitchFamily="34" charset="0"/>
              </a:rPr>
              <a:t>*Max 10 systems can be installed on single IPCR</a:t>
            </a:r>
            <a:endParaRPr lang="ko-KR" altLang="en-US" sz="900" dirty="0">
              <a:cs typeface="Arial" panose="020B0604020202020204" pitchFamily="34" charset="0"/>
            </a:endParaRPr>
          </a:p>
        </p:txBody>
      </p:sp>
      <p:sp>
        <p:nvSpPr>
          <p:cNvPr id="146" name="Content Placeholder 40">
            <a:extLst>
              <a:ext uri="{FF2B5EF4-FFF2-40B4-BE49-F238E27FC236}">
                <a16:creationId xmlns:a16="http://schemas.microsoft.com/office/drawing/2014/main" id="{687A4FDE-0C3F-446F-B732-F2457E07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8157117" cy="4351338"/>
          </a:xfrm>
        </p:spPr>
        <p:txBody>
          <a:bodyPr/>
          <a:lstStyle/>
          <a:p>
            <a:r>
              <a:rPr lang="en-US" altLang="ko-KR" dirty="0"/>
              <a:t>HA supported in various installation case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71C7690-CF50-4EEF-A1A1-067709F8949D}"/>
              </a:ext>
            </a:extLst>
          </p:cNvPr>
          <p:cNvSpPr txBox="1"/>
          <p:nvPr/>
        </p:nvSpPr>
        <p:spPr>
          <a:xfrm>
            <a:off x="2934676" y="2474010"/>
            <a:ext cx="2788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cs typeface="Arial" panose="020B0604020202020204" pitchFamily="34" charset="0"/>
              </a:rPr>
              <a:t>Each IPCR can choose either HA or Single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43379B1-BA3B-4814-A19E-CFB798F13664}"/>
              </a:ext>
            </a:extLst>
          </p:cNvPr>
          <p:cNvCxnSpPr>
            <a:cxnSpLocks/>
          </p:cNvCxnSpPr>
          <p:nvPr/>
        </p:nvCxnSpPr>
        <p:spPr>
          <a:xfrm>
            <a:off x="4691399" y="4101458"/>
            <a:ext cx="1971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72151"/>
      </p:ext>
    </p:extLst>
  </p:cSld>
  <p:clrMapOvr>
    <a:masterClrMapping/>
  </p:clrMapOvr>
</p:sld>
</file>

<file path=ppt/theme/theme1.xml><?xml version="1.0" encoding="utf-8"?>
<a:theme xmlns:a="http://schemas.openxmlformats.org/drawingml/2006/main" name="Ericsson-LG Enterprise PPT [normal] 170417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icsson-LG Enterprise PPT [normal] 170417" id="{CD264A2A-868F-45C4-A13C-26222CE37C70}" vid="{1475069C-D599-495A-9BB5-390F75AB4869}"/>
    </a:ext>
  </a:extLst>
</a:theme>
</file>

<file path=ppt/theme/theme2.xml><?xml version="1.0" encoding="utf-8"?>
<a:theme xmlns:a="http://schemas.openxmlformats.org/drawingml/2006/main" name="A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icsson-LG Enterprise PPT [normal] 170330" id="{3E11BB21-1F47-416C-B9B2-E9C2888E6D6E}" vid="{C0677793-CA41-4847-8533-9EBE115E41F4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PECS_Template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Ericsson-LG Enterprise PPT [Standard] 20170417</Template>
  <TotalTime>9102</TotalTime>
  <Words>684</Words>
  <Application>Microsoft Office PowerPoint</Application>
  <PresentationFormat>On-screen Show (4:3)</PresentationFormat>
  <Paragraphs>206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AppleGothic</vt:lpstr>
      <vt:lpstr>iPECS</vt:lpstr>
      <vt:lpstr>맑은 고딕</vt:lpstr>
      <vt:lpstr>Arial</vt:lpstr>
      <vt:lpstr>Arial</vt:lpstr>
      <vt:lpstr>Calibri</vt:lpstr>
      <vt:lpstr>Calibri Light</vt:lpstr>
      <vt:lpstr>Times New Roman</vt:lpstr>
      <vt:lpstr>Wingdings</vt:lpstr>
      <vt:lpstr>Ericsson-LG Enterprise PPT [normal] 170417</vt:lpstr>
      <vt:lpstr>A</vt:lpstr>
      <vt:lpstr>Custom Design</vt:lpstr>
      <vt:lpstr>B</vt:lpstr>
      <vt:lpstr>C</vt:lpstr>
      <vt:lpstr>D</vt:lpstr>
      <vt:lpstr>E</vt:lpstr>
      <vt:lpstr>iPECS_Template_01</vt:lpstr>
      <vt:lpstr>iPECS IPCR 3.0 Introduction</vt:lpstr>
      <vt:lpstr>IPCR P3.0</vt:lpstr>
      <vt:lpstr>New UI and Feature Improvement</vt:lpstr>
      <vt:lpstr>Search &amp; Play</vt:lpstr>
      <vt:lpstr>Monitoring</vt:lpstr>
      <vt:lpstr>Dashboard</vt:lpstr>
      <vt:lpstr>Report</vt:lpstr>
      <vt:lpstr>Setting</vt:lpstr>
      <vt:lpstr>High Availability (3.0+, To be supported in Q1, 2019)</vt:lpstr>
      <vt:lpstr>Migration &amp; Maintenance</vt:lpstr>
      <vt:lpstr>GDPR : IPCR recording consent 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Record Analysis</dc:title>
  <dc:creator>Keunsup Choi</dc:creator>
  <cp:lastModifiedBy>Jinho Choi</cp:lastModifiedBy>
  <cp:revision>291</cp:revision>
  <dcterms:created xsi:type="dcterms:W3CDTF">2018-03-01T06:11:23Z</dcterms:created>
  <dcterms:modified xsi:type="dcterms:W3CDTF">2019-02-25T01:29:39Z</dcterms:modified>
</cp:coreProperties>
</file>